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259" r:id="rId5"/>
    <p:sldId id="260" r:id="rId6"/>
    <p:sldId id="265" r:id="rId7"/>
    <p:sldId id="261" r:id="rId8"/>
    <p:sldId id="263" r:id="rId9"/>
    <p:sldId id="262" r:id="rId10"/>
    <p:sldId id="324" r:id="rId11"/>
    <p:sldId id="268" r:id="rId12"/>
    <p:sldId id="275" r:id="rId13"/>
    <p:sldId id="292" r:id="rId14"/>
    <p:sldId id="294" r:id="rId15"/>
    <p:sldId id="295" r:id="rId16"/>
    <p:sldId id="296" r:id="rId17"/>
    <p:sldId id="299" r:id="rId18"/>
    <p:sldId id="297" r:id="rId19"/>
    <p:sldId id="298" r:id="rId20"/>
    <p:sldId id="300" r:id="rId21"/>
    <p:sldId id="301" r:id="rId22"/>
    <p:sldId id="304" r:id="rId23"/>
    <p:sldId id="303" r:id="rId24"/>
    <p:sldId id="302" r:id="rId25"/>
    <p:sldId id="279" r:id="rId26"/>
    <p:sldId id="283" r:id="rId27"/>
    <p:sldId id="280" r:id="rId28"/>
    <p:sldId id="285" r:id="rId29"/>
    <p:sldId id="310" r:id="rId30"/>
    <p:sldId id="320" r:id="rId31"/>
    <p:sldId id="322" r:id="rId32"/>
    <p:sldId id="321" r:id="rId33"/>
    <p:sldId id="305" r:id="rId34"/>
    <p:sldId id="306" r:id="rId35"/>
    <p:sldId id="307" r:id="rId36"/>
    <p:sldId id="308" r:id="rId37"/>
    <p:sldId id="311" r:id="rId38"/>
    <p:sldId id="313" r:id="rId39"/>
    <p:sldId id="323" r:id="rId40"/>
    <p:sldId id="328" r:id="rId41"/>
    <p:sldId id="325" r:id="rId42"/>
    <p:sldId id="326" r:id="rId43"/>
    <p:sldId id="327" r:id="rId44"/>
    <p:sldId id="281" r:id="rId45"/>
    <p:sldId id="309" r:id="rId46"/>
    <p:sldId id="315" r:id="rId47"/>
    <p:sldId id="316" r:id="rId48"/>
    <p:sldId id="282" r:id="rId49"/>
    <p:sldId id="272" r:id="rId50"/>
    <p:sldId id="290" r:id="rId51"/>
    <p:sldId id="271" r:id="rId5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n Pellejero Costa" initials="CC" lastIdx="11" clrIdx="0">
    <p:extLst>
      <p:ext uri="{19B8F6BF-5375-455C-9EA6-DF929625EA0E}">
        <p15:presenceInfo xmlns:p15="http://schemas.microsoft.com/office/powerpoint/2012/main" userId="S::carmen.pellejero@idom.com::72f5e933-d813-444c-9443-c2c26f8720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00000"/>
    <a:srgbClr val="FFFFCC"/>
    <a:srgbClr val="FFFF66"/>
    <a:srgbClr val="CC99FF"/>
    <a:srgbClr val="063985"/>
    <a:srgbClr val="D9D9D9"/>
    <a:srgbClr val="022574"/>
    <a:srgbClr val="2BA8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75B443-0ACF-A172-3ADA-2BAE1C07B16C}" v="452" dt="2021-10-25T15:46:45.671"/>
    <p1510:client id="{23AC2A5F-B6B9-54B7-0A29-285A0D0F06AA}" v="392" dt="2021-10-27T07:59:57.943"/>
    <p1510:client id="{4201C956-1013-3B7B-7A90-3156D9D7CA0A}" v="115" dt="2021-10-25T11:41:24.169"/>
    <p1510:client id="{FB2357C5-6B39-4628-AE1A-02B69A3ED0D3}" v="3" dt="2021-10-26T08:36:55.6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78" autoAdjust="0"/>
    <p:restoredTop sz="93772" autoAdjust="0"/>
  </p:normalViewPr>
  <p:slideViewPr>
    <p:cSldViewPr snapToGrid="0">
      <p:cViewPr varScale="1">
        <p:scale>
          <a:sx n="83" d="100"/>
          <a:sy n="83" d="100"/>
        </p:scale>
        <p:origin x="1024"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C11DE-3103-4363-A35C-D90AC8FA1C52}" type="doc">
      <dgm:prSet loTypeId="urn:microsoft.com/office/officeart/2005/8/layout/chevron1" loCatId="process" qsTypeId="urn:microsoft.com/office/officeart/2005/8/quickstyle/simple1" qsCatId="simple" csTypeId="urn:microsoft.com/office/officeart/2005/8/colors/accent3_5" csCatId="accent3" phldr="1"/>
      <dgm:spPr/>
    </dgm:pt>
    <dgm:pt modelId="{9CDD4915-F5FB-4DEB-AB3D-DFE0E9196FE7}">
      <dgm:prSet phldrT="[Texto]" custT="1"/>
      <dgm:spPr/>
      <dgm:t>
        <a:bodyPr/>
        <a:lstStyle/>
        <a:p>
          <a:r>
            <a:rPr lang="lt-LT" sz="1400" b="0" u="none" dirty="0">
              <a:solidFill>
                <a:srgbClr val="FFFFFF"/>
              </a:solidFill>
              <a:latin typeface="Myriad Pro" panose="020B0503030403020204"/>
            </a:rPr>
            <a:t>JUNGIAMUMAS</a:t>
          </a:r>
          <a:endParaRPr lang="es-ES" sz="1400" b="0" u="none" dirty="0">
            <a:solidFill>
              <a:srgbClr val="FFFFFF"/>
            </a:solidFill>
          </a:endParaRPr>
        </a:p>
      </dgm:t>
    </dgm:pt>
    <dgm:pt modelId="{31B2EC3F-CF17-4ED0-93D6-E73B1ED4F71D}" type="parTrans" cxnId="{B64A3D21-8D77-4CF9-A1A8-8B524D23CEDE}">
      <dgm:prSet/>
      <dgm:spPr/>
      <dgm:t>
        <a:bodyPr/>
        <a:lstStyle/>
        <a:p>
          <a:endParaRPr lang="es-ES"/>
        </a:p>
      </dgm:t>
    </dgm:pt>
    <dgm:pt modelId="{D8B89CB4-FA06-44A4-909E-616882900D15}" type="sibTrans" cxnId="{B64A3D21-8D77-4CF9-A1A8-8B524D23CEDE}">
      <dgm:prSet/>
      <dgm:spPr/>
      <dgm:t>
        <a:bodyPr/>
        <a:lstStyle/>
        <a:p>
          <a:endParaRPr lang="es-ES"/>
        </a:p>
      </dgm:t>
    </dgm:pt>
    <dgm:pt modelId="{CD66CE5E-9D31-4AF0-953A-205FB7018EC2}">
      <dgm:prSet phldrT="[Texto]" custT="1"/>
      <dgm:spPr/>
      <dgm:t>
        <a:bodyPr/>
        <a:lstStyle/>
        <a:p>
          <a:r>
            <a:rPr lang="lt-LT" sz="1400" dirty="0"/>
            <a:t>SAUGUMAS</a:t>
          </a:r>
          <a:endParaRPr lang="es-ES" sz="1400" dirty="0"/>
        </a:p>
      </dgm:t>
    </dgm:pt>
    <dgm:pt modelId="{08731AB2-F567-4CF3-AA07-DEA81DDA152B}" type="parTrans" cxnId="{EC1568B6-E36E-4B3E-8D6A-9D894DFDB38F}">
      <dgm:prSet/>
      <dgm:spPr/>
      <dgm:t>
        <a:bodyPr/>
        <a:lstStyle/>
        <a:p>
          <a:endParaRPr lang="es-ES"/>
        </a:p>
      </dgm:t>
    </dgm:pt>
    <dgm:pt modelId="{0C56CBE7-6908-40AA-940B-2FE5E4AD9AA9}" type="sibTrans" cxnId="{EC1568B6-E36E-4B3E-8D6A-9D894DFDB38F}">
      <dgm:prSet/>
      <dgm:spPr/>
      <dgm:t>
        <a:bodyPr/>
        <a:lstStyle/>
        <a:p>
          <a:endParaRPr lang="es-ES"/>
        </a:p>
      </dgm:t>
    </dgm:pt>
    <dgm:pt modelId="{0991F288-3AD5-4A35-8F39-669351196B1F}">
      <dgm:prSet phldrT="[Texto]" custT="1"/>
      <dgm:spPr/>
      <dgm:t>
        <a:bodyPr/>
        <a:lstStyle/>
        <a:p>
          <a:r>
            <a:rPr lang="lt-LT" sz="1400" dirty="0"/>
            <a:t>APLINKA</a:t>
          </a:r>
          <a:endParaRPr lang="es-ES" sz="1400" dirty="0"/>
        </a:p>
      </dgm:t>
    </dgm:pt>
    <dgm:pt modelId="{67529880-B10D-425C-A178-D1100049723C}" type="parTrans" cxnId="{E85CC34D-7A45-4EED-9B5D-D95026C3E809}">
      <dgm:prSet/>
      <dgm:spPr/>
      <dgm:t>
        <a:bodyPr/>
        <a:lstStyle/>
        <a:p>
          <a:endParaRPr lang="es-ES"/>
        </a:p>
      </dgm:t>
    </dgm:pt>
    <dgm:pt modelId="{A20B2411-62AE-4D9D-B7DF-5475580ECF6C}" type="sibTrans" cxnId="{E85CC34D-7A45-4EED-9B5D-D95026C3E809}">
      <dgm:prSet/>
      <dgm:spPr/>
      <dgm:t>
        <a:bodyPr/>
        <a:lstStyle/>
        <a:p>
          <a:endParaRPr lang="es-ES"/>
        </a:p>
      </dgm:t>
    </dgm:pt>
    <dgm:pt modelId="{706431DE-2405-41C3-895E-138310334FB4}" type="pres">
      <dgm:prSet presAssocID="{C28C11DE-3103-4363-A35C-D90AC8FA1C52}" presName="Name0" presStyleCnt="0">
        <dgm:presLayoutVars>
          <dgm:dir/>
          <dgm:animLvl val="lvl"/>
          <dgm:resizeHandles val="exact"/>
        </dgm:presLayoutVars>
      </dgm:prSet>
      <dgm:spPr/>
    </dgm:pt>
    <dgm:pt modelId="{C35863E2-A639-42A9-AE3A-4D2C014BCE64}" type="pres">
      <dgm:prSet presAssocID="{9CDD4915-F5FB-4DEB-AB3D-DFE0E9196FE7}" presName="parTxOnly" presStyleLbl="node1" presStyleIdx="0" presStyleCnt="3">
        <dgm:presLayoutVars>
          <dgm:chMax val="0"/>
          <dgm:chPref val="0"/>
          <dgm:bulletEnabled val="1"/>
        </dgm:presLayoutVars>
      </dgm:prSet>
      <dgm:spPr/>
    </dgm:pt>
    <dgm:pt modelId="{90B7DC46-26C2-4190-94A5-B2C405F660C2}" type="pres">
      <dgm:prSet presAssocID="{D8B89CB4-FA06-44A4-909E-616882900D15}" presName="parTxOnlySpace" presStyleCnt="0"/>
      <dgm:spPr/>
    </dgm:pt>
    <dgm:pt modelId="{59A85F60-4D74-473E-B3A4-AB5D06950CC1}" type="pres">
      <dgm:prSet presAssocID="{CD66CE5E-9D31-4AF0-953A-205FB7018EC2}" presName="parTxOnly" presStyleLbl="node1" presStyleIdx="1" presStyleCnt="3">
        <dgm:presLayoutVars>
          <dgm:chMax val="0"/>
          <dgm:chPref val="0"/>
          <dgm:bulletEnabled val="1"/>
        </dgm:presLayoutVars>
      </dgm:prSet>
      <dgm:spPr/>
    </dgm:pt>
    <dgm:pt modelId="{D3D75231-E6A7-48B8-9243-64DF6698CE24}" type="pres">
      <dgm:prSet presAssocID="{0C56CBE7-6908-40AA-940B-2FE5E4AD9AA9}" presName="parTxOnlySpace" presStyleCnt="0"/>
      <dgm:spPr/>
    </dgm:pt>
    <dgm:pt modelId="{6A1B7612-3E0D-4ABF-A782-3407C8B40516}" type="pres">
      <dgm:prSet presAssocID="{0991F288-3AD5-4A35-8F39-669351196B1F}" presName="parTxOnly" presStyleLbl="node1" presStyleIdx="2" presStyleCnt="3">
        <dgm:presLayoutVars>
          <dgm:chMax val="0"/>
          <dgm:chPref val="0"/>
          <dgm:bulletEnabled val="1"/>
        </dgm:presLayoutVars>
      </dgm:prSet>
      <dgm:spPr/>
    </dgm:pt>
  </dgm:ptLst>
  <dgm:cxnLst>
    <dgm:cxn modelId="{16A2BF17-DF84-47FA-87E5-60FCEACFCFAB}" type="presOf" srcId="{0991F288-3AD5-4A35-8F39-669351196B1F}" destId="{6A1B7612-3E0D-4ABF-A782-3407C8B40516}" srcOrd="0" destOrd="0" presId="urn:microsoft.com/office/officeart/2005/8/layout/chevron1"/>
    <dgm:cxn modelId="{B64A3D21-8D77-4CF9-A1A8-8B524D23CEDE}" srcId="{C28C11DE-3103-4363-A35C-D90AC8FA1C52}" destId="{9CDD4915-F5FB-4DEB-AB3D-DFE0E9196FE7}" srcOrd="0" destOrd="0" parTransId="{31B2EC3F-CF17-4ED0-93D6-E73B1ED4F71D}" sibTransId="{D8B89CB4-FA06-44A4-909E-616882900D15}"/>
    <dgm:cxn modelId="{FB1DDF64-5485-4743-B4D8-B6952480BC75}" type="presOf" srcId="{C28C11DE-3103-4363-A35C-D90AC8FA1C52}" destId="{706431DE-2405-41C3-895E-138310334FB4}" srcOrd="0" destOrd="0" presId="urn:microsoft.com/office/officeart/2005/8/layout/chevron1"/>
    <dgm:cxn modelId="{E85CC34D-7A45-4EED-9B5D-D95026C3E809}" srcId="{C28C11DE-3103-4363-A35C-D90AC8FA1C52}" destId="{0991F288-3AD5-4A35-8F39-669351196B1F}" srcOrd="2" destOrd="0" parTransId="{67529880-B10D-425C-A178-D1100049723C}" sibTransId="{A20B2411-62AE-4D9D-B7DF-5475580ECF6C}"/>
    <dgm:cxn modelId="{90580496-BD3E-4FE1-8610-2FBDC75F9804}" type="presOf" srcId="{9CDD4915-F5FB-4DEB-AB3D-DFE0E9196FE7}" destId="{C35863E2-A639-42A9-AE3A-4D2C014BCE64}" srcOrd="0" destOrd="0" presId="urn:microsoft.com/office/officeart/2005/8/layout/chevron1"/>
    <dgm:cxn modelId="{EC1568B6-E36E-4B3E-8D6A-9D894DFDB38F}" srcId="{C28C11DE-3103-4363-A35C-D90AC8FA1C52}" destId="{CD66CE5E-9D31-4AF0-953A-205FB7018EC2}" srcOrd="1" destOrd="0" parTransId="{08731AB2-F567-4CF3-AA07-DEA81DDA152B}" sibTransId="{0C56CBE7-6908-40AA-940B-2FE5E4AD9AA9}"/>
    <dgm:cxn modelId="{6A4C15DA-7B66-40DB-94BE-B32BD449CC4B}" type="presOf" srcId="{CD66CE5E-9D31-4AF0-953A-205FB7018EC2}" destId="{59A85F60-4D74-473E-B3A4-AB5D06950CC1}" srcOrd="0" destOrd="0" presId="urn:microsoft.com/office/officeart/2005/8/layout/chevron1"/>
    <dgm:cxn modelId="{ED2DCF2B-D0AA-4679-AF61-8FE7BD2632BC}" type="presParOf" srcId="{706431DE-2405-41C3-895E-138310334FB4}" destId="{C35863E2-A639-42A9-AE3A-4D2C014BCE64}" srcOrd="0" destOrd="0" presId="urn:microsoft.com/office/officeart/2005/8/layout/chevron1"/>
    <dgm:cxn modelId="{DC9D7346-0C83-48BE-987D-2C924F0E45E8}" type="presParOf" srcId="{706431DE-2405-41C3-895E-138310334FB4}" destId="{90B7DC46-26C2-4190-94A5-B2C405F660C2}" srcOrd="1" destOrd="0" presId="urn:microsoft.com/office/officeart/2005/8/layout/chevron1"/>
    <dgm:cxn modelId="{A179ECB8-8714-40AC-A342-46F98A60A52B}" type="presParOf" srcId="{706431DE-2405-41C3-895E-138310334FB4}" destId="{59A85F60-4D74-473E-B3A4-AB5D06950CC1}" srcOrd="2" destOrd="0" presId="urn:microsoft.com/office/officeart/2005/8/layout/chevron1"/>
    <dgm:cxn modelId="{A46BCE78-BBEA-4BCB-B8B7-444013E34555}" type="presParOf" srcId="{706431DE-2405-41C3-895E-138310334FB4}" destId="{D3D75231-E6A7-48B8-9243-64DF6698CE24}" srcOrd="3" destOrd="0" presId="urn:microsoft.com/office/officeart/2005/8/layout/chevron1"/>
    <dgm:cxn modelId="{6091B403-E2AF-48B5-A1BA-E2D8B8FBB8D5}" type="presParOf" srcId="{706431DE-2405-41C3-895E-138310334FB4}" destId="{6A1B7612-3E0D-4ABF-A782-3407C8B40516}"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863E2-A639-42A9-AE3A-4D2C014BCE64}">
      <dsp:nvSpPr>
        <dsp:cNvPr id="0" name=""/>
        <dsp:cNvSpPr/>
      </dsp:nvSpPr>
      <dsp:spPr>
        <a:xfrm>
          <a:off x="1654" y="0"/>
          <a:ext cx="2015224" cy="483389"/>
        </a:xfrm>
        <a:prstGeom prst="chevron">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lt-LT" sz="1400" b="0" u="none" kern="1200" dirty="0">
              <a:solidFill>
                <a:srgbClr val="FFFFFF"/>
              </a:solidFill>
              <a:latin typeface="Myriad Pro" panose="020B0503030403020204"/>
            </a:rPr>
            <a:t>JUNGIAMUMAS</a:t>
          </a:r>
          <a:endParaRPr lang="es-ES" sz="1400" b="0" u="none" kern="1200" dirty="0">
            <a:solidFill>
              <a:srgbClr val="FFFFFF"/>
            </a:solidFill>
          </a:endParaRPr>
        </a:p>
      </dsp:txBody>
      <dsp:txXfrm>
        <a:off x="243349" y="0"/>
        <a:ext cx="1531835" cy="483389"/>
      </dsp:txXfrm>
    </dsp:sp>
    <dsp:sp modelId="{59A85F60-4D74-473E-B3A4-AB5D06950CC1}">
      <dsp:nvSpPr>
        <dsp:cNvPr id="0" name=""/>
        <dsp:cNvSpPr/>
      </dsp:nvSpPr>
      <dsp:spPr>
        <a:xfrm>
          <a:off x="1815356" y="0"/>
          <a:ext cx="2015224" cy="483389"/>
        </a:xfrm>
        <a:prstGeom prst="chevron">
          <a:avLst/>
        </a:prstGeom>
        <a:solidFill>
          <a:schemeClr val="accent3">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lt-LT" sz="1400" kern="1200" dirty="0"/>
            <a:t>SAUGUMAS</a:t>
          </a:r>
          <a:endParaRPr lang="es-ES" sz="1400" kern="1200" dirty="0"/>
        </a:p>
      </dsp:txBody>
      <dsp:txXfrm>
        <a:off x="2057051" y="0"/>
        <a:ext cx="1531835" cy="483389"/>
      </dsp:txXfrm>
    </dsp:sp>
    <dsp:sp modelId="{6A1B7612-3E0D-4ABF-A782-3407C8B40516}">
      <dsp:nvSpPr>
        <dsp:cNvPr id="0" name=""/>
        <dsp:cNvSpPr/>
      </dsp:nvSpPr>
      <dsp:spPr>
        <a:xfrm>
          <a:off x="3629058" y="0"/>
          <a:ext cx="2015224" cy="483389"/>
        </a:xfrm>
        <a:prstGeom prst="chevron">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lt-LT" sz="1400" kern="1200" dirty="0"/>
            <a:t>APLINKA</a:t>
          </a:r>
          <a:endParaRPr lang="es-ES" sz="1400" kern="1200" dirty="0"/>
        </a:p>
      </dsp:txBody>
      <dsp:txXfrm>
        <a:off x="3870753" y="0"/>
        <a:ext cx="1531835" cy="4833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76505E-96F0-40D6-83A7-C112BD6DC655}" type="datetimeFigureOut">
              <a:rPr lang="lv-LV" smtClean="0"/>
              <a:t>29.10.2021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B9DF8-588C-4B94-8FFC-A29BD34EBA8F}" type="slidenum">
              <a:rPr lang="lv-LV" smtClean="0"/>
              <a:t>‹#›</a:t>
            </a:fld>
            <a:endParaRPr lang="lv-LV"/>
          </a:p>
        </p:txBody>
      </p:sp>
    </p:spTree>
    <p:extLst>
      <p:ext uri="{BB962C8B-B14F-4D97-AF65-F5344CB8AC3E}">
        <p14:creationId xmlns:p14="http://schemas.microsoft.com/office/powerpoint/2010/main" val="1330216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4</a:t>
            </a:fld>
            <a:endParaRPr lang="lv-LV"/>
          </a:p>
        </p:txBody>
      </p:sp>
    </p:spTree>
    <p:extLst>
      <p:ext uri="{BB962C8B-B14F-4D97-AF65-F5344CB8AC3E}">
        <p14:creationId xmlns:p14="http://schemas.microsoft.com/office/powerpoint/2010/main" val="3204271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134993" algn="l" defTabSz="514323" rtl="0" eaLnBrk="1" fontAlgn="auto" latinLnBrk="0" hangingPunct="1">
              <a:lnSpc>
                <a:spcPct val="100000"/>
              </a:lnSpc>
              <a:spcBef>
                <a:spcPts val="750"/>
              </a:spcBef>
              <a:spcAft>
                <a:spcPts val="0"/>
              </a:spcAft>
              <a:buClrTx/>
              <a:buSzTx/>
              <a:buFontTx/>
              <a:buBlip>
                <a:blip r:embed="rId3"/>
              </a:buBlip>
              <a:tabLst/>
              <a:defRPr/>
            </a:pPr>
            <a:r>
              <a:rPr lang="en-GB" sz="1200">
                <a:solidFill>
                  <a:srgbClr val="5D5D5D"/>
                </a:solidFill>
                <a:latin typeface="Myriad Pro" charset="0"/>
              </a:rPr>
              <a:t>Today most freight traffic transported by railway in Baltic states originates from CIS countries, especially from Russia, and rail transport services are mainly provided on East – West axis using existing 1520 mm gauge system which makes it difficult and costly to interconnect the Baltics with the rest of EU via Poland. </a:t>
            </a:r>
            <a:endParaRPr lang="es-ES" sz="1200">
              <a:solidFill>
                <a:srgbClr val="5D5D5D"/>
              </a:solidFill>
              <a:latin typeface="Myriad Pro" charset="0"/>
            </a:endParaRPr>
          </a:p>
          <a:p>
            <a:pPr marL="0" lvl="0" indent="0" defTabSz="514323">
              <a:spcBef>
                <a:spcPts val="750"/>
              </a:spcBef>
              <a:buNone/>
            </a:pPr>
            <a:endParaRPr lang="en-GB" sz="1200">
              <a:solidFill>
                <a:srgbClr val="5D5D5D"/>
              </a:solidFill>
              <a:latin typeface="Myriad Pro" charset="0"/>
            </a:endParaRPr>
          </a:p>
          <a:p>
            <a:pPr lvl="0" indent="-134993" defTabSz="514323">
              <a:spcBef>
                <a:spcPts val="750"/>
              </a:spcBef>
              <a:buBlip>
                <a:blip r:embed="rId3"/>
              </a:buBlip>
            </a:pPr>
            <a:r>
              <a:rPr lang="en-GB" sz="1200">
                <a:solidFill>
                  <a:srgbClr val="5D5D5D"/>
                </a:solidFill>
                <a:latin typeface="Myriad Pro" charset="0"/>
              </a:rPr>
              <a:t>The Rail </a:t>
            </a:r>
            <a:r>
              <a:rPr lang="en-GB" sz="1200" err="1">
                <a:solidFill>
                  <a:srgbClr val="5D5D5D"/>
                </a:solidFill>
                <a:latin typeface="Myriad Pro" charset="0"/>
              </a:rPr>
              <a:t>Baltica</a:t>
            </a:r>
            <a:r>
              <a:rPr lang="en-GB" sz="1200">
                <a:solidFill>
                  <a:srgbClr val="5D5D5D"/>
                </a:solidFill>
                <a:latin typeface="Myriad Pro" charset="0"/>
              </a:rPr>
              <a:t> project is a joint project of three EU Member States – Estonia, Latvia and Lithuania – and concerns the building of a fast-conventional double track 1435mm gauge electrified railway line, meaning a symbolic return of the Baltic States to Europe. </a:t>
            </a:r>
            <a:endParaRPr lang="es-ES" sz="1200">
              <a:solidFill>
                <a:srgbClr val="5D5D5D"/>
              </a:solidFill>
              <a:latin typeface="Myriad Pro" charset="0"/>
            </a:endParaRPr>
          </a:p>
          <a:p>
            <a:pPr lvl="0" defTabSz="514323">
              <a:spcBef>
                <a:spcPts val="0"/>
              </a:spcBef>
            </a:pPr>
            <a:endParaRPr lang="es-ES" sz="1200">
              <a:solidFill>
                <a:srgbClr val="5D5D5D"/>
              </a:solidFill>
              <a:latin typeface="Myriad Pro" charset="0"/>
            </a:endParaRPr>
          </a:p>
          <a:p>
            <a:pPr lvl="0" indent="-134993" defTabSz="514323">
              <a:spcBef>
                <a:spcPts val="0"/>
              </a:spcBef>
              <a:buBlip>
                <a:blip r:embed="rId3"/>
              </a:buBlip>
            </a:pPr>
            <a:r>
              <a:rPr lang="en-GB" sz="1200">
                <a:solidFill>
                  <a:srgbClr val="5D5D5D"/>
                </a:solidFill>
                <a:latin typeface="Myriad Pro" charset="0"/>
              </a:rPr>
              <a:t>Today most freight traffic transported by railway in Baltic states originates from CIS countries, especially from Russia, and rail transport services are mainly provided on East – West axis using existing 1520 mm gauge system which makes it difficult and costly to interconnect the Baltics with the rest of EU via Poland. </a:t>
            </a:r>
            <a:endParaRPr lang="es-ES" sz="1200">
              <a:solidFill>
                <a:srgbClr val="5D5D5D"/>
              </a:solidFill>
              <a:latin typeface="Myriad Pro" charset="0"/>
            </a:endParaRPr>
          </a:p>
          <a:p>
            <a:pPr lvl="0" defTabSz="514323">
              <a:spcBef>
                <a:spcPts val="0"/>
              </a:spcBef>
            </a:pPr>
            <a:endParaRPr lang="es-ES" sz="1200">
              <a:solidFill>
                <a:srgbClr val="5D5D5D"/>
              </a:solidFill>
              <a:latin typeface="Myriad Pro" charset="0"/>
            </a:endParaRPr>
          </a:p>
          <a:p>
            <a:pPr lvl="0" indent="-134993" defTabSz="514323">
              <a:spcBef>
                <a:spcPts val="0"/>
              </a:spcBef>
              <a:buBlip>
                <a:blip r:embed="rId3"/>
              </a:buBlip>
            </a:pPr>
            <a:r>
              <a:rPr lang="en-GB" sz="1200">
                <a:solidFill>
                  <a:srgbClr val="5D5D5D"/>
                </a:solidFill>
                <a:latin typeface="Myriad Pro" charset="0"/>
              </a:rPr>
              <a:t>Rail </a:t>
            </a:r>
            <a:r>
              <a:rPr lang="en-GB" sz="1200" err="1">
                <a:solidFill>
                  <a:srgbClr val="5D5D5D"/>
                </a:solidFill>
                <a:latin typeface="Myriad Pro" charset="0"/>
              </a:rPr>
              <a:t>Baltica</a:t>
            </a:r>
            <a:r>
              <a:rPr lang="en-GB" sz="1200">
                <a:solidFill>
                  <a:srgbClr val="5D5D5D"/>
                </a:solidFill>
                <a:latin typeface="Myriad Pro" charset="0"/>
              </a:rPr>
              <a:t> has been therefore designed to become part of the EU TEN-T North Sea – Baltic Core Network Corridor, which links Europe´s largest ports of Rotterdam, Hamburg and Antwerp through the Netherlands, Belgium, Germany and Poland, with the three Baltic States, ensuring full integration of Estonia, Latvia and Lithuania into the single European railway area. </a:t>
            </a:r>
            <a:endParaRPr lang="es-ES" sz="1200">
              <a:solidFill>
                <a:srgbClr val="5D5D5D"/>
              </a:solidFill>
              <a:latin typeface="Myriad Pro" charset="0"/>
            </a:endParaRPr>
          </a:p>
          <a:p>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5</a:t>
            </a:fld>
            <a:endParaRPr lang="lv-LV"/>
          </a:p>
        </p:txBody>
      </p:sp>
    </p:spTree>
    <p:extLst>
      <p:ext uri="{BB962C8B-B14F-4D97-AF65-F5344CB8AC3E}">
        <p14:creationId xmlns:p14="http://schemas.microsoft.com/office/powerpoint/2010/main" val="2359914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dirty="0" err="1">
                <a:solidFill>
                  <a:srgbClr val="5D5D5D"/>
                </a:solidFill>
                <a:latin typeface="Myriad Pro"/>
              </a:rPr>
              <a:t>This</a:t>
            </a:r>
            <a:r>
              <a:rPr lang="es-ES" sz="1200" dirty="0">
                <a:solidFill>
                  <a:srgbClr val="5D5D5D"/>
                </a:solidFill>
                <a:latin typeface="Myriad Pro"/>
              </a:rPr>
              <a:t> </a:t>
            </a:r>
            <a:r>
              <a:rPr lang="es-ES" sz="1200" dirty="0" err="1">
                <a:solidFill>
                  <a:srgbClr val="5D5D5D"/>
                </a:solidFill>
                <a:latin typeface="Myriad Pro"/>
              </a:rPr>
              <a:t>section</a:t>
            </a:r>
            <a:r>
              <a:rPr lang="es-ES" sz="1200" dirty="0">
                <a:solidFill>
                  <a:srgbClr val="5D5D5D"/>
                </a:solidFill>
                <a:latin typeface="Myriad Pro"/>
              </a:rPr>
              <a:t> </a:t>
            </a:r>
            <a:r>
              <a:rPr lang="es-ES" sz="1200" b="1" dirty="0" err="1">
                <a:solidFill>
                  <a:srgbClr val="5D5D5D"/>
                </a:solidFill>
                <a:latin typeface="Myriad Pro"/>
              </a:rPr>
              <a:t>connects</a:t>
            </a:r>
            <a:r>
              <a:rPr lang="es-ES" sz="1200" b="1" dirty="0">
                <a:solidFill>
                  <a:srgbClr val="5D5D5D"/>
                </a:solidFill>
                <a:latin typeface="Myriad Pro"/>
              </a:rPr>
              <a:t> </a:t>
            </a:r>
            <a:r>
              <a:rPr lang="es-ES" sz="1200" dirty="0" err="1">
                <a:solidFill>
                  <a:srgbClr val="5D5D5D"/>
                </a:solidFill>
                <a:latin typeface="Myriad Pro"/>
              </a:rPr>
              <a:t>one</a:t>
            </a:r>
            <a:r>
              <a:rPr lang="es-ES" sz="1200" dirty="0">
                <a:solidFill>
                  <a:srgbClr val="5D5D5D"/>
                </a:solidFill>
                <a:latin typeface="Myriad Pro"/>
              </a:rPr>
              <a:t> </a:t>
            </a:r>
            <a:r>
              <a:rPr lang="es-ES" sz="1200" dirty="0" err="1">
                <a:solidFill>
                  <a:srgbClr val="5D5D5D"/>
                </a:solidFill>
                <a:latin typeface="Myriad Pro"/>
              </a:rPr>
              <a:t>of</a:t>
            </a:r>
            <a:r>
              <a:rPr lang="es-ES" sz="1200" dirty="0">
                <a:solidFill>
                  <a:srgbClr val="5D5D5D"/>
                </a:solidFill>
                <a:latin typeface="Myriad Pro"/>
              </a:rPr>
              <a:t> the </a:t>
            </a:r>
            <a:r>
              <a:rPr lang="es-ES" sz="1200" dirty="0" err="1">
                <a:solidFill>
                  <a:srgbClr val="5D5D5D"/>
                </a:solidFill>
                <a:latin typeface="Myriad Pro"/>
              </a:rPr>
              <a:t>most</a:t>
            </a:r>
            <a:r>
              <a:rPr lang="es-ES" sz="1200" dirty="0">
                <a:solidFill>
                  <a:srgbClr val="5D5D5D"/>
                </a:solidFill>
                <a:latin typeface="Myriad Pro"/>
              </a:rPr>
              <a:t> </a:t>
            </a:r>
            <a:r>
              <a:rPr lang="es-ES" sz="1200" dirty="0" err="1">
                <a:solidFill>
                  <a:srgbClr val="5D5D5D"/>
                </a:solidFill>
                <a:latin typeface="Myriad Pro"/>
              </a:rPr>
              <a:t>populated</a:t>
            </a:r>
            <a:r>
              <a:rPr lang="es-ES" sz="1200" dirty="0">
                <a:solidFill>
                  <a:srgbClr val="5D5D5D"/>
                </a:solidFill>
                <a:latin typeface="Myriad Pro"/>
              </a:rPr>
              <a:t> áreas, </a:t>
            </a:r>
            <a:r>
              <a:rPr lang="es-ES" sz="1200" b="1" dirty="0">
                <a:solidFill>
                  <a:srgbClr val="5D5D5D"/>
                </a:solidFill>
              </a:rPr>
              <a:t>Kaunas</a:t>
            </a:r>
            <a:r>
              <a:rPr lang="en-GB" sz="1200" b="1" dirty="0">
                <a:solidFill>
                  <a:srgbClr val="5D5D5D"/>
                </a:solidFill>
                <a:latin typeface="Myriad Pro"/>
              </a:rPr>
              <a:t>, </a:t>
            </a:r>
            <a:r>
              <a:rPr lang="en-GB" sz="1200" dirty="0">
                <a:solidFill>
                  <a:srgbClr val="5D5D5D"/>
                </a:solidFill>
                <a:latin typeface="Myriad Pro"/>
              </a:rPr>
              <a:t>to the southwest of </a:t>
            </a:r>
            <a:r>
              <a:rPr lang="en-GB" sz="1200" dirty="0" err="1">
                <a:solidFill>
                  <a:srgbClr val="5D5D5D"/>
                </a:solidFill>
                <a:latin typeface="Myriad Pro"/>
              </a:rPr>
              <a:t>Jonava</a:t>
            </a:r>
            <a:r>
              <a:rPr lang="en-GB" sz="1200" dirty="0">
                <a:solidFill>
                  <a:srgbClr val="5D5D5D"/>
                </a:solidFill>
                <a:latin typeface="Myriad Pro"/>
              </a:rPr>
              <a:t> District Municipality, in </a:t>
            </a:r>
            <a:r>
              <a:rPr lang="en-GB" sz="1200" b="1" dirty="0" err="1">
                <a:solidFill>
                  <a:srgbClr val="5D5D5D"/>
                </a:solidFill>
                <a:latin typeface="Myriad Pro"/>
              </a:rPr>
              <a:t>Šveicarija</a:t>
            </a:r>
            <a:r>
              <a:rPr lang="en-GB" sz="1200" dirty="0">
                <a:solidFill>
                  <a:srgbClr val="5D5D5D"/>
                </a:solidFill>
                <a:latin typeface="Myriad Pro" charset="0"/>
              </a:rPr>
              <a:t>.</a:t>
            </a: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a:t>
            </a:r>
            <a:r>
              <a:rPr lang="en-GB" sz="1200" b="1" dirty="0">
                <a:solidFill>
                  <a:srgbClr val="5D5D5D"/>
                </a:solidFill>
                <a:latin typeface="Myriad Pro" charset="0"/>
              </a:rPr>
              <a:t>alignment </a:t>
            </a:r>
            <a:r>
              <a:rPr lang="en-GB" sz="1200" dirty="0">
                <a:solidFill>
                  <a:srgbClr val="5D5D5D"/>
                </a:solidFill>
                <a:latin typeface="Myriad Pro" charset="0"/>
              </a:rPr>
              <a:t>of this section has been designed within the boundaries of the approved </a:t>
            </a:r>
            <a:r>
              <a:rPr lang="en-GB" sz="1200" b="1" dirty="0">
                <a:solidFill>
                  <a:srgbClr val="5D5D5D"/>
                </a:solidFill>
                <a:latin typeface="Myriad Pro" charset="0"/>
              </a:rPr>
              <a:t>Special Plan, </a:t>
            </a:r>
            <a:r>
              <a:rPr lang="en-GB" sz="1200" dirty="0">
                <a:solidFill>
                  <a:srgbClr val="5D5D5D"/>
                </a:solidFill>
                <a:latin typeface="Myriad Pro" charset="0"/>
              </a:rPr>
              <a:t>running in close proximity to: </a:t>
            </a:r>
            <a:r>
              <a:rPr lang="en-GB" sz="1200" dirty="0" err="1">
                <a:solidFill>
                  <a:srgbClr val="5D5D5D"/>
                </a:solidFill>
                <a:latin typeface="Myriad Pro"/>
              </a:rPr>
              <a:t>Gumbiškiai</a:t>
            </a:r>
            <a:r>
              <a:rPr lang="es-ES" sz="1200" dirty="0">
                <a:solidFill>
                  <a:srgbClr val="5D5D5D"/>
                </a:solidFill>
                <a:latin typeface="Myriad Pro"/>
              </a:rPr>
              <a:t>, </a:t>
            </a:r>
            <a:r>
              <a:rPr lang="es-ES" sz="1200" dirty="0" err="1">
                <a:solidFill>
                  <a:srgbClr val="5D5D5D"/>
                </a:solidFill>
                <a:latin typeface="Myriad Pro"/>
              </a:rPr>
              <a:t>Šafárka</a:t>
            </a:r>
            <a:r>
              <a:rPr lang="es-ES" sz="1200" dirty="0">
                <a:solidFill>
                  <a:srgbClr val="5D5D5D"/>
                </a:solidFill>
                <a:latin typeface="Myriad Pro"/>
              </a:rPr>
              <a:t>, and I</a:t>
            </a:r>
            <a:r>
              <a:rPr lang="en-GB" sz="1200" dirty="0">
                <a:solidFill>
                  <a:srgbClr val="5D5D5D"/>
                </a:solidFill>
                <a:ea typeface="+mn-lt"/>
                <a:cs typeface="+mn-lt"/>
              </a:rPr>
              <a:t>š</a:t>
            </a:r>
            <a:r>
              <a:rPr lang="es-ES" sz="1200" dirty="0" err="1">
                <a:solidFill>
                  <a:srgbClr val="5D5D5D"/>
                </a:solidFill>
                <a:latin typeface="Myriad Pro"/>
              </a:rPr>
              <a:t>orai</a:t>
            </a:r>
            <a:r>
              <a:rPr lang="es-ES" sz="1200" b="1" dirty="0">
                <a:solidFill>
                  <a:srgbClr val="5D5D5D"/>
                </a:solidFill>
                <a:latin typeface="Myriad Pro" panose="020B0503030403020204"/>
              </a:rPr>
              <a:t>.</a:t>
            </a:r>
            <a:endParaRPr lang="en-GB" sz="1200" b="1" dirty="0">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stretch intersects several existing transport infrastructure, for which </a:t>
            </a:r>
            <a:r>
              <a:rPr lang="en-GB" sz="1200" b="1" dirty="0">
                <a:solidFill>
                  <a:srgbClr val="5D5D5D"/>
                </a:solidFill>
                <a:latin typeface="Myriad Pro" charset="0"/>
              </a:rPr>
              <a:t>new grade separated junctions </a:t>
            </a:r>
            <a:r>
              <a:rPr lang="en-GB" sz="1200" dirty="0">
                <a:solidFill>
                  <a:srgbClr val="5D5D5D"/>
                </a:solidFill>
                <a:latin typeface="Myriad Pro" charset="0"/>
              </a:rPr>
              <a:t>have been designed, </a:t>
            </a:r>
            <a:r>
              <a:rPr lang="en-GB" sz="1200" b="1" dirty="0">
                <a:solidFill>
                  <a:srgbClr val="5D5D5D"/>
                </a:solidFill>
                <a:latin typeface="Myriad Pro" charset="0"/>
              </a:rPr>
              <a:t>avoiding level crossings </a:t>
            </a:r>
            <a:r>
              <a:rPr lang="en-GB" sz="1200" dirty="0">
                <a:solidFill>
                  <a:srgbClr val="5D5D5D"/>
                </a:solidFill>
                <a:latin typeface="Myriad Pro" charset="0"/>
              </a:rPr>
              <a:t>that represent one of the </a:t>
            </a:r>
            <a:r>
              <a:rPr lang="en-GB" sz="1200" b="1" dirty="0">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dirty="0">
                <a:solidFill>
                  <a:srgbClr val="5D5D5D"/>
                </a:solidFill>
                <a:latin typeface="Myriad Pro" charset="0"/>
              </a:rPr>
              <a:t>Access roads</a:t>
            </a:r>
            <a:r>
              <a:rPr lang="en-GB" sz="1200" dirty="0">
                <a:solidFill>
                  <a:srgbClr val="5D5D5D"/>
                </a:solidFill>
                <a:latin typeface="Myriad Pro" charset="0"/>
              </a:rPr>
              <a:t> parallel to the new railway line have been </a:t>
            </a:r>
            <a:r>
              <a:rPr lang="en-GB" sz="1200" b="1" dirty="0">
                <a:solidFill>
                  <a:srgbClr val="5D5D5D"/>
                </a:solidFill>
                <a:latin typeface="Myriad Pro" charset="0"/>
              </a:rPr>
              <a:t>designed</a:t>
            </a:r>
            <a:r>
              <a:rPr lang="en-GB" sz="1200" dirty="0">
                <a:solidFill>
                  <a:srgbClr val="5D5D5D"/>
                </a:solidFill>
                <a:latin typeface="Myriad Pro" charset="0"/>
              </a:rPr>
              <a:t>, </a:t>
            </a:r>
            <a:r>
              <a:rPr lang="en-GB" sz="1200" b="1" dirty="0">
                <a:solidFill>
                  <a:srgbClr val="5D5D5D"/>
                </a:solidFill>
                <a:latin typeface="Myriad Pro" charset="0"/>
              </a:rPr>
              <a:t>ensuring connectivity </a:t>
            </a:r>
            <a:r>
              <a:rPr lang="en-GB" sz="1200" dirty="0">
                <a:solidFill>
                  <a:srgbClr val="5D5D5D"/>
                </a:solidFill>
                <a:latin typeface="Myriad Pro" charset="0"/>
              </a:rPr>
              <a:t>among the adjacent private </a:t>
            </a:r>
            <a:r>
              <a:rPr lang="en-GB" sz="1200" dirty="0" err="1">
                <a:solidFill>
                  <a:srgbClr val="5D5D5D"/>
                </a:solidFill>
                <a:latin typeface="Myriad Pro" charset="0"/>
              </a:rPr>
              <a:t>landplot</a:t>
            </a:r>
            <a:r>
              <a:rPr lang="en-GB" sz="1200" dirty="0">
                <a:solidFill>
                  <a:srgbClr val="5D5D5D"/>
                </a:solidFill>
                <a:latin typeface="Myriad Pro" charset="0"/>
              </a:rPr>
              <a:t> owners.</a:t>
            </a:r>
          </a:p>
          <a:p>
            <a:pPr defTabSz="514323">
              <a:lnSpc>
                <a:spcPct val="107000"/>
              </a:lnSpc>
              <a:spcBef>
                <a:spcPts val="750"/>
              </a:spcBef>
              <a:spcAft>
                <a:spcPts val="429"/>
              </a:spcAft>
            </a:pPr>
            <a:r>
              <a:rPr lang="en-GB" sz="1200" i="1" dirty="0">
                <a:solidFill>
                  <a:srgbClr val="5D5D5D"/>
                </a:solidFill>
                <a:latin typeface="Myriad Pro" charset="0"/>
              </a:rPr>
              <a:t>NOTE: </a:t>
            </a:r>
            <a:r>
              <a:rPr lang="es-ES" sz="1200" i="1" dirty="0" err="1">
                <a:solidFill>
                  <a:schemeClr val="bg1">
                    <a:lumMod val="50000"/>
                  </a:schemeClr>
                </a:solidFill>
                <a:latin typeface="Myriad Pro" charset="0"/>
              </a:rPr>
              <a:t>For</a:t>
            </a:r>
            <a:r>
              <a:rPr lang="es-ES" sz="1200" i="1" dirty="0">
                <a:solidFill>
                  <a:schemeClr val="bg1">
                    <a:lumMod val="50000"/>
                  </a:schemeClr>
                </a:solidFill>
                <a:latin typeface="Myriad Pro" charset="0"/>
              </a:rPr>
              <a:t> the </a:t>
            </a:r>
            <a:r>
              <a:rPr lang="es-ES" sz="1200" i="1" dirty="0" err="1">
                <a:solidFill>
                  <a:schemeClr val="bg1">
                    <a:lumMod val="50000"/>
                  </a:schemeClr>
                </a:solidFill>
                <a:latin typeface="Myriad Pro" charset="0"/>
              </a:rPr>
              <a:t>purpose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this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presentation</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we´ll</a:t>
            </a:r>
            <a:r>
              <a:rPr lang="es-ES" sz="1200" i="1" dirty="0">
                <a:solidFill>
                  <a:schemeClr val="bg1">
                    <a:lumMod val="50000"/>
                  </a:schemeClr>
                </a:solidFill>
                <a:latin typeface="Myriad Pro" charset="0"/>
              </a:rPr>
              <a:t> be </a:t>
            </a:r>
            <a:r>
              <a:rPr lang="es-ES" sz="1200" i="1" dirty="0" err="1">
                <a:solidFill>
                  <a:schemeClr val="bg1">
                    <a:lumMod val="50000"/>
                  </a:schemeClr>
                </a:solidFill>
                <a:latin typeface="Myriad Pro" charset="0"/>
              </a:rPr>
              <a:t>showing</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only</a:t>
            </a:r>
            <a:r>
              <a:rPr lang="es-ES" sz="1200" i="1" dirty="0">
                <a:solidFill>
                  <a:schemeClr val="bg1">
                    <a:lumMod val="50000"/>
                  </a:schemeClr>
                </a:solidFill>
                <a:latin typeface="Myriad Pro" charset="0"/>
              </a:rPr>
              <a:t> the </a:t>
            </a:r>
            <a:r>
              <a:rPr lang="es-ES" sz="1200" i="1" dirty="0" err="1">
                <a:solidFill>
                  <a:schemeClr val="bg1">
                    <a:lumMod val="50000"/>
                  </a:schemeClr>
                </a:solidFill>
                <a:latin typeface="Myriad Pro" charset="0"/>
              </a:rPr>
              <a:t>infrastructure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within</a:t>
            </a:r>
            <a:r>
              <a:rPr lang="es-ES" sz="1200" i="1" dirty="0">
                <a:solidFill>
                  <a:schemeClr val="bg1">
                    <a:lumMod val="50000"/>
                  </a:schemeClr>
                </a:solidFill>
                <a:latin typeface="Myriad Pro" charset="0"/>
              </a:rPr>
              <a:t> the </a:t>
            </a:r>
            <a:r>
              <a:rPr lang="es-ES" sz="1200" i="1" dirty="0" err="1">
                <a:solidFill>
                  <a:schemeClr val="bg1">
                    <a:lumMod val="50000"/>
                  </a:schemeClr>
                </a:solidFill>
                <a:latin typeface="Myriad Pro" charset="0"/>
              </a:rPr>
              <a:t>boundaries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n-GB" sz="1200" i="1" dirty="0">
                <a:solidFill>
                  <a:schemeClr val="bg1">
                    <a:lumMod val="50000"/>
                  </a:schemeClr>
                </a:solidFill>
                <a:latin typeface="Myriad Pro" charset="0"/>
              </a:rPr>
              <a:t> </a:t>
            </a:r>
            <a:r>
              <a:rPr lang="en-GB" sz="1200" i="1" dirty="0" err="1">
                <a:solidFill>
                  <a:schemeClr val="bg1">
                    <a:lumMod val="50000"/>
                  </a:schemeClr>
                </a:solidFill>
                <a:latin typeface="Myriad Pro" charset="0"/>
              </a:rPr>
              <a:t>Jonava</a:t>
            </a:r>
            <a:r>
              <a:rPr lang="en-GB" sz="1200" i="1" dirty="0">
                <a:solidFill>
                  <a:schemeClr val="bg1">
                    <a:lumMod val="50000"/>
                  </a:schemeClr>
                </a:solidFill>
                <a:latin typeface="Myriad Pro" charset="0"/>
              </a:rPr>
              <a:t> Municipality</a:t>
            </a:r>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6</a:t>
            </a:fld>
            <a:endParaRPr lang="lv-LV"/>
          </a:p>
        </p:txBody>
      </p:sp>
    </p:spTree>
    <p:extLst>
      <p:ext uri="{BB962C8B-B14F-4D97-AF65-F5344CB8AC3E}">
        <p14:creationId xmlns:p14="http://schemas.microsoft.com/office/powerpoint/2010/main" val="109118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u="none" kern="1200" dirty="0" err="1">
                <a:solidFill>
                  <a:schemeClr val="accent3"/>
                </a:solidFill>
                <a:latin typeface="Myriad Pro" panose="020B0503030403020204"/>
                <a:ea typeface="+mn-ea"/>
                <a:cs typeface="+mn-cs"/>
              </a:rPr>
              <a:t>We´ve</a:t>
            </a:r>
            <a:r>
              <a:rPr lang="es-ES" sz="1200" b="0" u="none" kern="1200" dirty="0">
                <a:solidFill>
                  <a:schemeClr val="accent3"/>
                </a:solidFill>
                <a:latin typeface="Myriad Pro" panose="020B0503030403020204"/>
                <a:ea typeface="+mn-ea"/>
                <a:cs typeface="+mn-cs"/>
              </a:rPr>
              <a:t> </a:t>
            </a:r>
            <a:r>
              <a:rPr lang="es-ES" sz="1200" b="0" u="none" kern="1200" dirty="0" err="1">
                <a:solidFill>
                  <a:schemeClr val="accent3"/>
                </a:solidFill>
                <a:latin typeface="Myriad Pro" panose="020B0503030403020204"/>
                <a:ea typeface="+mn-ea"/>
                <a:cs typeface="+mn-cs"/>
              </a:rPr>
              <a:t>implemented</a:t>
            </a:r>
            <a:r>
              <a:rPr lang="es-ES" sz="1200" b="0" u="none" kern="1200" dirty="0">
                <a:solidFill>
                  <a:schemeClr val="accent3"/>
                </a:solidFill>
                <a:latin typeface="Myriad Pro" panose="020B0503030403020204"/>
                <a:ea typeface="+mn-ea"/>
                <a:cs typeface="+mn-cs"/>
              </a:rPr>
              <a:t> </a:t>
            </a:r>
            <a:r>
              <a:rPr lang="es-ES" sz="1200" b="0" u="none" dirty="0">
                <a:solidFill>
                  <a:schemeClr val="accent3"/>
                </a:solidFill>
                <a:latin typeface="Myriad Pro" panose="020B0503030403020204"/>
              </a:rPr>
              <a:t>a </a:t>
            </a:r>
            <a:r>
              <a:rPr lang="es-ES" sz="1200" b="0" u="none" dirty="0" err="1">
                <a:solidFill>
                  <a:schemeClr val="accent3"/>
                </a:solidFill>
                <a:latin typeface="Myriad Pro" panose="020B0503030403020204"/>
              </a:rPr>
              <a:t>sustainable</a:t>
            </a:r>
            <a:r>
              <a:rPr lang="es-ES" sz="1200" b="0" u="none" dirty="0">
                <a:solidFill>
                  <a:schemeClr val="accent3"/>
                </a:solidFill>
                <a:latin typeface="Myriad Pro" panose="020B0503030403020204"/>
              </a:rPr>
              <a:t> </a:t>
            </a:r>
            <a:r>
              <a:rPr lang="es-ES" sz="1200" b="0" u="none" dirty="0" err="1">
                <a:solidFill>
                  <a:schemeClr val="accent3"/>
                </a:solidFill>
                <a:latin typeface="Myriad Pro" panose="020B0503030403020204"/>
              </a:rPr>
              <a:t>solution</a:t>
            </a:r>
            <a:r>
              <a:rPr lang="es-ES" sz="1200" b="0" u="none" dirty="0">
                <a:solidFill>
                  <a:schemeClr val="accent3"/>
                </a:solidFill>
                <a:latin typeface="Myriad Pro" panose="020B0503030403020204"/>
              </a:rPr>
              <a:t> </a:t>
            </a:r>
            <a:r>
              <a:rPr lang="es-ES" sz="1200" b="0" u="none" dirty="0" err="1">
                <a:solidFill>
                  <a:schemeClr val="accent3"/>
                </a:solidFill>
                <a:latin typeface="Myriad Pro" panose="020B0503030403020204"/>
              </a:rPr>
              <a:t>that</a:t>
            </a:r>
            <a:r>
              <a:rPr lang="es-ES" sz="1200" b="0" u="none" dirty="0">
                <a:solidFill>
                  <a:schemeClr val="accent3"/>
                </a:solidFill>
                <a:latin typeface="Myriad Pro" panose="020B0503030403020204"/>
              </a:rPr>
              <a:t> </a:t>
            </a:r>
            <a:r>
              <a:rPr lang="es-ES" sz="1200" b="0" u="none" dirty="0" err="1">
                <a:solidFill>
                  <a:schemeClr val="accent3"/>
                </a:solidFill>
                <a:latin typeface="Myriad Pro" panose="020B0503030403020204"/>
              </a:rPr>
              <a:t>provides</a:t>
            </a:r>
            <a:r>
              <a:rPr lang="es-ES" sz="1200" b="0" u="none" dirty="0">
                <a:solidFill>
                  <a:schemeClr val="accent3"/>
                </a:solidFill>
                <a:latin typeface="Myriad Pro" panose="020B0503030403020204"/>
              </a:rPr>
              <a:t> </a:t>
            </a:r>
            <a:r>
              <a:rPr lang="es-ES" sz="1200" b="1" u="sng" dirty="0">
                <a:solidFill>
                  <a:schemeClr val="accent3"/>
                </a:solidFill>
                <a:latin typeface="Myriad Pro" panose="020B0503030403020204"/>
              </a:rPr>
              <a:t>CONNECTIVITY</a:t>
            </a:r>
            <a:r>
              <a:rPr lang="es-ES" sz="1200" b="0" u="none" kern="1200" dirty="0">
                <a:solidFill>
                  <a:schemeClr val="accent3"/>
                </a:solidFill>
                <a:latin typeface="Myriad Pro" panose="020B0503030403020204"/>
                <a:ea typeface="+mn-ea"/>
                <a:cs typeface="+mn-cs"/>
              </a:rPr>
              <a:t>:</a:t>
            </a:r>
            <a:endParaRPr lang="es-ES" sz="1200" b="1" u="sng" dirty="0">
              <a:solidFill>
                <a:schemeClr val="accent3"/>
              </a:solidFill>
              <a:latin typeface="Myriad Pro" panose="020B0503030403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ES" sz="1200" dirty="0" err="1">
                <a:solidFill>
                  <a:schemeClr val="bg2">
                    <a:lumMod val="50000"/>
                  </a:schemeClr>
                </a:solidFill>
                <a:latin typeface="Myriad Pro" panose="020B0503030403020204"/>
              </a:rPr>
              <a:t>Its</a:t>
            </a:r>
            <a:r>
              <a:rPr lang="es-ES" sz="1200" dirty="0">
                <a:solidFill>
                  <a:schemeClr val="bg2">
                    <a:lumMod val="50000"/>
                  </a:schemeClr>
                </a:solidFill>
                <a:latin typeface="Myriad Pro" panose="020B0503030403020204"/>
              </a:rPr>
              <a:t> a TOTAL LENGTH OF 17.9 km FROM WHICH 14,6 KM run ALONG JONAVA</a:t>
            </a:r>
          </a:p>
          <a:p>
            <a:pPr marL="285750" indent="-285750">
              <a:buFont typeface="Wingdings" panose="05000000000000000000" pitchFamily="2" charset="2"/>
              <a:buChar char="q"/>
            </a:pPr>
            <a:r>
              <a:rPr lang="es-ES" sz="1200" dirty="0">
                <a:solidFill>
                  <a:schemeClr val="bg2">
                    <a:lumMod val="50000"/>
                  </a:schemeClr>
                </a:solidFill>
                <a:latin typeface="Myriad Pro" panose="020B0503030403020204"/>
              </a:rPr>
              <a:t>The line </a:t>
            </a:r>
            <a:r>
              <a:rPr lang="es-ES" sz="1200" dirty="0" err="1">
                <a:solidFill>
                  <a:schemeClr val="bg2">
                    <a:lumMod val="50000"/>
                  </a:schemeClr>
                </a:solidFill>
                <a:latin typeface="Myriad Pro" panose="020B0503030403020204"/>
              </a:rPr>
              <a:t>will</a:t>
            </a:r>
            <a:r>
              <a:rPr lang="es-ES" sz="1200" dirty="0">
                <a:solidFill>
                  <a:schemeClr val="bg2">
                    <a:lumMod val="50000"/>
                  </a:schemeClr>
                </a:solidFill>
                <a:latin typeface="Myriad Pro" panose="020B0503030403020204"/>
              </a:rPr>
              <a:t> COMBINE FREIGHT + PASSENGER TRAFFIC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ES" sz="1200" dirty="0">
                <a:solidFill>
                  <a:schemeClr val="bg2">
                    <a:lumMod val="50000"/>
                  </a:schemeClr>
                </a:solidFill>
                <a:latin typeface="Myriad Pro" panose="020B0503030403020204"/>
              </a:rPr>
              <a:t>MAXIMUM SPEED:249km/h</a:t>
            </a:r>
          </a:p>
          <a:p>
            <a:pPr marL="285750" indent="-285750">
              <a:buFont typeface="Wingdings" panose="05000000000000000000" pitchFamily="2" charset="2"/>
              <a:buChar char="q"/>
            </a:pPr>
            <a:r>
              <a:rPr lang="es-ES" sz="1200" dirty="0" err="1">
                <a:solidFill>
                  <a:schemeClr val="bg2">
                    <a:lumMod val="50000"/>
                  </a:schemeClr>
                </a:solidFill>
                <a:latin typeface="Myriad Pro" panose="020B0503030403020204"/>
              </a:rPr>
              <a:t>Parallel</a:t>
            </a:r>
            <a:r>
              <a:rPr lang="es-ES" sz="1200" dirty="0">
                <a:solidFill>
                  <a:schemeClr val="bg2">
                    <a:lumMod val="50000"/>
                  </a:schemeClr>
                </a:solidFill>
                <a:latin typeface="Myriad Pro" panose="020B0503030403020204"/>
              </a:rPr>
              <a:t> ACCESSS ROADS </a:t>
            </a:r>
            <a:r>
              <a:rPr lang="es-ES" sz="1200" dirty="0" err="1">
                <a:solidFill>
                  <a:schemeClr val="bg2">
                    <a:lumMod val="50000"/>
                  </a:schemeClr>
                </a:solidFill>
                <a:latin typeface="Myriad Pro" panose="020B0503030403020204"/>
              </a:rPr>
              <a:t>have</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been</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designed</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among</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private</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landplots</a:t>
            </a:r>
            <a:endParaRPr lang="es-ES" sz="1200" dirty="0">
              <a:solidFill>
                <a:schemeClr val="bg2">
                  <a:lumMod val="50000"/>
                </a:schemeClr>
              </a:solidFill>
              <a:latin typeface="Myriad Pro" panose="020B0503030403020204"/>
            </a:endParaRPr>
          </a:p>
          <a:p>
            <a:pPr marL="0" indent="0">
              <a:buFont typeface="Wingdings" panose="05000000000000000000" pitchFamily="2" charset="2"/>
              <a:buNone/>
            </a:pPr>
            <a:endParaRPr lang="es-ES" sz="1200" dirty="0">
              <a:solidFill>
                <a:schemeClr val="bg2">
                  <a:lumMod val="50000"/>
                </a:schemeClr>
              </a:solidFill>
              <a:latin typeface="Myriad Pro" panose="020B0503030403020204"/>
            </a:endParaRPr>
          </a:p>
          <a:p>
            <a:r>
              <a:rPr lang="es-ES" sz="1200" b="0" u="none" dirty="0" err="1">
                <a:solidFill>
                  <a:schemeClr val="accent3"/>
                </a:solidFill>
                <a:latin typeface="Myriad Pro" panose="020B0503030403020204"/>
              </a:rPr>
              <a:t>Ensures</a:t>
            </a:r>
            <a:r>
              <a:rPr lang="es-ES" sz="1200" b="1" u="sng" dirty="0">
                <a:solidFill>
                  <a:schemeClr val="accent3"/>
                </a:solidFill>
                <a:latin typeface="Myriad Pro" panose="020B0503030403020204"/>
              </a:rPr>
              <a:t> SAFETY:</a:t>
            </a:r>
          </a:p>
          <a:p>
            <a:pPr marL="2857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s-ES" sz="1200" dirty="0">
                <a:solidFill>
                  <a:schemeClr val="bg2">
                    <a:lumMod val="50000"/>
                  </a:schemeClr>
                </a:solidFill>
                <a:latin typeface="Myriad Pro" panose="020B0503030403020204"/>
              </a:rPr>
              <a:t>4 RAIL ROAD INTERSECTIONS </a:t>
            </a:r>
            <a:r>
              <a:rPr lang="es-ES" sz="1200" dirty="0" err="1">
                <a:solidFill>
                  <a:schemeClr val="bg2">
                    <a:lumMod val="50000"/>
                  </a:schemeClr>
                </a:solidFill>
                <a:latin typeface="Myriad Pro" panose="020B0503030403020204"/>
              </a:rPr>
              <a:t>have</a:t>
            </a:r>
            <a:r>
              <a:rPr lang="es-ES" sz="1200" dirty="0">
                <a:solidFill>
                  <a:schemeClr val="bg2">
                    <a:lumMod val="50000"/>
                  </a:schemeClr>
                </a:solidFill>
                <a:latin typeface="Myriad Pro" panose="020B0503030403020204"/>
              </a:rPr>
              <a:t> </a:t>
            </a:r>
            <a:r>
              <a:rPr lang="es-ES" sz="1200" dirty="0" err="1">
                <a:solidFill>
                  <a:schemeClr val="bg2">
                    <a:lumMod val="50000"/>
                  </a:schemeClr>
                </a:solidFill>
                <a:latin typeface="Myriad Pro" panose="020B0503030403020204"/>
              </a:rPr>
              <a:t>been</a:t>
            </a:r>
            <a:r>
              <a:rPr lang="es-ES" sz="1200" dirty="0">
                <a:solidFill>
                  <a:schemeClr val="bg2">
                    <a:lumMod val="50000"/>
                  </a:schemeClr>
                </a:solidFill>
                <a:latin typeface="Myriad Pro" panose="020B0503030403020204"/>
              </a:rPr>
              <a:t> SOLVED.</a:t>
            </a:r>
          </a:p>
          <a:p>
            <a:pPr marL="0" lvl="1" indent="0">
              <a:buFont typeface="Wingdings" panose="05000000000000000000" pitchFamily="2" charset="2"/>
              <a:buNone/>
            </a:pPr>
            <a:endParaRPr lang="es-ES" sz="1200" b="0" u="none" dirty="0">
              <a:solidFill>
                <a:schemeClr val="accent3"/>
              </a:solidFill>
              <a:latin typeface="Myriad Pro" charset="0"/>
            </a:endParaRPr>
          </a:p>
          <a:p>
            <a:pPr marL="0" lvl="1" indent="0">
              <a:buFont typeface="Wingdings" panose="05000000000000000000" pitchFamily="2" charset="2"/>
              <a:buNone/>
            </a:pPr>
            <a:r>
              <a:rPr lang="es-ES" sz="1200" b="0" u="none" dirty="0">
                <a:solidFill>
                  <a:schemeClr val="accent3"/>
                </a:solidFill>
                <a:latin typeface="Myriad Pro" charset="0"/>
              </a:rPr>
              <a:t>and </a:t>
            </a:r>
            <a:r>
              <a:rPr lang="es-ES" sz="1200" b="0" u="none" dirty="0" err="1">
                <a:solidFill>
                  <a:schemeClr val="accent3"/>
                </a:solidFill>
                <a:latin typeface="Myriad Pro" charset="0"/>
              </a:rPr>
              <a:t>protects</a:t>
            </a:r>
            <a:r>
              <a:rPr lang="es-ES" sz="1200" b="0" u="none" dirty="0">
                <a:solidFill>
                  <a:schemeClr val="accent3"/>
                </a:solidFill>
                <a:latin typeface="Myriad Pro" charset="0"/>
              </a:rPr>
              <a:t> the </a:t>
            </a:r>
            <a:r>
              <a:rPr lang="es-ES" sz="1200" b="1" u="sng" dirty="0">
                <a:solidFill>
                  <a:schemeClr val="accent3"/>
                </a:solidFill>
                <a:latin typeface="Myriad Pro" charset="0"/>
              </a:rPr>
              <a:t>ENVIRONMENT</a:t>
            </a:r>
            <a:r>
              <a:rPr lang="es-ES" sz="1200" b="0" u="none" dirty="0">
                <a:solidFill>
                  <a:schemeClr val="accent3"/>
                </a:solidFill>
                <a:latin typeface="Myriad Pro" charset="0"/>
              </a:rPr>
              <a:t> </a:t>
            </a:r>
            <a:r>
              <a:rPr lang="es-ES" sz="1200" b="0" u="none" dirty="0" err="1">
                <a:solidFill>
                  <a:schemeClr val="accent3"/>
                </a:solidFill>
                <a:latin typeface="Myriad Pro" charset="0"/>
              </a:rPr>
              <a:t>by</a:t>
            </a:r>
            <a:r>
              <a:rPr lang="es-ES" sz="1200" b="0" u="none" dirty="0">
                <a:solidFill>
                  <a:schemeClr val="accent3"/>
                </a:solidFill>
                <a:latin typeface="Myriad Pro" charset="0"/>
              </a:rPr>
              <a:t>:</a:t>
            </a:r>
          </a:p>
          <a:p>
            <a:pPr marL="0" lvl="1" indent="0">
              <a:buFont typeface="Wingdings" panose="05000000000000000000" pitchFamily="2" charset="2"/>
              <a:buNone/>
            </a:pPr>
            <a:r>
              <a:rPr lang="es-ES" sz="1200" dirty="0">
                <a:solidFill>
                  <a:schemeClr val="bg2">
                    <a:lumMod val="50000"/>
                  </a:schemeClr>
                </a:solidFill>
                <a:latin typeface="Myriad Pro" charset="0"/>
              </a:rPr>
              <a:t>NOISE MITIGATION MEASURES: NOISE BARRIERS</a:t>
            </a:r>
          </a:p>
          <a:p>
            <a:pPr marL="428612" lvl="1" indent="-171450">
              <a:buFont typeface="Wingdings" panose="05000000000000000000" pitchFamily="2" charset="2"/>
              <a:buChar char="q"/>
            </a:pPr>
            <a:r>
              <a:rPr lang="es-ES" sz="1200" dirty="0">
                <a:solidFill>
                  <a:schemeClr val="bg2">
                    <a:lumMod val="50000"/>
                  </a:schemeClr>
                </a:solidFill>
                <a:latin typeface="Myriad Pro" charset="0"/>
              </a:rPr>
              <a:t>ANIMAL MIGRATION ENSURED BY: </a:t>
            </a:r>
          </a:p>
          <a:p>
            <a:pPr marL="428612" lvl="1" indent="-171450">
              <a:buFont typeface="Courier New" panose="02070309020205020404" pitchFamily="49" charset="0"/>
              <a:buChar char="o"/>
            </a:pPr>
            <a:r>
              <a:rPr lang="es-ES" sz="1200" dirty="0">
                <a:solidFill>
                  <a:schemeClr val="bg2">
                    <a:lumMod val="50000"/>
                  </a:schemeClr>
                </a:solidFill>
                <a:latin typeface="Myriad Pro" charset="0"/>
              </a:rPr>
              <a:t>1 ECODUCTS (GREEN BRIDGES)</a:t>
            </a:r>
          </a:p>
          <a:p>
            <a:pPr marL="428612" lvl="1" indent="-171450">
              <a:buFont typeface="Courier New" panose="02070309020205020404" pitchFamily="49" charset="0"/>
              <a:buChar char="o"/>
            </a:pPr>
            <a:r>
              <a:rPr lang="es-ES" sz="1200" dirty="0">
                <a:solidFill>
                  <a:schemeClr val="bg2">
                    <a:lumMod val="50000"/>
                  </a:schemeClr>
                </a:solidFill>
                <a:latin typeface="Myriad Pro" charset="0"/>
              </a:rPr>
              <a:t>4 ANIMAL CROSSINGS</a:t>
            </a:r>
          </a:p>
          <a:p>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7</a:t>
            </a:fld>
            <a:endParaRPr lang="lv-LV"/>
          </a:p>
        </p:txBody>
      </p:sp>
    </p:spTree>
    <p:extLst>
      <p:ext uri="{BB962C8B-B14F-4D97-AF65-F5344CB8AC3E}">
        <p14:creationId xmlns:p14="http://schemas.microsoft.com/office/powerpoint/2010/main" val="262621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8</a:t>
            </a:fld>
            <a:endParaRPr lang="lv-LV"/>
          </a:p>
        </p:txBody>
      </p:sp>
    </p:spTree>
    <p:extLst>
      <p:ext uri="{BB962C8B-B14F-4D97-AF65-F5344CB8AC3E}">
        <p14:creationId xmlns:p14="http://schemas.microsoft.com/office/powerpoint/2010/main" val="59794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3B9DF8-588C-4B94-8FFC-A29BD34EBA8F}" type="slidenum">
              <a:rPr lang="lv-LV" smtClean="0"/>
              <a:t>39</a:t>
            </a:fld>
            <a:endParaRPr lang="lv-LV"/>
          </a:p>
        </p:txBody>
      </p:sp>
    </p:spTree>
    <p:extLst>
      <p:ext uri="{BB962C8B-B14F-4D97-AF65-F5344CB8AC3E}">
        <p14:creationId xmlns:p14="http://schemas.microsoft.com/office/powerpoint/2010/main" val="2650635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838A4-7AF5-EF4E-9EE2-D003A1F83F2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sp>
        <p:nvSpPr>
          <p:cNvPr id="18" name="Text Placeholder 2">
            <a:extLst>
              <a:ext uri="{FF2B5EF4-FFF2-40B4-BE49-F238E27FC236}">
                <a16:creationId xmlns:a16="http://schemas.microsoft.com/office/drawing/2014/main" id="{E28C25C4-9292-F048-B148-85D104BCB492}"/>
              </a:ext>
            </a:extLst>
          </p:cNvPr>
          <p:cNvSpPr>
            <a:spLocks noGrp="1" noChangeAspect="1"/>
          </p:cNvSpPr>
          <p:nvPr>
            <p:ph idx="10"/>
          </p:nvPr>
        </p:nvSpPr>
        <p:spPr>
          <a:xfrm>
            <a:off x="2983654" y="4728654"/>
            <a:ext cx="697139"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9" name="Text Placeholder 2">
            <a:extLst>
              <a:ext uri="{FF2B5EF4-FFF2-40B4-BE49-F238E27FC236}">
                <a16:creationId xmlns:a16="http://schemas.microsoft.com/office/drawing/2014/main" id="{010CD044-0047-204F-B11E-F3EF0E59E1D3}"/>
              </a:ext>
            </a:extLst>
          </p:cNvPr>
          <p:cNvSpPr>
            <a:spLocks noGrp="1"/>
          </p:cNvSpPr>
          <p:nvPr>
            <p:ph idx="11"/>
          </p:nvPr>
        </p:nvSpPr>
        <p:spPr>
          <a:xfrm>
            <a:off x="3952263"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20" name="Text Placeholder 2">
            <a:extLst>
              <a:ext uri="{FF2B5EF4-FFF2-40B4-BE49-F238E27FC236}">
                <a16:creationId xmlns:a16="http://schemas.microsoft.com/office/drawing/2014/main" id="{68859DFE-F625-1D42-84F0-361F0EFFFC0B}"/>
              </a:ext>
            </a:extLst>
          </p:cNvPr>
          <p:cNvSpPr>
            <a:spLocks noGrp="1"/>
          </p:cNvSpPr>
          <p:nvPr>
            <p:ph idx="12"/>
          </p:nvPr>
        </p:nvSpPr>
        <p:spPr>
          <a:xfrm>
            <a:off x="4920871"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3" name="Title Placeholder 1">
            <a:extLst>
              <a:ext uri="{FF2B5EF4-FFF2-40B4-BE49-F238E27FC236}">
                <a16:creationId xmlns:a16="http://schemas.microsoft.com/office/drawing/2014/main" id="{0C019A72-87D0-3142-84A9-24E73517B955}"/>
              </a:ext>
            </a:extLst>
          </p:cNvPr>
          <p:cNvSpPr>
            <a:spLocks noGrp="1"/>
          </p:cNvSpPr>
          <p:nvPr>
            <p:ph type="title"/>
          </p:nvPr>
        </p:nvSpPr>
        <p:spPr>
          <a:xfrm>
            <a:off x="685799" y="1543626"/>
            <a:ext cx="3527386" cy="2009802"/>
          </a:xfrm>
          <a:prstGeom prst="rect">
            <a:avLst/>
          </a:prstGeom>
        </p:spPr>
        <p:txBody>
          <a:bodyPr vert="horz" lIns="91440" tIns="45720" rIns="91440" bIns="45720" rtlCol="0" anchor="ctr">
            <a:no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0152629-C276-F64E-8D0E-8EAAB8AFDC56}"/>
              </a:ext>
            </a:extLst>
          </p:cNvPr>
          <p:cNvSpPr>
            <a:spLocks noGrp="1"/>
          </p:cNvSpPr>
          <p:nvPr>
            <p:ph type="body" sz="quarter" idx="13" hasCustomPrompt="1"/>
          </p:nvPr>
        </p:nvSpPr>
        <p:spPr>
          <a:xfrm>
            <a:off x="6250454" y="4783353"/>
            <a:ext cx="1837183" cy="233141"/>
          </a:xfrm>
        </p:spPr>
        <p:txBody>
          <a:bodyPr>
            <a:noAutofit/>
          </a:bodyPr>
          <a:lstStyle>
            <a:lvl1pPr algn="r">
              <a:defRPr sz="900" b="1" i="0">
                <a:ln>
                  <a:noFill/>
                </a:ln>
                <a:solidFill>
                  <a:schemeClr val="tx1">
                    <a:lumMod val="65000"/>
                    <a:lumOff val="35000"/>
                  </a:schemeClr>
                </a:solidFill>
                <a:latin typeface="Myriad Pro" panose="020B0503030403020204" pitchFamily="34" charset="0"/>
              </a:defRPr>
            </a:lvl1pPr>
            <a:lvl2pPr algn="r">
              <a:defRPr sz="900" b="0" i="0">
                <a:solidFill>
                  <a:schemeClr val="tx1">
                    <a:lumMod val="65000"/>
                    <a:lumOff val="35000"/>
                  </a:schemeClr>
                </a:solidFill>
                <a:latin typeface="Myriad Pro" panose="020B0503030403020204" pitchFamily="34" charset="0"/>
              </a:defRPr>
            </a:lvl2pPr>
            <a:lvl3pPr algn="r">
              <a:defRPr sz="900" b="0" i="0">
                <a:solidFill>
                  <a:schemeClr val="tx1">
                    <a:lumMod val="65000"/>
                    <a:lumOff val="35000"/>
                  </a:schemeClr>
                </a:solidFill>
                <a:latin typeface="Myriad Pro" panose="020B0503030403020204" pitchFamily="34" charset="0"/>
              </a:defRPr>
            </a:lvl3pPr>
            <a:lvl4pPr algn="r">
              <a:defRPr sz="900" b="0" i="0">
                <a:solidFill>
                  <a:schemeClr val="tx1">
                    <a:lumMod val="65000"/>
                    <a:lumOff val="35000"/>
                  </a:schemeClr>
                </a:solidFill>
                <a:latin typeface="Myriad Pro" panose="020B0503030403020204" pitchFamily="34" charset="0"/>
              </a:defRPr>
            </a:lvl4pPr>
            <a:lvl5pPr algn="r">
              <a:defRPr sz="900" b="0" i="0">
                <a:solidFill>
                  <a:schemeClr val="tx1">
                    <a:lumMod val="65000"/>
                    <a:lumOff val="35000"/>
                  </a:schemeClr>
                </a:solidFill>
                <a:latin typeface="Myriad Pro" panose="020B0503030403020204" pitchFamily="34" charset="0"/>
              </a:defRPr>
            </a:lvl5pPr>
          </a:lstStyle>
          <a:p>
            <a:pPr lvl="0"/>
            <a:r>
              <a:rPr lang="en-GB"/>
              <a:t>Name, Surname</a:t>
            </a:r>
            <a:endParaRPr lang="en-US"/>
          </a:p>
        </p:txBody>
      </p:sp>
      <p:sp>
        <p:nvSpPr>
          <p:cNvPr id="8" name="Text Placeholder 7">
            <a:extLst>
              <a:ext uri="{FF2B5EF4-FFF2-40B4-BE49-F238E27FC236}">
                <a16:creationId xmlns:a16="http://schemas.microsoft.com/office/drawing/2014/main" id="{632B6D86-2E33-7845-B6A2-AE8054105C79}"/>
              </a:ext>
            </a:extLst>
          </p:cNvPr>
          <p:cNvSpPr>
            <a:spLocks noGrp="1"/>
          </p:cNvSpPr>
          <p:nvPr>
            <p:ph type="body" sz="quarter" idx="14" hasCustomPrompt="1"/>
          </p:nvPr>
        </p:nvSpPr>
        <p:spPr>
          <a:xfrm>
            <a:off x="8132328" y="4783353"/>
            <a:ext cx="787400" cy="233362"/>
          </a:xfrm>
        </p:spPr>
        <p:txBody>
          <a:bodyPr>
            <a:normAutofit/>
          </a:bodyPr>
          <a:lstStyle>
            <a:lvl1pPr algn="r">
              <a:defRPr sz="900" b="1" i="0">
                <a:solidFill>
                  <a:schemeClr val="tx1">
                    <a:lumMod val="65000"/>
                    <a:lumOff val="35000"/>
                  </a:schemeClr>
                </a:solidFill>
                <a:latin typeface="Myriad Pro" panose="020B0503030403020204" pitchFamily="34" charset="0"/>
              </a:defRPr>
            </a:lvl1pPr>
          </a:lstStyle>
          <a:p>
            <a:pPr lvl="0"/>
            <a:r>
              <a:rPr lang="en-US" sz="900"/>
              <a:t>Date</a:t>
            </a:r>
            <a:endParaRPr lang="en-US"/>
          </a:p>
        </p:txBody>
      </p:sp>
    </p:spTree>
    <p:extLst>
      <p:ext uri="{BB962C8B-B14F-4D97-AF65-F5344CB8AC3E}">
        <p14:creationId xmlns:p14="http://schemas.microsoft.com/office/powerpoint/2010/main" val="3259558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6A3CFEC8-CA07-9B43-87A2-B0E8D5643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3451420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B51C46-B76C-FC4C-ABDD-BA9838198F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81975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87480322-6016-9C46-87A9-294ACE9E2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976792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86D6FE20-4971-6440-9B46-6DFB97E565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1904290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9" name="Picture 8">
            <a:extLst>
              <a:ext uri="{FF2B5EF4-FFF2-40B4-BE49-F238E27FC236}">
                <a16:creationId xmlns:a16="http://schemas.microsoft.com/office/drawing/2014/main" id="{3EBD82FD-558E-A144-9B0D-82FD44A2E7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67149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3" name="Picture 2">
            <a:extLst>
              <a:ext uri="{FF2B5EF4-FFF2-40B4-BE49-F238E27FC236}">
                <a16:creationId xmlns:a16="http://schemas.microsoft.com/office/drawing/2014/main" id="{F714BB66-98C4-9240-A3C1-EB6695415D2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6AFF603C-7CDF-2E42-A8BD-14887BD86536}"/>
              </a:ext>
            </a:extLst>
          </p:cNvPr>
          <p:cNvSpPr>
            <a:spLocks noGrp="1"/>
          </p:cNvSpPr>
          <p:nvPr>
            <p:ph type="body" sz="quarter" idx="10"/>
          </p:nvPr>
        </p:nvSpPr>
        <p:spPr>
          <a:xfrm>
            <a:off x="412728" y="2077418"/>
            <a:ext cx="2689395" cy="988664"/>
          </a:xfrm>
        </p:spPr>
        <p:txBody>
          <a:bodyPr anchor="ctr">
            <a:normAutofit/>
          </a:bodyPr>
          <a:lstStyle>
            <a:lvl1pPr algn="l">
              <a:defRPr sz="1400" b="0" i="0">
                <a:solidFill>
                  <a:schemeClr val="bg1"/>
                </a:solidFill>
                <a:latin typeface="Myriad Pro" panose="020B0503030403020204" pitchFamily="34" charset="0"/>
              </a:defRPr>
            </a:lvl1pPr>
          </a:lstStyle>
          <a:p>
            <a:pPr lvl="0"/>
            <a:r>
              <a:rPr lang="en-GB"/>
              <a:t>Click to edit Master text styles</a:t>
            </a:r>
          </a:p>
        </p:txBody>
      </p:sp>
    </p:spTree>
    <p:extLst>
      <p:ext uri="{BB962C8B-B14F-4D97-AF65-F5344CB8AC3E}">
        <p14:creationId xmlns:p14="http://schemas.microsoft.com/office/powerpoint/2010/main" val="944946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4" name="Picture 3">
            <a:extLst>
              <a:ext uri="{FF2B5EF4-FFF2-40B4-BE49-F238E27FC236}">
                <a16:creationId xmlns:a16="http://schemas.microsoft.com/office/drawing/2014/main" id="{2E233281-27D7-254B-A346-EBF875F5D566}"/>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2632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Tree>
    <p:extLst>
      <p:ext uri="{BB962C8B-B14F-4D97-AF65-F5344CB8AC3E}">
        <p14:creationId xmlns:p14="http://schemas.microsoft.com/office/powerpoint/2010/main" val="340234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0652C6AF-2160-B043-A7DC-AA7DAF254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pic>
        <p:nvPicPr>
          <p:cNvPr id="4" name="Picture 3">
            <a:extLst>
              <a:ext uri="{FF2B5EF4-FFF2-40B4-BE49-F238E27FC236}">
                <a16:creationId xmlns:a16="http://schemas.microsoft.com/office/drawing/2014/main" id="{B4182E51-84C9-154B-B86A-9069E9CAC626}"/>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67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slaids2-01.png">
            <a:extLst>
              <a:ext uri="{FF2B5EF4-FFF2-40B4-BE49-F238E27FC236}">
                <a16:creationId xmlns:a16="http://schemas.microsoft.com/office/drawing/2014/main" id="{B8DC4F55-9672-A842-9965-6131DEF394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logo-11.png">
            <a:extLst>
              <a:ext uri="{FF2B5EF4-FFF2-40B4-BE49-F238E27FC236}">
                <a16:creationId xmlns:a16="http://schemas.microsoft.com/office/drawing/2014/main" id="{0EC7A19A-1F7B-914C-AD96-54132D89DD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Tree>
    <p:extLst>
      <p:ext uri="{BB962C8B-B14F-4D97-AF65-F5344CB8AC3E}">
        <p14:creationId xmlns:p14="http://schemas.microsoft.com/office/powerpoint/2010/main" val="119669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slaids3-01.png">
            <a:extLst>
              <a:ext uri="{FF2B5EF4-FFF2-40B4-BE49-F238E27FC236}">
                <a16:creationId xmlns:a16="http://schemas.microsoft.com/office/drawing/2014/main" id="{8BE69C64-F314-3C42-89FF-3F3DF990C6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0" name="Title Placeholder 1">
            <a:extLst>
              <a:ext uri="{FF2B5EF4-FFF2-40B4-BE49-F238E27FC236}">
                <a16:creationId xmlns:a16="http://schemas.microsoft.com/office/drawing/2014/main" id="{216F8709-C4F9-7240-AF7B-74F64AB280CC}"/>
              </a:ext>
            </a:extLst>
          </p:cNvPr>
          <p:cNvSpPr>
            <a:spLocks noGrp="1"/>
          </p:cNvSpPr>
          <p:nvPr>
            <p:ph type="title"/>
          </p:nvPr>
        </p:nvSpPr>
        <p:spPr>
          <a:xfrm>
            <a:off x="457200" y="1724296"/>
            <a:ext cx="4624086" cy="2095349"/>
          </a:xfrm>
          <a:prstGeom prst="rect">
            <a:avLst/>
          </a:prstGeom>
        </p:spPr>
        <p:txBody>
          <a:bodyPr vert="horz" lIns="91440" tIns="45720" rIns="91440" bIns="45720" rtlCol="0" anchor="ctr">
            <a:norm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99473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pic>
        <p:nvPicPr>
          <p:cNvPr id="3" name="Picture 2">
            <a:extLst>
              <a:ext uri="{FF2B5EF4-FFF2-40B4-BE49-F238E27FC236}">
                <a16:creationId xmlns:a16="http://schemas.microsoft.com/office/drawing/2014/main" id="{14AA6694-17E9-0A47-9D8B-3BC0797AE30B}"/>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68849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00186-DF1A-F445-BFF3-D02FACAD4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7405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AE3CC-1582-DC4A-AC92-FC7C0868D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08835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7470D-9A40-6D40-A9C2-C8D270B515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548752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109F02B9-75D9-7649-A017-3913AF383C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294142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Rail </a:t>
            </a:r>
            <a:r>
              <a:rPr lang="en-GB" err="1"/>
              <a:t>Baltica</a:t>
            </a:r>
            <a:r>
              <a:rPr lang="en-GB"/>
              <a:t> presentation</a:t>
            </a:r>
            <a:endParaRPr lang="en-US"/>
          </a:p>
        </p:txBody>
      </p:sp>
      <p:sp>
        <p:nvSpPr>
          <p:cNvPr id="7" name="Text Placeholder 6">
            <a:extLst>
              <a:ext uri="{FF2B5EF4-FFF2-40B4-BE49-F238E27FC236}">
                <a16:creationId xmlns:a16="http://schemas.microsoft.com/office/drawing/2014/main" id="{98835DA1-5AC5-634A-8321-3CAA768C58C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Headlines – Myriad Pro Bold – 40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Second level – Myriad Pro </a:t>
            </a:r>
            <a:r>
              <a:rPr lang="en-GB" err="1"/>
              <a:t>Semibold</a:t>
            </a:r>
            <a:r>
              <a:rPr lang="en-GB"/>
              <a:t> – 25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Third level – Myriad Pro Regular – 20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Fourth level – Myriad Pro Regular – 14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Fifth level – Myriad Pro Regular – 10 pts</a:t>
            </a:r>
            <a:endParaRPr lang="en-US"/>
          </a:p>
        </p:txBody>
      </p:sp>
    </p:spTree>
    <p:extLst>
      <p:ext uri="{BB962C8B-B14F-4D97-AF65-F5344CB8AC3E}">
        <p14:creationId xmlns:p14="http://schemas.microsoft.com/office/powerpoint/2010/main" val="297375431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50" r:id="rId3"/>
    <p:sldLayoutId id="2147483651" r:id="rId4"/>
    <p:sldLayoutId id="2147483677" r:id="rId5"/>
    <p:sldLayoutId id="2147483656" r:id="rId6"/>
    <p:sldLayoutId id="2147483657" r:id="rId7"/>
    <p:sldLayoutId id="2147483658" r:id="rId8"/>
    <p:sldLayoutId id="2147483683" r:id="rId9"/>
    <p:sldLayoutId id="2147483684" r:id="rId10"/>
    <p:sldLayoutId id="2147483682" r:id="rId11"/>
    <p:sldLayoutId id="2147483685" r:id="rId12"/>
    <p:sldLayoutId id="2147483686" r:id="rId13"/>
    <p:sldLayoutId id="2147483687" r:id="rId14"/>
    <p:sldLayoutId id="2147483669" r:id="rId15"/>
    <p:sldLayoutId id="2147483678" r:id="rId16"/>
    <p:sldLayoutId id="2147483681"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4000" kern="1200">
          <a:solidFill>
            <a:schemeClr val="tx1"/>
          </a:solidFill>
          <a:latin typeface="+mn-lt"/>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99CD5A-DABB-49E3-81BE-2FC5B1FCB291}"/>
              </a:ext>
            </a:extLst>
          </p:cNvPr>
          <p:cNvSpPr>
            <a:spLocks noGrp="1"/>
          </p:cNvSpPr>
          <p:nvPr>
            <p:ph type="title"/>
          </p:nvPr>
        </p:nvSpPr>
        <p:spPr>
          <a:xfrm>
            <a:off x="620485" y="1115455"/>
            <a:ext cx="2995614" cy="3472868"/>
          </a:xfrm>
        </p:spPr>
        <p:txBody>
          <a:bodyPr/>
          <a:lstStyle/>
          <a:p>
            <a:br>
              <a:rPr lang="en-US" sz="2000" dirty="0"/>
            </a:br>
            <a:r>
              <a:rPr lang="lv-LV" sz="2000" dirty="0"/>
              <a:t>"Rail Baltica" ruožo</a:t>
            </a:r>
            <a:br>
              <a:rPr lang="en-US" sz="2000" dirty="0"/>
            </a:br>
            <a:r>
              <a:rPr lang="lt-LT" sz="2000" dirty="0"/>
              <a:t>Kaunas (Palemonas)  – Šveicarija, Jonavos raj. sav. </a:t>
            </a:r>
            <a:br>
              <a:rPr lang="lt-LT" sz="2000" dirty="0"/>
            </a:br>
            <a:r>
              <a:rPr lang="lt-LT" sz="2000" dirty="0"/>
              <a:t>viešasis svarstymas</a:t>
            </a:r>
            <a:br>
              <a:rPr lang="lt-LT" sz="2000" dirty="0"/>
            </a:br>
            <a:endParaRPr lang="lv-LV" sz="2000" dirty="0">
              <a:solidFill>
                <a:srgbClr val="FF0000"/>
              </a:solidFill>
            </a:endParaRPr>
          </a:p>
        </p:txBody>
      </p:sp>
      <p:sp>
        <p:nvSpPr>
          <p:cNvPr id="6" name="Text Placeholder 5">
            <a:extLst>
              <a:ext uri="{FF2B5EF4-FFF2-40B4-BE49-F238E27FC236}">
                <a16:creationId xmlns:a16="http://schemas.microsoft.com/office/drawing/2014/main" id="{68E7C09C-972D-4892-A301-5AB676B65C08}"/>
              </a:ext>
            </a:extLst>
          </p:cNvPr>
          <p:cNvSpPr>
            <a:spLocks noGrp="1"/>
          </p:cNvSpPr>
          <p:nvPr>
            <p:ph type="body" sz="quarter" idx="13"/>
          </p:nvPr>
        </p:nvSpPr>
        <p:spPr>
          <a:xfrm>
            <a:off x="4753429" y="4783353"/>
            <a:ext cx="3334209" cy="314110"/>
          </a:xfrm>
        </p:spPr>
        <p:txBody>
          <a:bodyPr/>
          <a:lstStyle/>
          <a:p>
            <a:r>
              <a:rPr lang="en-US" altLang="lt-LT" dirty="0">
                <a:solidFill>
                  <a:prstClr val="black"/>
                </a:solidFill>
                <a:cs typeface="Times New Roman" panose="02020603050405020304" pitchFamily="18" charset="0"/>
              </a:rPr>
              <a:t>Enrique Rico, </a:t>
            </a:r>
            <a:r>
              <a:rPr lang="lt-LT" altLang="lt-LT" dirty="0">
                <a:solidFill>
                  <a:prstClr val="black"/>
                </a:solidFill>
                <a:cs typeface="Times New Roman" panose="02020603050405020304" pitchFamily="18" charset="0"/>
              </a:rPr>
              <a:t>projektuotojo atstovas</a:t>
            </a:r>
            <a:r>
              <a:rPr lang="en-US" altLang="lt-LT" dirty="0">
                <a:solidFill>
                  <a:prstClr val="black"/>
                </a:solidFill>
                <a:cs typeface="Times New Roman" panose="02020603050405020304" pitchFamily="18" charset="0"/>
              </a:rPr>
              <a:t> </a:t>
            </a:r>
            <a:r>
              <a:rPr lang="lt-LT" altLang="lt-LT" dirty="0">
                <a:solidFill>
                  <a:prstClr val="black"/>
                </a:solidFill>
                <a:cs typeface="Times New Roman" panose="02020603050405020304" pitchFamily="18" charset="0"/>
              </a:rPr>
              <a:t>iš įmonės </a:t>
            </a:r>
            <a:r>
              <a:rPr lang="en-US" altLang="lt-LT" dirty="0">
                <a:solidFill>
                  <a:prstClr val="black"/>
                </a:solidFill>
                <a:cs typeface="Times New Roman" panose="02020603050405020304" pitchFamily="18" charset="0"/>
              </a:rPr>
              <a:t>IDOM Consulting, Engineering and Architecture</a:t>
            </a:r>
            <a:endParaRPr lang="en-US" i="1" dirty="0"/>
          </a:p>
          <a:p>
            <a:endParaRPr lang="lv-LV" dirty="0"/>
          </a:p>
        </p:txBody>
      </p:sp>
      <p:sp>
        <p:nvSpPr>
          <p:cNvPr id="7" name="Text Placeholder 6">
            <a:extLst>
              <a:ext uri="{FF2B5EF4-FFF2-40B4-BE49-F238E27FC236}">
                <a16:creationId xmlns:a16="http://schemas.microsoft.com/office/drawing/2014/main" id="{B2B4C76A-0E55-473D-B6E5-36A28FCABBBA}"/>
              </a:ext>
            </a:extLst>
          </p:cNvPr>
          <p:cNvSpPr>
            <a:spLocks noGrp="1"/>
          </p:cNvSpPr>
          <p:nvPr>
            <p:ph type="body" sz="quarter" idx="14"/>
          </p:nvPr>
        </p:nvSpPr>
        <p:spPr/>
        <p:txBody>
          <a:bodyPr vert="horz" lIns="91440" tIns="45720" rIns="91440" bIns="45720" rtlCol="0" anchor="t">
            <a:normAutofit fontScale="92500"/>
          </a:bodyPr>
          <a:lstStyle/>
          <a:p>
            <a:r>
              <a:rPr lang="es-ES" dirty="0">
                <a:latin typeface="Myriad Pro"/>
              </a:rPr>
              <a:t>2021/10/2</a:t>
            </a:r>
            <a:r>
              <a:rPr lang="lt-LT" dirty="0">
                <a:latin typeface="Myriad Pro"/>
              </a:rPr>
              <a:t>8</a:t>
            </a:r>
            <a:endParaRPr lang="lv-LV" dirty="0"/>
          </a:p>
        </p:txBody>
      </p:sp>
    </p:spTree>
    <p:extLst>
      <p:ext uri="{BB962C8B-B14F-4D97-AF65-F5344CB8AC3E}">
        <p14:creationId xmlns:p14="http://schemas.microsoft.com/office/powerpoint/2010/main" val="4203595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2119AB1-D5C8-4B1A-8C00-1ACF8946E223}"/>
              </a:ext>
            </a:extLst>
          </p:cNvPr>
          <p:cNvPicPr>
            <a:picLocks noChangeAspect="1"/>
          </p:cNvPicPr>
          <p:nvPr/>
        </p:nvPicPr>
        <p:blipFill rotWithShape="1">
          <a:blip r:embed="rId2"/>
          <a:srcRect b="14830"/>
          <a:stretch/>
        </p:blipFill>
        <p:spPr>
          <a:xfrm>
            <a:off x="2747262" y="1238321"/>
            <a:ext cx="3151934" cy="568322"/>
          </a:xfrm>
          <a:prstGeom prst="rect">
            <a:avLst/>
          </a:prstGeom>
        </p:spPr>
      </p:pic>
      <p:sp>
        <p:nvSpPr>
          <p:cNvPr id="9" name="Marcador de texto 8">
            <a:extLst>
              <a:ext uri="{FF2B5EF4-FFF2-40B4-BE49-F238E27FC236}">
                <a16:creationId xmlns:a16="http://schemas.microsoft.com/office/drawing/2014/main" id="{4661FB07-0CC6-4CC8-90CB-2F3F1D68B57B}"/>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3" name="Imagen 6" descr="Diagrama&#10;&#10;Descripción generada automáticamente">
            <a:extLst>
              <a:ext uri="{FF2B5EF4-FFF2-40B4-BE49-F238E27FC236}">
                <a16:creationId xmlns:a16="http://schemas.microsoft.com/office/drawing/2014/main" id="{18F8F317-9E84-4D5B-89AA-C3BFAAB5056C}"/>
              </a:ext>
            </a:extLst>
          </p:cNvPr>
          <p:cNvPicPr>
            <a:picLocks noChangeAspect="1"/>
          </p:cNvPicPr>
          <p:nvPr/>
        </p:nvPicPr>
        <p:blipFill>
          <a:blip r:embed="rId3"/>
          <a:stretch>
            <a:fillRect/>
          </a:stretch>
        </p:blipFill>
        <p:spPr>
          <a:xfrm>
            <a:off x="141576" y="2257993"/>
            <a:ext cx="8932284" cy="2121208"/>
          </a:xfrm>
          <a:prstGeom prst="rect">
            <a:avLst/>
          </a:prstGeom>
        </p:spPr>
      </p:pic>
    </p:spTree>
    <p:extLst>
      <p:ext uri="{BB962C8B-B14F-4D97-AF65-F5344CB8AC3E}">
        <p14:creationId xmlns:p14="http://schemas.microsoft.com/office/powerpoint/2010/main" val="256551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BA00A10-C790-41C0-85DD-008EAD8A9293}"/>
              </a:ext>
            </a:extLst>
          </p:cNvPr>
          <p:cNvPicPr>
            <a:picLocks noChangeAspect="1"/>
          </p:cNvPicPr>
          <p:nvPr/>
        </p:nvPicPr>
        <p:blipFill>
          <a:blip r:embed="rId2"/>
          <a:stretch>
            <a:fillRect/>
          </a:stretch>
        </p:blipFill>
        <p:spPr>
          <a:xfrm>
            <a:off x="2711467" y="1266826"/>
            <a:ext cx="3315055" cy="635933"/>
          </a:xfrm>
          <a:prstGeom prst="rect">
            <a:avLst/>
          </a:prstGeom>
        </p:spPr>
      </p:pic>
      <p:sp>
        <p:nvSpPr>
          <p:cNvPr id="9" name="Marcador de texto 8">
            <a:extLst>
              <a:ext uri="{FF2B5EF4-FFF2-40B4-BE49-F238E27FC236}">
                <a16:creationId xmlns:a16="http://schemas.microsoft.com/office/drawing/2014/main" id="{63B892D9-3AB7-450E-A420-6F1E51420955}"/>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2" name="Imagen 2" descr="Imagen que contiene Diagrama&#10;&#10;Descripción generada automáticamente">
            <a:extLst>
              <a:ext uri="{FF2B5EF4-FFF2-40B4-BE49-F238E27FC236}">
                <a16:creationId xmlns:a16="http://schemas.microsoft.com/office/drawing/2014/main" id="{8AD795F9-74AF-492E-92FD-989DA2C97598}"/>
              </a:ext>
            </a:extLst>
          </p:cNvPr>
          <p:cNvPicPr>
            <a:picLocks noChangeAspect="1"/>
          </p:cNvPicPr>
          <p:nvPr/>
        </p:nvPicPr>
        <p:blipFill rotWithShape="1">
          <a:blip r:embed="rId3"/>
          <a:srcRect l="-15" t="1835" r="74" b="-306"/>
          <a:stretch/>
        </p:blipFill>
        <p:spPr>
          <a:xfrm>
            <a:off x="42862" y="2365374"/>
            <a:ext cx="9056986" cy="2153175"/>
          </a:xfrm>
          <a:prstGeom prst="rect">
            <a:avLst/>
          </a:prstGeom>
        </p:spPr>
      </p:pic>
    </p:spTree>
    <p:extLst>
      <p:ext uri="{BB962C8B-B14F-4D97-AF65-F5344CB8AC3E}">
        <p14:creationId xmlns:p14="http://schemas.microsoft.com/office/powerpoint/2010/main" val="3607744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3DE5E596-902E-4F0F-86A8-F9BA2EE02786}"/>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4" name="Imagen 3">
            <a:extLst>
              <a:ext uri="{FF2B5EF4-FFF2-40B4-BE49-F238E27FC236}">
                <a16:creationId xmlns:a16="http://schemas.microsoft.com/office/drawing/2014/main" id="{E27189A7-D53B-414E-BB8A-655997788563}"/>
              </a:ext>
            </a:extLst>
          </p:cNvPr>
          <p:cNvPicPr>
            <a:picLocks noChangeAspect="1"/>
          </p:cNvPicPr>
          <p:nvPr/>
        </p:nvPicPr>
        <p:blipFill rotWithShape="1">
          <a:blip r:embed="rId2"/>
          <a:srcRect b="13101"/>
          <a:stretch/>
        </p:blipFill>
        <p:spPr>
          <a:xfrm>
            <a:off x="2696135" y="1301563"/>
            <a:ext cx="3282483" cy="579976"/>
          </a:xfrm>
          <a:prstGeom prst="rect">
            <a:avLst/>
          </a:prstGeom>
        </p:spPr>
      </p:pic>
      <p:pic>
        <p:nvPicPr>
          <p:cNvPr id="6" name="Imagen 5">
            <a:extLst>
              <a:ext uri="{FF2B5EF4-FFF2-40B4-BE49-F238E27FC236}">
                <a16:creationId xmlns:a16="http://schemas.microsoft.com/office/drawing/2014/main" id="{2365BEEC-AF34-49CC-91E9-6C52DF164FA1}"/>
              </a:ext>
            </a:extLst>
          </p:cNvPr>
          <p:cNvPicPr>
            <a:picLocks noChangeAspect="1"/>
          </p:cNvPicPr>
          <p:nvPr/>
        </p:nvPicPr>
        <p:blipFill>
          <a:blip r:embed="rId3"/>
          <a:stretch>
            <a:fillRect/>
          </a:stretch>
        </p:blipFill>
        <p:spPr>
          <a:xfrm>
            <a:off x="0" y="2268794"/>
            <a:ext cx="9144000" cy="2098535"/>
          </a:xfrm>
          <a:prstGeom prst="rect">
            <a:avLst/>
          </a:prstGeom>
        </p:spPr>
      </p:pic>
    </p:spTree>
    <p:extLst>
      <p:ext uri="{BB962C8B-B14F-4D97-AF65-F5344CB8AC3E}">
        <p14:creationId xmlns:p14="http://schemas.microsoft.com/office/powerpoint/2010/main" val="423858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E452D759-5757-45ED-A3F4-171DF65FB94A}"/>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4" name="Imagen 3">
            <a:extLst>
              <a:ext uri="{FF2B5EF4-FFF2-40B4-BE49-F238E27FC236}">
                <a16:creationId xmlns:a16="http://schemas.microsoft.com/office/drawing/2014/main" id="{58FC9457-E161-4968-A8F7-924F1FAE6433}"/>
              </a:ext>
            </a:extLst>
          </p:cNvPr>
          <p:cNvPicPr>
            <a:picLocks noChangeAspect="1"/>
          </p:cNvPicPr>
          <p:nvPr/>
        </p:nvPicPr>
        <p:blipFill>
          <a:blip r:embed="rId2"/>
          <a:stretch>
            <a:fillRect/>
          </a:stretch>
        </p:blipFill>
        <p:spPr>
          <a:xfrm>
            <a:off x="2749923" y="1292319"/>
            <a:ext cx="3364286" cy="595172"/>
          </a:xfrm>
          <a:prstGeom prst="rect">
            <a:avLst/>
          </a:prstGeom>
        </p:spPr>
      </p:pic>
      <p:pic>
        <p:nvPicPr>
          <p:cNvPr id="6" name="Imagen 5">
            <a:extLst>
              <a:ext uri="{FF2B5EF4-FFF2-40B4-BE49-F238E27FC236}">
                <a16:creationId xmlns:a16="http://schemas.microsoft.com/office/drawing/2014/main" id="{32DB84C4-5180-4E54-8711-31F4E577C36A}"/>
              </a:ext>
            </a:extLst>
          </p:cNvPr>
          <p:cNvPicPr>
            <a:picLocks noChangeAspect="1"/>
          </p:cNvPicPr>
          <p:nvPr/>
        </p:nvPicPr>
        <p:blipFill>
          <a:blip r:embed="rId3"/>
          <a:stretch>
            <a:fillRect/>
          </a:stretch>
        </p:blipFill>
        <p:spPr>
          <a:xfrm>
            <a:off x="0" y="1887491"/>
            <a:ext cx="9144000" cy="2859186"/>
          </a:xfrm>
          <a:prstGeom prst="rect">
            <a:avLst/>
          </a:prstGeom>
        </p:spPr>
      </p:pic>
    </p:spTree>
    <p:extLst>
      <p:ext uri="{BB962C8B-B14F-4D97-AF65-F5344CB8AC3E}">
        <p14:creationId xmlns:p14="http://schemas.microsoft.com/office/powerpoint/2010/main" val="3172133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4E5538-7BF9-4B41-A508-271AE31875D4}"/>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3" name="Imagen 2">
            <a:extLst>
              <a:ext uri="{FF2B5EF4-FFF2-40B4-BE49-F238E27FC236}">
                <a16:creationId xmlns:a16="http://schemas.microsoft.com/office/drawing/2014/main" id="{EDC7FF06-1942-414A-9246-C2C331B77B3D}"/>
              </a:ext>
            </a:extLst>
          </p:cNvPr>
          <p:cNvPicPr>
            <a:picLocks noChangeAspect="1"/>
          </p:cNvPicPr>
          <p:nvPr/>
        </p:nvPicPr>
        <p:blipFill>
          <a:blip r:embed="rId2"/>
          <a:stretch>
            <a:fillRect/>
          </a:stretch>
        </p:blipFill>
        <p:spPr>
          <a:xfrm>
            <a:off x="2702859" y="1284640"/>
            <a:ext cx="3783946" cy="698988"/>
          </a:xfrm>
          <a:prstGeom prst="rect">
            <a:avLst/>
          </a:prstGeom>
        </p:spPr>
      </p:pic>
      <p:pic>
        <p:nvPicPr>
          <p:cNvPr id="6" name="Imagen 5">
            <a:extLst>
              <a:ext uri="{FF2B5EF4-FFF2-40B4-BE49-F238E27FC236}">
                <a16:creationId xmlns:a16="http://schemas.microsoft.com/office/drawing/2014/main" id="{48B08245-627D-4CBD-9F9C-CC2BC08085D1}"/>
              </a:ext>
            </a:extLst>
          </p:cNvPr>
          <p:cNvPicPr>
            <a:picLocks noChangeAspect="1"/>
          </p:cNvPicPr>
          <p:nvPr/>
        </p:nvPicPr>
        <p:blipFill rotWithShape="1">
          <a:blip r:embed="rId3"/>
          <a:srcRect t="2169" b="-1"/>
          <a:stretch/>
        </p:blipFill>
        <p:spPr>
          <a:xfrm>
            <a:off x="0" y="2064357"/>
            <a:ext cx="9144000" cy="2619271"/>
          </a:xfrm>
          <a:prstGeom prst="rect">
            <a:avLst/>
          </a:prstGeom>
        </p:spPr>
      </p:pic>
    </p:spTree>
    <p:extLst>
      <p:ext uri="{BB962C8B-B14F-4D97-AF65-F5344CB8AC3E}">
        <p14:creationId xmlns:p14="http://schemas.microsoft.com/office/powerpoint/2010/main" val="648681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B8522395-BD6B-4011-9344-96AD5091C082}"/>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4" name="Imagen 3">
            <a:extLst>
              <a:ext uri="{FF2B5EF4-FFF2-40B4-BE49-F238E27FC236}">
                <a16:creationId xmlns:a16="http://schemas.microsoft.com/office/drawing/2014/main" id="{2A0B224F-EBBA-49FC-AE70-CF053EA87D31}"/>
              </a:ext>
            </a:extLst>
          </p:cNvPr>
          <p:cNvPicPr>
            <a:picLocks noChangeAspect="1"/>
          </p:cNvPicPr>
          <p:nvPr/>
        </p:nvPicPr>
        <p:blipFill>
          <a:blip r:embed="rId2"/>
          <a:stretch>
            <a:fillRect/>
          </a:stretch>
        </p:blipFill>
        <p:spPr>
          <a:xfrm>
            <a:off x="2602006" y="1274109"/>
            <a:ext cx="3596528" cy="637023"/>
          </a:xfrm>
          <a:prstGeom prst="rect">
            <a:avLst/>
          </a:prstGeom>
        </p:spPr>
      </p:pic>
      <p:pic>
        <p:nvPicPr>
          <p:cNvPr id="6" name="Imagen 5">
            <a:extLst>
              <a:ext uri="{FF2B5EF4-FFF2-40B4-BE49-F238E27FC236}">
                <a16:creationId xmlns:a16="http://schemas.microsoft.com/office/drawing/2014/main" id="{EBDE32C9-ACA9-4DA9-8060-0419D35289AA}"/>
              </a:ext>
            </a:extLst>
          </p:cNvPr>
          <p:cNvPicPr>
            <a:picLocks noChangeAspect="1"/>
          </p:cNvPicPr>
          <p:nvPr/>
        </p:nvPicPr>
        <p:blipFill>
          <a:blip r:embed="rId3"/>
          <a:stretch>
            <a:fillRect/>
          </a:stretch>
        </p:blipFill>
        <p:spPr>
          <a:xfrm>
            <a:off x="5024" y="2203900"/>
            <a:ext cx="9144000" cy="2497265"/>
          </a:xfrm>
          <a:prstGeom prst="rect">
            <a:avLst/>
          </a:prstGeom>
        </p:spPr>
      </p:pic>
    </p:spTree>
    <p:extLst>
      <p:ext uri="{BB962C8B-B14F-4D97-AF65-F5344CB8AC3E}">
        <p14:creationId xmlns:p14="http://schemas.microsoft.com/office/powerpoint/2010/main" val="74718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4" name="Imagen 3">
            <a:extLst>
              <a:ext uri="{FF2B5EF4-FFF2-40B4-BE49-F238E27FC236}">
                <a16:creationId xmlns:a16="http://schemas.microsoft.com/office/drawing/2014/main" id="{0E4BE925-070F-46E5-9DA0-BDB3F29A8197}"/>
              </a:ext>
            </a:extLst>
          </p:cNvPr>
          <p:cNvPicPr>
            <a:picLocks noChangeAspect="1"/>
          </p:cNvPicPr>
          <p:nvPr/>
        </p:nvPicPr>
        <p:blipFill>
          <a:blip r:embed="rId2"/>
          <a:stretch>
            <a:fillRect/>
          </a:stretch>
        </p:blipFill>
        <p:spPr>
          <a:xfrm>
            <a:off x="2701158" y="1329018"/>
            <a:ext cx="3623441" cy="647043"/>
          </a:xfrm>
          <a:prstGeom prst="rect">
            <a:avLst/>
          </a:prstGeom>
        </p:spPr>
      </p:pic>
      <p:pic>
        <p:nvPicPr>
          <p:cNvPr id="7" name="Imagen 6">
            <a:extLst>
              <a:ext uri="{FF2B5EF4-FFF2-40B4-BE49-F238E27FC236}">
                <a16:creationId xmlns:a16="http://schemas.microsoft.com/office/drawing/2014/main" id="{6BB71AA5-13B7-4356-B02F-E176FFD19139}"/>
              </a:ext>
            </a:extLst>
          </p:cNvPr>
          <p:cNvPicPr>
            <a:picLocks noChangeAspect="1"/>
          </p:cNvPicPr>
          <p:nvPr/>
        </p:nvPicPr>
        <p:blipFill rotWithShape="1">
          <a:blip r:embed="rId3"/>
          <a:srcRect b="1445"/>
          <a:stretch/>
        </p:blipFill>
        <p:spPr>
          <a:xfrm>
            <a:off x="1044756" y="1976061"/>
            <a:ext cx="6719520" cy="2858157"/>
          </a:xfrm>
          <a:prstGeom prst="rect">
            <a:avLst/>
          </a:prstGeom>
        </p:spPr>
      </p:pic>
    </p:spTree>
    <p:extLst>
      <p:ext uri="{BB962C8B-B14F-4D97-AF65-F5344CB8AC3E}">
        <p14:creationId xmlns:p14="http://schemas.microsoft.com/office/powerpoint/2010/main" val="1241872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4" name="Imagen 3">
            <a:extLst>
              <a:ext uri="{FF2B5EF4-FFF2-40B4-BE49-F238E27FC236}">
                <a16:creationId xmlns:a16="http://schemas.microsoft.com/office/drawing/2014/main" id="{A5E1F97F-A1AD-4070-8C67-1F1FF7B0B20E}"/>
              </a:ext>
            </a:extLst>
          </p:cNvPr>
          <p:cNvPicPr>
            <a:picLocks noChangeAspect="1"/>
          </p:cNvPicPr>
          <p:nvPr/>
        </p:nvPicPr>
        <p:blipFill>
          <a:blip r:embed="rId2"/>
          <a:stretch>
            <a:fillRect/>
          </a:stretch>
        </p:blipFill>
        <p:spPr>
          <a:xfrm>
            <a:off x="2380129" y="1319679"/>
            <a:ext cx="3881997" cy="665072"/>
          </a:xfrm>
          <a:prstGeom prst="rect">
            <a:avLst/>
          </a:prstGeom>
        </p:spPr>
      </p:pic>
      <p:pic>
        <p:nvPicPr>
          <p:cNvPr id="7" name="Imagen 6">
            <a:extLst>
              <a:ext uri="{FF2B5EF4-FFF2-40B4-BE49-F238E27FC236}">
                <a16:creationId xmlns:a16="http://schemas.microsoft.com/office/drawing/2014/main" id="{24019D81-CD9A-4A46-B261-59F3A3C6709C}"/>
              </a:ext>
            </a:extLst>
          </p:cNvPr>
          <p:cNvPicPr>
            <a:picLocks noChangeAspect="1"/>
          </p:cNvPicPr>
          <p:nvPr/>
        </p:nvPicPr>
        <p:blipFill>
          <a:blip r:embed="rId3"/>
          <a:stretch>
            <a:fillRect/>
          </a:stretch>
        </p:blipFill>
        <p:spPr>
          <a:xfrm>
            <a:off x="0" y="1984751"/>
            <a:ext cx="9144000" cy="2671948"/>
          </a:xfrm>
          <a:prstGeom prst="rect">
            <a:avLst/>
          </a:prstGeom>
        </p:spPr>
      </p:pic>
    </p:spTree>
    <p:extLst>
      <p:ext uri="{BB962C8B-B14F-4D97-AF65-F5344CB8AC3E}">
        <p14:creationId xmlns:p14="http://schemas.microsoft.com/office/powerpoint/2010/main" val="2800381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4" name="Imagen 3">
            <a:extLst>
              <a:ext uri="{FF2B5EF4-FFF2-40B4-BE49-F238E27FC236}">
                <a16:creationId xmlns:a16="http://schemas.microsoft.com/office/drawing/2014/main" id="{53A8FC3A-B0E1-48D1-9CC7-FD3454D3D7D6}"/>
              </a:ext>
            </a:extLst>
          </p:cNvPr>
          <p:cNvPicPr>
            <a:picLocks noChangeAspect="1"/>
          </p:cNvPicPr>
          <p:nvPr/>
        </p:nvPicPr>
        <p:blipFill>
          <a:blip r:embed="rId2"/>
          <a:stretch>
            <a:fillRect/>
          </a:stretch>
        </p:blipFill>
        <p:spPr>
          <a:xfrm>
            <a:off x="2615452" y="1334061"/>
            <a:ext cx="3462337" cy="656543"/>
          </a:xfrm>
          <a:prstGeom prst="rect">
            <a:avLst/>
          </a:prstGeom>
        </p:spPr>
      </p:pic>
      <p:pic>
        <p:nvPicPr>
          <p:cNvPr id="7" name="Imagen 6">
            <a:extLst>
              <a:ext uri="{FF2B5EF4-FFF2-40B4-BE49-F238E27FC236}">
                <a16:creationId xmlns:a16="http://schemas.microsoft.com/office/drawing/2014/main" id="{C9BBBEAF-EC96-4A02-9101-FB6A5BFF69FC}"/>
              </a:ext>
            </a:extLst>
          </p:cNvPr>
          <p:cNvPicPr>
            <a:picLocks noChangeAspect="1"/>
          </p:cNvPicPr>
          <p:nvPr/>
        </p:nvPicPr>
        <p:blipFill>
          <a:blip r:embed="rId3"/>
          <a:stretch>
            <a:fillRect/>
          </a:stretch>
        </p:blipFill>
        <p:spPr>
          <a:xfrm>
            <a:off x="0" y="2061265"/>
            <a:ext cx="9144000" cy="2634615"/>
          </a:xfrm>
          <a:prstGeom prst="rect">
            <a:avLst/>
          </a:prstGeom>
        </p:spPr>
      </p:pic>
    </p:spTree>
    <p:extLst>
      <p:ext uri="{BB962C8B-B14F-4D97-AF65-F5344CB8AC3E}">
        <p14:creationId xmlns:p14="http://schemas.microsoft.com/office/powerpoint/2010/main" val="2080424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3" name="Imagen 2">
            <a:extLst>
              <a:ext uri="{FF2B5EF4-FFF2-40B4-BE49-F238E27FC236}">
                <a16:creationId xmlns:a16="http://schemas.microsoft.com/office/drawing/2014/main" id="{7B7E3B26-0CD1-451F-A349-5C9FA59D4DBE}"/>
              </a:ext>
            </a:extLst>
          </p:cNvPr>
          <p:cNvPicPr>
            <a:picLocks noChangeAspect="1"/>
          </p:cNvPicPr>
          <p:nvPr/>
        </p:nvPicPr>
        <p:blipFill>
          <a:blip r:embed="rId2"/>
          <a:stretch>
            <a:fillRect/>
          </a:stretch>
        </p:blipFill>
        <p:spPr>
          <a:xfrm>
            <a:off x="2931459" y="1397164"/>
            <a:ext cx="2759447" cy="557096"/>
          </a:xfrm>
          <a:prstGeom prst="rect">
            <a:avLst/>
          </a:prstGeom>
        </p:spPr>
      </p:pic>
      <p:pic>
        <p:nvPicPr>
          <p:cNvPr id="6" name="Imagen 5">
            <a:extLst>
              <a:ext uri="{FF2B5EF4-FFF2-40B4-BE49-F238E27FC236}">
                <a16:creationId xmlns:a16="http://schemas.microsoft.com/office/drawing/2014/main" id="{7927284A-AF78-4CB0-B882-22AB173B4705}"/>
              </a:ext>
            </a:extLst>
          </p:cNvPr>
          <p:cNvPicPr>
            <a:picLocks noChangeAspect="1"/>
          </p:cNvPicPr>
          <p:nvPr/>
        </p:nvPicPr>
        <p:blipFill>
          <a:blip r:embed="rId3"/>
          <a:stretch>
            <a:fillRect/>
          </a:stretch>
        </p:blipFill>
        <p:spPr>
          <a:xfrm>
            <a:off x="0" y="2091283"/>
            <a:ext cx="9144000" cy="2614921"/>
          </a:xfrm>
          <a:prstGeom prst="rect">
            <a:avLst/>
          </a:prstGeom>
        </p:spPr>
      </p:pic>
    </p:spTree>
    <p:extLst>
      <p:ext uri="{BB962C8B-B14F-4D97-AF65-F5344CB8AC3E}">
        <p14:creationId xmlns:p14="http://schemas.microsoft.com/office/powerpoint/2010/main" val="3974557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61E2-5D79-48CE-AE87-D535D54976A9}"/>
              </a:ext>
            </a:extLst>
          </p:cNvPr>
          <p:cNvSpPr>
            <a:spLocks noGrp="1"/>
          </p:cNvSpPr>
          <p:nvPr>
            <p:ph type="title"/>
          </p:nvPr>
        </p:nvSpPr>
        <p:spPr/>
        <p:txBody>
          <a:bodyPr>
            <a:noAutofit/>
          </a:bodyPr>
          <a:lstStyle/>
          <a:p>
            <a:r>
              <a:rPr lang="lv-LV" sz="3000" dirty="0"/>
              <a:t>"Naujo ruožo iš Kauno į Ramygalą statybos projektavimo ir projekto vykdymo priežiūros paslaugos", ruožas Kaunas (Palemonas-Šveicarija</a:t>
            </a:r>
          </a:p>
        </p:txBody>
      </p:sp>
    </p:spTree>
    <p:extLst>
      <p:ext uri="{BB962C8B-B14F-4D97-AF65-F5344CB8AC3E}">
        <p14:creationId xmlns:p14="http://schemas.microsoft.com/office/powerpoint/2010/main" val="1951368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4" name="Imagen 3">
            <a:extLst>
              <a:ext uri="{FF2B5EF4-FFF2-40B4-BE49-F238E27FC236}">
                <a16:creationId xmlns:a16="http://schemas.microsoft.com/office/drawing/2014/main" id="{9257C7CF-7A01-48F5-8D9B-1ECC349639C3}"/>
              </a:ext>
            </a:extLst>
          </p:cNvPr>
          <p:cNvPicPr>
            <a:picLocks noChangeAspect="1"/>
          </p:cNvPicPr>
          <p:nvPr/>
        </p:nvPicPr>
        <p:blipFill>
          <a:blip r:embed="rId2"/>
          <a:stretch>
            <a:fillRect/>
          </a:stretch>
        </p:blipFill>
        <p:spPr>
          <a:xfrm>
            <a:off x="0" y="2238803"/>
            <a:ext cx="9144000" cy="2656057"/>
          </a:xfrm>
          <a:prstGeom prst="rect">
            <a:avLst/>
          </a:prstGeom>
        </p:spPr>
      </p:pic>
      <p:pic>
        <p:nvPicPr>
          <p:cNvPr id="7" name="Imagen 6">
            <a:extLst>
              <a:ext uri="{FF2B5EF4-FFF2-40B4-BE49-F238E27FC236}">
                <a16:creationId xmlns:a16="http://schemas.microsoft.com/office/drawing/2014/main" id="{A589630C-1803-455A-B4FA-99558DC384F7}"/>
              </a:ext>
            </a:extLst>
          </p:cNvPr>
          <p:cNvPicPr>
            <a:picLocks noChangeAspect="1"/>
          </p:cNvPicPr>
          <p:nvPr/>
        </p:nvPicPr>
        <p:blipFill>
          <a:blip r:embed="rId3"/>
          <a:stretch>
            <a:fillRect/>
          </a:stretch>
        </p:blipFill>
        <p:spPr>
          <a:xfrm>
            <a:off x="2709581" y="1514305"/>
            <a:ext cx="3416953" cy="538246"/>
          </a:xfrm>
          <a:prstGeom prst="rect">
            <a:avLst/>
          </a:prstGeom>
        </p:spPr>
      </p:pic>
    </p:spTree>
    <p:extLst>
      <p:ext uri="{BB962C8B-B14F-4D97-AF65-F5344CB8AC3E}">
        <p14:creationId xmlns:p14="http://schemas.microsoft.com/office/powerpoint/2010/main" val="3032446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3" name="Imagen 2">
            <a:extLst>
              <a:ext uri="{FF2B5EF4-FFF2-40B4-BE49-F238E27FC236}">
                <a16:creationId xmlns:a16="http://schemas.microsoft.com/office/drawing/2014/main" id="{187568A0-FDD7-4F24-A498-36400C3E0ABA}"/>
              </a:ext>
            </a:extLst>
          </p:cNvPr>
          <p:cNvPicPr>
            <a:picLocks noChangeAspect="1"/>
          </p:cNvPicPr>
          <p:nvPr/>
        </p:nvPicPr>
        <p:blipFill>
          <a:blip r:embed="rId2"/>
          <a:stretch>
            <a:fillRect/>
          </a:stretch>
        </p:blipFill>
        <p:spPr>
          <a:xfrm>
            <a:off x="2823882" y="1394459"/>
            <a:ext cx="3179668" cy="662942"/>
          </a:xfrm>
          <a:prstGeom prst="rect">
            <a:avLst/>
          </a:prstGeom>
        </p:spPr>
      </p:pic>
      <p:pic>
        <p:nvPicPr>
          <p:cNvPr id="6" name="Imagen 5">
            <a:extLst>
              <a:ext uri="{FF2B5EF4-FFF2-40B4-BE49-F238E27FC236}">
                <a16:creationId xmlns:a16="http://schemas.microsoft.com/office/drawing/2014/main" id="{4086BA44-E0DA-4604-A451-DB8A8C239238}"/>
              </a:ext>
            </a:extLst>
          </p:cNvPr>
          <p:cNvPicPr>
            <a:picLocks noChangeAspect="1"/>
          </p:cNvPicPr>
          <p:nvPr/>
        </p:nvPicPr>
        <p:blipFill>
          <a:blip r:embed="rId3"/>
          <a:stretch>
            <a:fillRect/>
          </a:stretch>
        </p:blipFill>
        <p:spPr>
          <a:xfrm>
            <a:off x="0" y="2223545"/>
            <a:ext cx="9144000" cy="2457974"/>
          </a:xfrm>
          <a:prstGeom prst="rect">
            <a:avLst/>
          </a:prstGeom>
        </p:spPr>
      </p:pic>
    </p:spTree>
    <p:extLst>
      <p:ext uri="{BB962C8B-B14F-4D97-AF65-F5344CB8AC3E}">
        <p14:creationId xmlns:p14="http://schemas.microsoft.com/office/powerpoint/2010/main" val="2550113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4955827" y="1523126"/>
            <a:ext cx="3758978" cy="3077333"/>
          </a:xfrm>
        </p:spPr>
        <p:txBody>
          <a:bodyPr vert="horz" lIns="91440" tIns="45720" rIns="91440" bIns="45720" rtlCol="0" anchor="t">
            <a:noAutofit/>
          </a:bodyPr>
          <a:lstStyle/>
          <a:p>
            <a:pPr marL="171450" indent="-171450" algn="just">
              <a:buFont typeface="Wingdings" panose="05000000000000000000" pitchFamily="2" charset="2"/>
              <a:buChar char="q"/>
            </a:pPr>
            <a:r>
              <a:rPr lang="lt-LT" dirty="0">
                <a:solidFill>
                  <a:srgbClr val="000000"/>
                </a:solidFill>
              </a:rPr>
              <a:t>Geležinkelio linija kertasi su I kategorijos magistraliniu keliu </a:t>
            </a:r>
            <a:r>
              <a:rPr lang="lt-LT" dirty="0" err="1">
                <a:solidFill>
                  <a:srgbClr val="000000"/>
                </a:solidFill>
              </a:rPr>
              <a:t>A6</a:t>
            </a:r>
            <a:r>
              <a:rPr lang="lt-LT" dirty="0">
                <a:solidFill>
                  <a:srgbClr val="000000"/>
                </a:solidFill>
              </a:rPr>
              <a:t> </a:t>
            </a:r>
            <a:r>
              <a:rPr lang="lt-LT" dirty="0">
                <a:solidFill>
                  <a:schemeClr val="tx1"/>
                </a:solidFill>
              </a:rPr>
              <a:t>Kaunas–Zarasai–Daugpilis</a:t>
            </a:r>
            <a:r>
              <a:rPr lang="en-US" dirty="0">
                <a:solidFill>
                  <a:schemeClr val="tx1"/>
                </a:solidFill>
                <a:latin typeface="Myriad Pro"/>
              </a:rPr>
              <a:t> </a:t>
            </a:r>
            <a:r>
              <a:rPr lang="lt-LT" dirty="0">
                <a:solidFill>
                  <a:schemeClr val="tx1"/>
                </a:solidFill>
                <a:latin typeface="Myriad Pro"/>
              </a:rPr>
              <a:t>ties</a:t>
            </a:r>
            <a:r>
              <a:rPr lang="en-US" dirty="0">
                <a:solidFill>
                  <a:schemeClr val="tx1"/>
                </a:solidFill>
                <a:latin typeface="Myriad Pro"/>
              </a:rPr>
              <a:t> 0+745km, </a:t>
            </a:r>
            <a:r>
              <a:rPr lang="lt-LT" dirty="0">
                <a:solidFill>
                  <a:schemeClr val="tx1"/>
                </a:solidFill>
                <a:latin typeface="Myriad Pro"/>
              </a:rPr>
              <a:t>Jonavos r. sav. </a:t>
            </a:r>
          </a:p>
          <a:p>
            <a:pPr algn="just"/>
            <a:endParaRPr lang="en-US" dirty="0">
              <a:solidFill>
                <a:schemeClr val="tx1"/>
              </a:solidFill>
            </a:endParaRPr>
          </a:p>
          <a:p>
            <a:pPr marL="171450" indent="-171450" algn="just">
              <a:buFont typeface="Wingdings" panose="05000000000000000000" pitchFamily="2" charset="2"/>
              <a:buChar char="q"/>
            </a:pPr>
            <a:r>
              <a:rPr lang="lt-LT" dirty="0">
                <a:solidFill>
                  <a:srgbClr val="000000"/>
                </a:solidFill>
              </a:rPr>
              <a:t>Planuojama įrengti geležinkelio viaduką sankirtoje su keliu. </a:t>
            </a:r>
          </a:p>
          <a:p>
            <a:pPr algn="just"/>
            <a:endParaRPr lang="en-US" dirty="0">
              <a:solidFill>
                <a:srgbClr val="C00000"/>
              </a:solidFill>
            </a:endParaRPr>
          </a:p>
          <a:p>
            <a:pPr marL="171450" indent="-171450" algn="just">
              <a:buFont typeface="Wingdings" panose="05000000000000000000" pitchFamily="2" charset="2"/>
              <a:buChar char="q"/>
            </a:pPr>
            <a:r>
              <a:rPr lang="lt-LT" dirty="0">
                <a:solidFill>
                  <a:srgbClr val="000000"/>
                </a:solidFill>
                <a:latin typeface="Myriad Pro"/>
              </a:rPr>
              <a:t>Tarpatramių ilgis rengiant geležinkelio viaduką įvertintas atsižvelgiant į 2+2 kelio eismo juostas ir jungiamuosius kelius. </a:t>
            </a:r>
          </a:p>
          <a:p>
            <a:pPr algn="just"/>
            <a:endParaRPr lang="lt-LT" dirty="0">
              <a:solidFill>
                <a:srgbClr val="000000"/>
              </a:solidFill>
              <a:latin typeface="Myriad Pro"/>
            </a:endParaRPr>
          </a:p>
          <a:p>
            <a:pPr marL="171450" indent="-171450" algn="just">
              <a:buFont typeface="Wingdings" panose="05000000000000000000" pitchFamily="2" charset="2"/>
              <a:buChar char="q"/>
            </a:pPr>
            <a:r>
              <a:rPr lang="lt-LT" dirty="0">
                <a:solidFill>
                  <a:srgbClr val="000000"/>
                </a:solidFill>
                <a:latin typeface="Myriad Pro"/>
              </a:rPr>
              <a:t>Planuojama įrengti jungiamuosius kelius einančius šalia pagrindinio kelio siekiant išvengti tiesioginio važiavimo į greitkelį kas sumažintų įvairias rizikas. </a:t>
            </a:r>
          </a:p>
          <a:p>
            <a:pPr algn="just"/>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latin typeface="Myriad Pro"/>
              </a:rPr>
              <a:t>Siekiant apsaugoti prie kelio esančius privačius sklypus, iš abiejų pusių bus įrengiamos atraminės sienelės. </a:t>
            </a:r>
            <a:endParaRPr lang="en-US" dirty="0">
              <a:solidFill>
                <a:srgbClr val="000000"/>
              </a:solidFill>
            </a:endParaRPr>
          </a:p>
        </p:txBody>
      </p:sp>
      <p:sp>
        <p:nvSpPr>
          <p:cNvPr id="8" name="Marcador de texto 7">
            <a:extLst>
              <a:ext uri="{FF2B5EF4-FFF2-40B4-BE49-F238E27FC236}">
                <a16:creationId xmlns:a16="http://schemas.microsoft.com/office/drawing/2014/main" id="{31139D6C-1EBE-4603-A970-7199F5368EC3}"/>
              </a:ext>
            </a:extLst>
          </p:cNvPr>
          <p:cNvSpPr>
            <a:spLocks noGrp="1"/>
          </p:cNvSpPr>
          <p:nvPr>
            <p:ph type="body" sz="quarter" idx="20"/>
          </p:nvPr>
        </p:nvSpPr>
        <p:spPr/>
        <p:txBody>
          <a:bodyPr/>
          <a:lstStyle/>
          <a:p>
            <a:r>
              <a:rPr lang="lt-LT" sz="2000" dirty="0"/>
              <a:t>GELEŽINKELIO - GREITKELIO</a:t>
            </a:r>
            <a:r>
              <a:rPr lang="es-ES" sz="2000" dirty="0"/>
              <a:t> </a:t>
            </a:r>
            <a:r>
              <a:rPr lang="lt-LT" sz="2000" dirty="0" err="1"/>
              <a:t>A6</a:t>
            </a:r>
            <a:r>
              <a:rPr lang="lt-LT" sz="2000" dirty="0"/>
              <a:t> SANKIRTOS VIETOS PLANAS</a:t>
            </a:r>
            <a:endParaRPr lang="es-ES" sz="2000" dirty="0"/>
          </a:p>
        </p:txBody>
      </p:sp>
      <p:pic>
        <p:nvPicPr>
          <p:cNvPr id="4" name="Imagen 4" descr="Mapa&#10;&#10;Descripción generada automáticamente">
            <a:extLst>
              <a:ext uri="{FF2B5EF4-FFF2-40B4-BE49-F238E27FC236}">
                <a16:creationId xmlns:a16="http://schemas.microsoft.com/office/drawing/2014/main" id="{6F89316C-7C59-416A-8F90-AC3AC76B3A5D}"/>
              </a:ext>
            </a:extLst>
          </p:cNvPr>
          <p:cNvPicPr>
            <a:picLocks noChangeAspect="1"/>
          </p:cNvPicPr>
          <p:nvPr/>
        </p:nvPicPr>
        <p:blipFill rotWithShape="1">
          <a:blip r:embed="rId2"/>
          <a:srcRect l="9829" r="-214" b="213"/>
          <a:stretch/>
        </p:blipFill>
        <p:spPr>
          <a:xfrm>
            <a:off x="701443" y="1369700"/>
            <a:ext cx="3418068" cy="3571880"/>
          </a:xfrm>
          <a:prstGeom prst="rect">
            <a:avLst/>
          </a:prstGeom>
        </p:spPr>
      </p:pic>
    </p:spTree>
    <p:extLst>
      <p:ext uri="{BB962C8B-B14F-4D97-AF65-F5344CB8AC3E}">
        <p14:creationId xmlns:p14="http://schemas.microsoft.com/office/powerpoint/2010/main" val="3931208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texto 16">
            <a:extLst>
              <a:ext uri="{FF2B5EF4-FFF2-40B4-BE49-F238E27FC236}">
                <a16:creationId xmlns:a16="http://schemas.microsoft.com/office/drawing/2014/main" id="{A5599A09-4401-4DD5-BD02-38EED6DE5948}"/>
              </a:ext>
            </a:extLst>
          </p:cNvPr>
          <p:cNvSpPr>
            <a:spLocks noGrp="1"/>
          </p:cNvSpPr>
          <p:nvPr>
            <p:ph type="body" sz="quarter" idx="20"/>
          </p:nvPr>
        </p:nvSpPr>
        <p:spPr>
          <a:xfrm>
            <a:off x="3680874" y="343985"/>
            <a:ext cx="5244662" cy="569913"/>
          </a:xfrm>
        </p:spPr>
        <p:txBody>
          <a:bodyPr/>
          <a:lstStyle/>
          <a:p>
            <a:r>
              <a:rPr lang="lt-LT" sz="2000" dirty="0">
                <a:solidFill>
                  <a:srgbClr val="FFFFFF"/>
                </a:solidFill>
              </a:rPr>
              <a:t>GELEŽINKELIO VIADUKO PLANAS IR SKERSINIAI PJŪVIAI</a:t>
            </a:r>
            <a:endParaRPr lang="es-ES" sz="2000" dirty="0">
              <a:solidFill>
                <a:srgbClr val="FFFFFF"/>
              </a:solidFill>
            </a:endParaRPr>
          </a:p>
        </p:txBody>
      </p:sp>
      <p:sp>
        <p:nvSpPr>
          <p:cNvPr id="13" name="CuadroTexto 12">
            <a:extLst>
              <a:ext uri="{FF2B5EF4-FFF2-40B4-BE49-F238E27FC236}">
                <a16:creationId xmlns:a16="http://schemas.microsoft.com/office/drawing/2014/main" id="{C6343600-254C-4BEC-BB91-181F2BC5DAF6}"/>
              </a:ext>
            </a:extLst>
          </p:cNvPr>
          <p:cNvSpPr txBox="1"/>
          <p:nvPr/>
        </p:nvSpPr>
        <p:spPr>
          <a:xfrm>
            <a:off x="2163020" y="4723529"/>
            <a:ext cx="1517853" cy="246221"/>
          </a:xfrm>
          <a:prstGeom prst="rect">
            <a:avLst/>
          </a:prstGeom>
          <a:solidFill>
            <a:srgbClr val="FFFFCC"/>
          </a:solidFill>
        </p:spPr>
        <p:txBody>
          <a:bodyPr wrap="square" rtlCol="0">
            <a:spAutoFit/>
          </a:bodyPr>
          <a:lstStyle/>
          <a:p>
            <a:r>
              <a:rPr lang="lt-LT" sz="1000" dirty="0"/>
              <a:t>KELIO SKERSINIS PJŪVIS</a:t>
            </a:r>
            <a:endParaRPr lang="es-ES" sz="1000" dirty="0"/>
          </a:p>
        </p:txBody>
      </p:sp>
      <p:pic>
        <p:nvPicPr>
          <p:cNvPr id="3" name="Imagen 3" descr="Diagrama, Dibujo de ingeniería&#10;&#10;Descripción generada automáticamente">
            <a:extLst>
              <a:ext uri="{FF2B5EF4-FFF2-40B4-BE49-F238E27FC236}">
                <a16:creationId xmlns:a16="http://schemas.microsoft.com/office/drawing/2014/main" id="{98DD3F76-2F9E-4C7F-89B1-29525AFCA762}"/>
              </a:ext>
            </a:extLst>
          </p:cNvPr>
          <p:cNvPicPr>
            <a:picLocks noChangeAspect="1"/>
          </p:cNvPicPr>
          <p:nvPr/>
        </p:nvPicPr>
        <p:blipFill>
          <a:blip r:embed="rId2"/>
          <a:stretch>
            <a:fillRect/>
          </a:stretch>
        </p:blipFill>
        <p:spPr>
          <a:xfrm>
            <a:off x="893493" y="3174343"/>
            <a:ext cx="6862180" cy="1471104"/>
          </a:xfrm>
          <a:prstGeom prst="rect">
            <a:avLst/>
          </a:prstGeom>
        </p:spPr>
      </p:pic>
      <p:pic>
        <p:nvPicPr>
          <p:cNvPr id="4" name="Imagen 4" descr="Diagrama&#10;&#10;Descripción generada automáticamente">
            <a:extLst>
              <a:ext uri="{FF2B5EF4-FFF2-40B4-BE49-F238E27FC236}">
                <a16:creationId xmlns:a16="http://schemas.microsoft.com/office/drawing/2014/main" id="{AA1F0537-F174-4783-B9DA-63D0E26BD7CC}"/>
              </a:ext>
            </a:extLst>
          </p:cNvPr>
          <p:cNvPicPr>
            <a:picLocks noChangeAspect="1"/>
          </p:cNvPicPr>
          <p:nvPr/>
        </p:nvPicPr>
        <p:blipFill>
          <a:blip r:embed="rId3"/>
          <a:stretch>
            <a:fillRect/>
          </a:stretch>
        </p:blipFill>
        <p:spPr>
          <a:xfrm>
            <a:off x="391687" y="1327618"/>
            <a:ext cx="4792235" cy="1589197"/>
          </a:xfrm>
          <a:prstGeom prst="rect">
            <a:avLst/>
          </a:prstGeom>
        </p:spPr>
      </p:pic>
      <p:sp>
        <p:nvSpPr>
          <p:cNvPr id="12" name="CuadroTexto 11">
            <a:extLst>
              <a:ext uri="{FF2B5EF4-FFF2-40B4-BE49-F238E27FC236}">
                <a16:creationId xmlns:a16="http://schemas.microsoft.com/office/drawing/2014/main" id="{0E2A4B23-F8FF-4586-AD9A-B2ACFF6A3F82}"/>
              </a:ext>
            </a:extLst>
          </p:cNvPr>
          <p:cNvSpPr txBox="1"/>
          <p:nvPr/>
        </p:nvSpPr>
        <p:spPr>
          <a:xfrm>
            <a:off x="1682810" y="2880528"/>
            <a:ext cx="1998064" cy="246221"/>
          </a:xfrm>
          <a:prstGeom prst="rect">
            <a:avLst/>
          </a:prstGeom>
          <a:solidFill>
            <a:srgbClr val="FFFFCC"/>
          </a:solidFill>
        </p:spPr>
        <p:txBody>
          <a:bodyPr wrap="square" rtlCol="0">
            <a:spAutoFit/>
          </a:bodyPr>
          <a:lstStyle/>
          <a:p>
            <a:r>
              <a:rPr lang="lt-LT" sz="1000" dirty="0"/>
              <a:t>GELEŽINKELIO VIADUKO PLANAS</a:t>
            </a:r>
            <a:endParaRPr lang="es-ES" sz="1000" dirty="0"/>
          </a:p>
        </p:txBody>
      </p:sp>
      <p:pic>
        <p:nvPicPr>
          <p:cNvPr id="10" name="Imagen 10" descr="Interfaz de usuario gráfica, Diagrama, Aplicación&#10;&#10;Descripción generada automáticamente">
            <a:extLst>
              <a:ext uri="{FF2B5EF4-FFF2-40B4-BE49-F238E27FC236}">
                <a16:creationId xmlns:a16="http://schemas.microsoft.com/office/drawing/2014/main" id="{D604DB49-5A6F-4FCC-A76F-AAB127893FB7}"/>
              </a:ext>
            </a:extLst>
          </p:cNvPr>
          <p:cNvPicPr>
            <a:picLocks noChangeAspect="1"/>
          </p:cNvPicPr>
          <p:nvPr/>
        </p:nvPicPr>
        <p:blipFill rotWithShape="1">
          <a:blip r:embed="rId4"/>
          <a:srcRect l="19847" t="13575" r="7379" b="15385"/>
          <a:stretch/>
        </p:blipFill>
        <p:spPr>
          <a:xfrm>
            <a:off x="5388825" y="1312358"/>
            <a:ext cx="3397199" cy="1855874"/>
          </a:xfrm>
          <a:prstGeom prst="rect">
            <a:avLst/>
          </a:prstGeom>
        </p:spPr>
      </p:pic>
      <p:sp>
        <p:nvSpPr>
          <p:cNvPr id="14" name="CuadroTexto 13">
            <a:extLst>
              <a:ext uri="{FF2B5EF4-FFF2-40B4-BE49-F238E27FC236}">
                <a16:creationId xmlns:a16="http://schemas.microsoft.com/office/drawing/2014/main" id="{89B68598-3CC8-4ED9-BB20-BA0A18EE21FF}"/>
              </a:ext>
            </a:extLst>
          </p:cNvPr>
          <p:cNvSpPr txBox="1"/>
          <p:nvPr/>
        </p:nvSpPr>
        <p:spPr>
          <a:xfrm>
            <a:off x="7143003" y="2880200"/>
            <a:ext cx="1107503" cy="246221"/>
          </a:xfrm>
          <a:prstGeom prst="rect">
            <a:avLst/>
          </a:prstGeom>
          <a:solidFill>
            <a:srgbClr val="FFFFCC"/>
          </a:solidFill>
        </p:spPr>
        <p:txBody>
          <a:bodyPr wrap="square" rtlCol="0">
            <a:spAutoFit/>
          </a:bodyPr>
          <a:lstStyle/>
          <a:p>
            <a:r>
              <a:rPr lang="lt-LT" sz="1000" dirty="0"/>
              <a:t>KELIO PLANAS</a:t>
            </a:r>
            <a:endParaRPr lang="es-ES" sz="1000" dirty="0"/>
          </a:p>
        </p:txBody>
      </p:sp>
    </p:spTree>
    <p:extLst>
      <p:ext uri="{BB962C8B-B14F-4D97-AF65-F5344CB8AC3E}">
        <p14:creationId xmlns:p14="http://schemas.microsoft.com/office/powerpoint/2010/main" val="864948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CBD7264B-DF49-41BD-9E39-C1CE5B0117DB}"/>
              </a:ext>
            </a:extLst>
          </p:cNvPr>
          <p:cNvSpPr>
            <a:spLocks noGrp="1"/>
          </p:cNvSpPr>
          <p:nvPr>
            <p:ph type="body" sz="quarter" idx="20"/>
          </p:nvPr>
        </p:nvSpPr>
        <p:spPr/>
        <p:txBody>
          <a:bodyPr/>
          <a:lstStyle/>
          <a:p>
            <a:r>
              <a:rPr lang="lt-LT" sz="2000">
                <a:solidFill>
                  <a:srgbClr val="FFFFFF"/>
                </a:solidFill>
              </a:rPr>
              <a:t>GELEŽINKELIO VIADUKO PLANAS IR SKERSINIAI PJŪVIAI</a:t>
            </a:r>
            <a:endParaRPr lang="es-ES" sz="2000" dirty="0">
              <a:solidFill>
                <a:srgbClr val="FFFFFF"/>
              </a:solidFill>
            </a:endParaRPr>
          </a:p>
        </p:txBody>
      </p:sp>
      <p:pic>
        <p:nvPicPr>
          <p:cNvPr id="3" name="Imagen 3" descr="Diagrama&#10;&#10;Descripción generada automáticamente">
            <a:extLst>
              <a:ext uri="{FF2B5EF4-FFF2-40B4-BE49-F238E27FC236}">
                <a16:creationId xmlns:a16="http://schemas.microsoft.com/office/drawing/2014/main" id="{E2B91D3B-6A2B-4F5C-8BD5-557AE1F7BADC}"/>
              </a:ext>
            </a:extLst>
          </p:cNvPr>
          <p:cNvPicPr>
            <a:picLocks noChangeAspect="1"/>
          </p:cNvPicPr>
          <p:nvPr/>
        </p:nvPicPr>
        <p:blipFill>
          <a:blip r:embed="rId2"/>
          <a:stretch>
            <a:fillRect/>
          </a:stretch>
        </p:blipFill>
        <p:spPr>
          <a:xfrm>
            <a:off x="677436" y="3303411"/>
            <a:ext cx="3969833" cy="1554477"/>
          </a:xfrm>
          <a:prstGeom prst="rect">
            <a:avLst/>
          </a:prstGeom>
        </p:spPr>
      </p:pic>
      <p:pic>
        <p:nvPicPr>
          <p:cNvPr id="4" name="Imagen 4" descr="Diagrama&#10;&#10;Descripción generada automáticamente">
            <a:extLst>
              <a:ext uri="{FF2B5EF4-FFF2-40B4-BE49-F238E27FC236}">
                <a16:creationId xmlns:a16="http://schemas.microsoft.com/office/drawing/2014/main" id="{03856104-D963-4E1D-9FD9-42853DF74CCF}"/>
              </a:ext>
            </a:extLst>
          </p:cNvPr>
          <p:cNvPicPr>
            <a:picLocks noChangeAspect="1"/>
          </p:cNvPicPr>
          <p:nvPr/>
        </p:nvPicPr>
        <p:blipFill rotWithShape="1">
          <a:blip r:embed="rId3"/>
          <a:srcRect l="4358" r="-459" b="498"/>
          <a:stretch/>
        </p:blipFill>
        <p:spPr>
          <a:xfrm>
            <a:off x="4754601" y="3212590"/>
            <a:ext cx="3739410" cy="1770997"/>
          </a:xfrm>
          <a:prstGeom prst="rect">
            <a:avLst/>
          </a:prstGeom>
        </p:spPr>
      </p:pic>
      <p:pic>
        <p:nvPicPr>
          <p:cNvPr id="5" name="Imagen 5" descr="Diagrama&#10;&#10;Descripción generada automáticamente">
            <a:extLst>
              <a:ext uri="{FF2B5EF4-FFF2-40B4-BE49-F238E27FC236}">
                <a16:creationId xmlns:a16="http://schemas.microsoft.com/office/drawing/2014/main" id="{7923EA2F-5023-44FB-AA7A-D2683DEA16FD}"/>
              </a:ext>
            </a:extLst>
          </p:cNvPr>
          <p:cNvPicPr>
            <a:picLocks noChangeAspect="1"/>
          </p:cNvPicPr>
          <p:nvPr/>
        </p:nvPicPr>
        <p:blipFill>
          <a:blip r:embed="rId4"/>
          <a:stretch>
            <a:fillRect/>
          </a:stretch>
        </p:blipFill>
        <p:spPr>
          <a:xfrm>
            <a:off x="1137425" y="1310586"/>
            <a:ext cx="7022479" cy="1623262"/>
          </a:xfrm>
          <a:prstGeom prst="rect">
            <a:avLst/>
          </a:prstGeom>
        </p:spPr>
      </p:pic>
      <p:sp>
        <p:nvSpPr>
          <p:cNvPr id="13" name="CuadroTexto 12">
            <a:extLst>
              <a:ext uri="{FF2B5EF4-FFF2-40B4-BE49-F238E27FC236}">
                <a16:creationId xmlns:a16="http://schemas.microsoft.com/office/drawing/2014/main" id="{71DC4BAE-F302-48E7-9728-BD1C35521C7E}"/>
              </a:ext>
            </a:extLst>
          </p:cNvPr>
          <p:cNvSpPr txBox="1"/>
          <p:nvPr/>
        </p:nvSpPr>
        <p:spPr>
          <a:xfrm>
            <a:off x="720276" y="2975158"/>
            <a:ext cx="1675538" cy="400110"/>
          </a:xfrm>
          <a:prstGeom prst="rect">
            <a:avLst/>
          </a:prstGeom>
          <a:solidFill>
            <a:srgbClr val="FFFFCC"/>
          </a:solidFill>
        </p:spPr>
        <p:txBody>
          <a:bodyPr wrap="square" rtlCol="0">
            <a:spAutoFit/>
          </a:bodyPr>
          <a:lstStyle/>
          <a:p>
            <a:r>
              <a:rPr lang="lt-LT" sz="1000" dirty="0"/>
              <a:t>KELIO PO GELEŽINKELIO VIADUKU SKERSINIS PJŪVIS</a:t>
            </a:r>
            <a:endParaRPr lang="es-ES" sz="1000" dirty="0"/>
          </a:p>
        </p:txBody>
      </p:sp>
      <p:sp>
        <p:nvSpPr>
          <p:cNvPr id="10" name="CuadroTexto 9">
            <a:extLst>
              <a:ext uri="{FF2B5EF4-FFF2-40B4-BE49-F238E27FC236}">
                <a16:creationId xmlns:a16="http://schemas.microsoft.com/office/drawing/2014/main" id="{FE7EFC66-B7E6-4BEE-82A9-35EF206B0975}"/>
              </a:ext>
            </a:extLst>
          </p:cNvPr>
          <p:cNvSpPr txBox="1"/>
          <p:nvPr/>
        </p:nvSpPr>
        <p:spPr>
          <a:xfrm>
            <a:off x="720276" y="1504783"/>
            <a:ext cx="894240" cy="246221"/>
          </a:xfrm>
          <a:prstGeom prst="rect">
            <a:avLst/>
          </a:prstGeom>
          <a:solidFill>
            <a:srgbClr val="FFFFCC"/>
          </a:solidFill>
        </p:spPr>
        <p:txBody>
          <a:bodyPr wrap="square" lIns="91440" tIns="45720" rIns="91440" bIns="45720" rtlCol="0" anchor="t">
            <a:spAutoFit/>
          </a:bodyPr>
          <a:lstStyle/>
          <a:p>
            <a:r>
              <a:rPr lang="lt-LT" sz="1000" dirty="0"/>
              <a:t>FASADAS</a:t>
            </a:r>
            <a:r>
              <a:rPr lang="es-ES" sz="1000" dirty="0"/>
              <a:t> </a:t>
            </a:r>
          </a:p>
        </p:txBody>
      </p:sp>
    </p:spTree>
    <p:extLst>
      <p:ext uri="{BB962C8B-B14F-4D97-AF65-F5344CB8AC3E}">
        <p14:creationId xmlns:p14="http://schemas.microsoft.com/office/powerpoint/2010/main" val="3507718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lt-LT" sz="2000" dirty="0">
                <a:solidFill>
                  <a:srgbClr val="FFFFFF"/>
                </a:solidFill>
                <a:latin typeface="Myriad Pro Semibold"/>
              </a:rPr>
              <a:t>KELIO</a:t>
            </a:r>
            <a:r>
              <a:rPr lang="es-ES" sz="2000" dirty="0">
                <a:solidFill>
                  <a:srgbClr val="FFFFFF"/>
                </a:solidFill>
                <a:latin typeface="Myriad Pro Semibold"/>
              </a:rPr>
              <a:t> </a:t>
            </a:r>
            <a:r>
              <a:rPr lang="lt-LT" sz="2000" dirty="0" err="1">
                <a:solidFill>
                  <a:srgbClr val="FFFFFF"/>
                </a:solidFill>
                <a:latin typeface="Myriad Pro Semibold"/>
              </a:rPr>
              <a:t>A6</a:t>
            </a:r>
            <a:r>
              <a:rPr lang="lt-LT" sz="2000" dirty="0">
                <a:solidFill>
                  <a:srgbClr val="FFFFFF"/>
                </a:solidFill>
                <a:latin typeface="Myriad Pro Semibold"/>
              </a:rPr>
              <a:t> VIZUALIZACIJA</a:t>
            </a:r>
            <a:endParaRPr lang="lv-LV" sz="2000" dirty="0">
              <a:solidFill>
                <a:srgbClr val="FFFFFF"/>
              </a:solidFill>
            </a:endParaRPr>
          </a:p>
          <a:p>
            <a:endParaRPr lang="es-ES" sz="2000" dirty="0">
              <a:solidFill>
                <a:srgbClr val="FFFFFF"/>
              </a:solidFill>
            </a:endParaRPr>
          </a:p>
        </p:txBody>
      </p:sp>
      <p:pic>
        <p:nvPicPr>
          <p:cNvPr id="4" name="Imagen 4">
            <a:extLst>
              <a:ext uri="{FF2B5EF4-FFF2-40B4-BE49-F238E27FC236}">
                <a16:creationId xmlns:a16="http://schemas.microsoft.com/office/drawing/2014/main" id="{3777FF69-7F25-41B5-A107-1B70A69BC138}"/>
              </a:ext>
            </a:extLst>
          </p:cNvPr>
          <p:cNvPicPr>
            <a:picLocks noChangeAspect="1"/>
          </p:cNvPicPr>
          <p:nvPr/>
        </p:nvPicPr>
        <p:blipFill>
          <a:blip r:embed="rId2"/>
          <a:stretch>
            <a:fillRect/>
          </a:stretch>
        </p:blipFill>
        <p:spPr>
          <a:xfrm>
            <a:off x="876733" y="1288235"/>
            <a:ext cx="7393129" cy="3768481"/>
          </a:xfrm>
          <a:prstGeom prst="rect">
            <a:avLst/>
          </a:prstGeom>
        </p:spPr>
      </p:pic>
    </p:spTree>
    <p:extLst>
      <p:ext uri="{BB962C8B-B14F-4D97-AF65-F5344CB8AC3E}">
        <p14:creationId xmlns:p14="http://schemas.microsoft.com/office/powerpoint/2010/main" val="427929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lt-LT" sz="2000" dirty="0"/>
              <a:t>GELEŽINKELIO – VIETINĖS REIKŠMĖS KELIO SANKIRTOS VIETOS PLANAS</a:t>
            </a:r>
            <a:endParaRPr lang="es-ES" sz="2000" dirty="0"/>
          </a:p>
        </p:txBody>
      </p:sp>
      <p:sp>
        <p:nvSpPr>
          <p:cNvPr id="5" name="Text Placeholder 1">
            <a:extLst>
              <a:ext uri="{FF2B5EF4-FFF2-40B4-BE49-F238E27FC236}">
                <a16:creationId xmlns:a16="http://schemas.microsoft.com/office/drawing/2014/main" id="{E367DB4A-26B0-4465-9D5B-31E638B64117}"/>
              </a:ext>
            </a:extLst>
          </p:cNvPr>
          <p:cNvSpPr txBox="1">
            <a:spLocks/>
          </p:cNvSpPr>
          <p:nvPr/>
        </p:nvSpPr>
        <p:spPr>
          <a:xfrm>
            <a:off x="5161429" y="1475617"/>
            <a:ext cx="3600450" cy="286778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gn="just">
              <a:buFont typeface="Wingdings" panose="05000000000000000000" pitchFamily="2" charset="2"/>
              <a:buChar char="q"/>
            </a:pPr>
            <a:r>
              <a:rPr lang="lt-LT" dirty="0">
                <a:solidFill>
                  <a:srgbClr val="000000"/>
                </a:solidFill>
                <a:latin typeface="Myriad Pro"/>
              </a:rPr>
              <a:t>Geležinkelio linija kertasi su vietinės reikšmės keliu </a:t>
            </a:r>
            <a:r>
              <a:rPr lang="lt-LT" dirty="0" err="1">
                <a:solidFill>
                  <a:srgbClr val="000000"/>
                </a:solidFill>
                <a:latin typeface="Myriad Pro"/>
              </a:rPr>
              <a:t>Veseluvka-Šafarka-Rudmėnai</a:t>
            </a:r>
            <a:r>
              <a:rPr lang="lt-LT" dirty="0">
                <a:solidFill>
                  <a:srgbClr val="000000"/>
                </a:solidFill>
                <a:latin typeface="Myriad Pro"/>
              </a:rPr>
              <a:t> </a:t>
            </a:r>
            <a:r>
              <a:rPr lang="en-US" dirty="0">
                <a:solidFill>
                  <a:srgbClr val="000000"/>
                </a:solidFill>
                <a:latin typeface="Myriad Pro"/>
              </a:rPr>
              <a:t>(UZ068) </a:t>
            </a:r>
            <a:r>
              <a:rPr lang="lt-LT" dirty="0">
                <a:solidFill>
                  <a:srgbClr val="000000"/>
                </a:solidFill>
                <a:latin typeface="Myriad Pro"/>
              </a:rPr>
              <a:t>ties</a:t>
            </a:r>
            <a:r>
              <a:rPr lang="en-US" dirty="0">
                <a:solidFill>
                  <a:srgbClr val="000000"/>
                </a:solidFill>
                <a:latin typeface="Myriad Pro"/>
              </a:rPr>
              <a:t> 6,150 km, </a:t>
            </a:r>
            <a:r>
              <a:rPr lang="lt-LT" dirty="0">
                <a:solidFill>
                  <a:srgbClr val="000000"/>
                </a:solidFill>
                <a:latin typeface="Myriad Pro"/>
              </a:rPr>
              <a:t>Jonavos r. sav.</a:t>
            </a:r>
            <a:endParaRPr lang="en-US" dirty="0">
              <a:solidFill>
                <a:srgbClr val="000000"/>
              </a:solidFill>
              <a:latin typeface="Myriad Pro"/>
            </a:endParaRPr>
          </a:p>
          <a:p>
            <a:pPr marL="171450" indent="-171450" algn="just">
              <a:buFont typeface="Wingdings" panose="05000000000000000000" pitchFamily="2" charset="2"/>
              <a:buChar char="q"/>
            </a:pPr>
            <a:endParaRPr lang="en-US" dirty="0">
              <a:solidFill>
                <a:srgbClr val="C00000"/>
              </a:solidFill>
            </a:endParaRPr>
          </a:p>
          <a:p>
            <a:pPr marL="171450" indent="-171450" algn="just">
              <a:buFont typeface="Wingdings" panose="05000000000000000000" pitchFamily="2" charset="2"/>
              <a:buChar char="q"/>
            </a:pPr>
            <a:r>
              <a:rPr lang="lt-LT" dirty="0">
                <a:solidFill>
                  <a:srgbClr val="000000"/>
                </a:solidFill>
              </a:rPr>
              <a:t>Planuojama įrengti geležinkelio viaduką sankirtoje su keliu. </a:t>
            </a:r>
          </a:p>
          <a:p>
            <a:pPr algn="just"/>
            <a:endParaRPr lang="en-US" dirty="0">
              <a:solidFill>
                <a:srgbClr val="C00000"/>
              </a:solidFill>
            </a:endParaRPr>
          </a:p>
          <a:p>
            <a:pPr marL="171450" indent="-171450" algn="just">
              <a:buFont typeface="Wingdings" panose="05000000000000000000" pitchFamily="2" charset="2"/>
              <a:buChar char="q"/>
            </a:pPr>
            <a:r>
              <a:rPr lang="lt-LT" dirty="0">
                <a:solidFill>
                  <a:srgbClr val="000000"/>
                </a:solidFill>
                <a:latin typeface="Myriad Pro"/>
              </a:rPr>
              <a:t>Geležinkelio viaduko dešinėje pusėje projektuojamas 6,00 m pločio kelias. </a:t>
            </a:r>
          </a:p>
          <a:p>
            <a:pPr algn="just"/>
            <a:endParaRPr lang="en-US" dirty="0">
              <a:solidFill>
                <a:srgbClr val="000000"/>
              </a:solidFill>
            </a:endParaRPr>
          </a:p>
          <a:p>
            <a:pPr marL="171450" indent="-171450" algn="just">
              <a:buFont typeface="Wingdings" panose="05000000000000000000" pitchFamily="2" charset="2"/>
              <a:buChar char="q"/>
            </a:pPr>
            <a:r>
              <a:rPr lang="lt-LT" dirty="0">
                <a:solidFill>
                  <a:srgbClr val="000000"/>
                </a:solidFill>
                <a:latin typeface="Myriad Pro"/>
              </a:rPr>
              <a:t>Geležinkelio viaduko kairėje pusėje projektuojama gyvūnų pragina stambiajai faunai.</a:t>
            </a:r>
          </a:p>
          <a:p>
            <a:pPr algn="just"/>
            <a:endParaRPr lang="lv-LV" dirty="0">
              <a:solidFill>
                <a:srgbClr val="C00000"/>
              </a:solidFill>
            </a:endParaRPr>
          </a:p>
        </p:txBody>
      </p:sp>
      <p:pic>
        <p:nvPicPr>
          <p:cNvPr id="6" name="Imagen 5">
            <a:extLst>
              <a:ext uri="{FF2B5EF4-FFF2-40B4-BE49-F238E27FC236}">
                <a16:creationId xmlns:a16="http://schemas.microsoft.com/office/drawing/2014/main" id="{F9CED71C-1AD1-4F9E-B0F1-5670DF427139}"/>
              </a:ext>
            </a:extLst>
          </p:cNvPr>
          <p:cNvPicPr>
            <a:picLocks noChangeAspect="1"/>
          </p:cNvPicPr>
          <p:nvPr/>
        </p:nvPicPr>
        <p:blipFill>
          <a:blip r:embed="rId2"/>
          <a:stretch>
            <a:fillRect/>
          </a:stretch>
        </p:blipFill>
        <p:spPr>
          <a:xfrm>
            <a:off x="597274" y="1415105"/>
            <a:ext cx="3610019" cy="3488595"/>
          </a:xfrm>
          <a:prstGeom prst="rect">
            <a:avLst/>
          </a:prstGeom>
        </p:spPr>
      </p:pic>
    </p:spTree>
    <p:extLst>
      <p:ext uri="{BB962C8B-B14F-4D97-AF65-F5344CB8AC3E}">
        <p14:creationId xmlns:p14="http://schemas.microsoft.com/office/powerpoint/2010/main" val="2960781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368488" y="369779"/>
            <a:ext cx="5491733" cy="569913"/>
          </a:xfrm>
        </p:spPr>
        <p:txBody>
          <a:bodyPr/>
          <a:lstStyle/>
          <a:p>
            <a:r>
              <a:rPr lang="lt-LT" sz="2000" dirty="0">
                <a:latin typeface="Myriad Pro Semibold"/>
              </a:rPr>
              <a:t>VIETINĖS REIKŠMĖS KELIO – ŽVYRKELIO PLANAS</a:t>
            </a:r>
            <a:endParaRPr lang="es-ES" sz="2000" dirty="0">
              <a:latin typeface="Myriad Pro Semibold"/>
            </a:endParaRPr>
          </a:p>
        </p:txBody>
      </p:sp>
      <p:sp>
        <p:nvSpPr>
          <p:cNvPr id="9" name="CuadroTexto 8">
            <a:extLst>
              <a:ext uri="{FF2B5EF4-FFF2-40B4-BE49-F238E27FC236}">
                <a16:creationId xmlns:a16="http://schemas.microsoft.com/office/drawing/2014/main" id="{8B0D9DA0-93FB-4EE4-82AD-236A11D5829D}"/>
              </a:ext>
            </a:extLst>
          </p:cNvPr>
          <p:cNvSpPr txBox="1"/>
          <p:nvPr/>
        </p:nvSpPr>
        <p:spPr>
          <a:xfrm>
            <a:off x="411345" y="1567369"/>
            <a:ext cx="1079008" cy="246221"/>
          </a:xfrm>
          <a:prstGeom prst="rect">
            <a:avLst/>
          </a:prstGeom>
          <a:solidFill>
            <a:srgbClr val="FFFFCC"/>
          </a:solidFill>
        </p:spPr>
        <p:txBody>
          <a:bodyPr wrap="square" lIns="91440" tIns="45720" rIns="91440" bIns="45720" rtlCol="0" anchor="t">
            <a:spAutoFit/>
          </a:bodyPr>
          <a:lstStyle/>
          <a:p>
            <a:r>
              <a:rPr lang="lt-LT" sz="1000" dirty="0">
                <a:solidFill>
                  <a:srgbClr val="000000"/>
                </a:solidFill>
              </a:rPr>
              <a:t>KELIO PLANAS</a:t>
            </a:r>
            <a:endParaRPr lang="es-ES" sz="1000" dirty="0">
              <a:solidFill>
                <a:srgbClr val="000000"/>
              </a:solidFill>
            </a:endParaRPr>
          </a:p>
        </p:txBody>
      </p:sp>
      <p:sp>
        <p:nvSpPr>
          <p:cNvPr id="10" name="CuadroTexto 9">
            <a:extLst>
              <a:ext uri="{FF2B5EF4-FFF2-40B4-BE49-F238E27FC236}">
                <a16:creationId xmlns:a16="http://schemas.microsoft.com/office/drawing/2014/main" id="{78A1B7CA-1AF2-4F43-AAB8-6CF4A2C0D1BD}"/>
              </a:ext>
            </a:extLst>
          </p:cNvPr>
          <p:cNvSpPr txBox="1"/>
          <p:nvPr/>
        </p:nvSpPr>
        <p:spPr>
          <a:xfrm>
            <a:off x="4221636" y="4091753"/>
            <a:ext cx="1864467" cy="246221"/>
          </a:xfrm>
          <a:prstGeom prst="rect">
            <a:avLst/>
          </a:prstGeom>
          <a:solidFill>
            <a:srgbClr val="FFFFCC"/>
          </a:solidFill>
        </p:spPr>
        <p:txBody>
          <a:bodyPr wrap="square" lIns="91440" tIns="45720" rIns="91440" bIns="45720" rtlCol="0" anchor="t">
            <a:spAutoFit/>
          </a:bodyPr>
          <a:lstStyle/>
          <a:p>
            <a:r>
              <a:rPr lang="lt-LT" sz="1000" dirty="0">
                <a:solidFill>
                  <a:srgbClr val="000000"/>
                </a:solidFill>
              </a:rPr>
              <a:t>GELEŽINKELIO VIADUKO PLANAS</a:t>
            </a:r>
            <a:endParaRPr lang="es-ES" sz="1000" dirty="0">
              <a:solidFill>
                <a:srgbClr val="000000"/>
              </a:solidFill>
            </a:endParaRPr>
          </a:p>
        </p:txBody>
      </p:sp>
      <p:pic>
        <p:nvPicPr>
          <p:cNvPr id="5" name="Imagen 4">
            <a:extLst>
              <a:ext uri="{FF2B5EF4-FFF2-40B4-BE49-F238E27FC236}">
                <a16:creationId xmlns:a16="http://schemas.microsoft.com/office/drawing/2014/main" id="{03554ABA-7AA9-43FC-BB8E-AB276F217F7E}"/>
              </a:ext>
            </a:extLst>
          </p:cNvPr>
          <p:cNvPicPr>
            <a:picLocks noChangeAspect="1"/>
          </p:cNvPicPr>
          <p:nvPr/>
        </p:nvPicPr>
        <p:blipFill>
          <a:blip r:embed="rId2"/>
          <a:stretch>
            <a:fillRect/>
          </a:stretch>
        </p:blipFill>
        <p:spPr>
          <a:xfrm>
            <a:off x="4249516" y="1709229"/>
            <a:ext cx="4560930" cy="2333737"/>
          </a:xfrm>
          <a:prstGeom prst="rect">
            <a:avLst/>
          </a:prstGeom>
        </p:spPr>
      </p:pic>
      <p:pic>
        <p:nvPicPr>
          <p:cNvPr id="13" name="Imagen 12">
            <a:extLst>
              <a:ext uri="{FF2B5EF4-FFF2-40B4-BE49-F238E27FC236}">
                <a16:creationId xmlns:a16="http://schemas.microsoft.com/office/drawing/2014/main" id="{F6E8AE5E-B7B4-494E-8C7A-355DB217ECD9}"/>
              </a:ext>
            </a:extLst>
          </p:cNvPr>
          <p:cNvPicPr>
            <a:picLocks noChangeAspect="1"/>
          </p:cNvPicPr>
          <p:nvPr/>
        </p:nvPicPr>
        <p:blipFill rotWithShape="1">
          <a:blip r:embed="rId3"/>
          <a:srcRect l="-1436"/>
          <a:stretch/>
        </p:blipFill>
        <p:spPr>
          <a:xfrm>
            <a:off x="414481" y="1778742"/>
            <a:ext cx="3828065" cy="2649496"/>
          </a:xfrm>
          <a:prstGeom prst="rect">
            <a:avLst/>
          </a:prstGeom>
        </p:spPr>
      </p:pic>
    </p:spTree>
    <p:extLst>
      <p:ext uri="{BB962C8B-B14F-4D97-AF65-F5344CB8AC3E}">
        <p14:creationId xmlns:p14="http://schemas.microsoft.com/office/powerpoint/2010/main" val="1093839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368488" y="369779"/>
            <a:ext cx="5491733" cy="569913"/>
          </a:xfrm>
        </p:spPr>
        <p:txBody>
          <a:bodyPr/>
          <a:lstStyle/>
          <a:p>
            <a:r>
              <a:rPr lang="lt-LT" sz="2000" dirty="0">
                <a:solidFill>
                  <a:srgbClr val="FFFFFF"/>
                </a:solidFill>
                <a:latin typeface="Myriad Pro Semibold"/>
              </a:rPr>
              <a:t>ŽVYRKELIS PO GELEŽINKELIO VIADUKU</a:t>
            </a:r>
            <a:endParaRPr lang="es-ES" sz="2000" dirty="0">
              <a:solidFill>
                <a:srgbClr val="FFFFFF"/>
              </a:solidFill>
              <a:latin typeface="Myriad Pro Semibold"/>
            </a:endParaRPr>
          </a:p>
        </p:txBody>
      </p:sp>
      <p:sp>
        <p:nvSpPr>
          <p:cNvPr id="9" name="CuadroTexto 8">
            <a:extLst>
              <a:ext uri="{FF2B5EF4-FFF2-40B4-BE49-F238E27FC236}">
                <a16:creationId xmlns:a16="http://schemas.microsoft.com/office/drawing/2014/main" id="{8B0D9DA0-93FB-4EE4-82AD-236A11D5829D}"/>
              </a:ext>
            </a:extLst>
          </p:cNvPr>
          <p:cNvSpPr txBox="1"/>
          <p:nvPr/>
        </p:nvSpPr>
        <p:spPr>
          <a:xfrm>
            <a:off x="283779" y="2325529"/>
            <a:ext cx="877272" cy="246221"/>
          </a:xfrm>
          <a:prstGeom prst="rect">
            <a:avLst/>
          </a:prstGeom>
          <a:solidFill>
            <a:srgbClr val="FFFFCC"/>
          </a:solidFill>
        </p:spPr>
        <p:txBody>
          <a:bodyPr wrap="square" lIns="91440" tIns="45720" rIns="91440" bIns="45720" rtlCol="0" anchor="t">
            <a:spAutoFit/>
          </a:bodyPr>
          <a:lstStyle/>
          <a:p>
            <a:r>
              <a:rPr lang="es-ES" sz="1000" dirty="0"/>
              <a:t>ELEVATION</a:t>
            </a:r>
          </a:p>
        </p:txBody>
      </p:sp>
      <p:grpSp>
        <p:nvGrpSpPr>
          <p:cNvPr id="5" name="Grupo 4">
            <a:extLst>
              <a:ext uri="{FF2B5EF4-FFF2-40B4-BE49-F238E27FC236}">
                <a16:creationId xmlns:a16="http://schemas.microsoft.com/office/drawing/2014/main" id="{AEDD2DBB-4091-4174-AC3A-16035983182D}"/>
              </a:ext>
            </a:extLst>
          </p:cNvPr>
          <p:cNvGrpSpPr/>
          <p:nvPr/>
        </p:nvGrpSpPr>
        <p:grpSpPr>
          <a:xfrm>
            <a:off x="154640" y="2019994"/>
            <a:ext cx="8705581" cy="2057015"/>
            <a:chOff x="154640" y="2019994"/>
            <a:chExt cx="8705581" cy="2057015"/>
          </a:xfrm>
        </p:grpSpPr>
        <p:pic>
          <p:nvPicPr>
            <p:cNvPr id="3" name="Imagen 2">
              <a:extLst>
                <a:ext uri="{FF2B5EF4-FFF2-40B4-BE49-F238E27FC236}">
                  <a16:creationId xmlns:a16="http://schemas.microsoft.com/office/drawing/2014/main" id="{5475AC3C-2CB1-48E1-831D-76033C5A1349}"/>
                </a:ext>
              </a:extLst>
            </p:cNvPr>
            <p:cNvPicPr>
              <a:picLocks noChangeAspect="1"/>
            </p:cNvPicPr>
            <p:nvPr/>
          </p:nvPicPr>
          <p:blipFill>
            <a:blip r:embed="rId2"/>
            <a:stretch>
              <a:fillRect/>
            </a:stretch>
          </p:blipFill>
          <p:spPr>
            <a:xfrm>
              <a:off x="154640" y="2019994"/>
              <a:ext cx="8705581" cy="2057015"/>
            </a:xfrm>
            <a:prstGeom prst="rect">
              <a:avLst/>
            </a:prstGeom>
          </p:spPr>
        </p:pic>
        <p:grpSp>
          <p:nvGrpSpPr>
            <p:cNvPr id="4" name="Grupo 3">
              <a:extLst>
                <a:ext uri="{FF2B5EF4-FFF2-40B4-BE49-F238E27FC236}">
                  <a16:creationId xmlns:a16="http://schemas.microsoft.com/office/drawing/2014/main" id="{BB1B4EF3-E3D2-4925-A1F3-0743F635D426}"/>
                </a:ext>
              </a:extLst>
            </p:cNvPr>
            <p:cNvGrpSpPr/>
            <p:nvPr/>
          </p:nvGrpSpPr>
          <p:grpSpPr>
            <a:xfrm>
              <a:off x="5472854" y="3376506"/>
              <a:ext cx="690880" cy="267547"/>
              <a:chOff x="5472854" y="3376506"/>
              <a:chExt cx="690880" cy="267547"/>
            </a:xfrm>
          </p:grpSpPr>
          <p:sp>
            <p:nvSpPr>
              <p:cNvPr id="2" name="Rectángulo 1">
                <a:extLst>
                  <a:ext uri="{FF2B5EF4-FFF2-40B4-BE49-F238E27FC236}">
                    <a16:creationId xmlns:a16="http://schemas.microsoft.com/office/drawing/2014/main" id="{1D40AEF8-8672-4AB2-9970-651C2518D542}"/>
                  </a:ext>
                </a:extLst>
              </p:cNvPr>
              <p:cNvSpPr/>
              <p:nvPr/>
            </p:nvSpPr>
            <p:spPr>
              <a:xfrm>
                <a:off x="5472854" y="3413760"/>
                <a:ext cx="690880" cy="230293"/>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6" name="Rectángulo 5">
                <a:extLst>
                  <a:ext uri="{FF2B5EF4-FFF2-40B4-BE49-F238E27FC236}">
                    <a16:creationId xmlns:a16="http://schemas.microsoft.com/office/drawing/2014/main" id="{D629B37D-6892-4984-922F-790AB5132CFC}"/>
                  </a:ext>
                </a:extLst>
              </p:cNvPr>
              <p:cNvSpPr/>
              <p:nvPr/>
            </p:nvSpPr>
            <p:spPr>
              <a:xfrm>
                <a:off x="5472854" y="3376506"/>
                <a:ext cx="240454" cy="152400"/>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grpSp>
      </p:grpSp>
    </p:spTree>
    <p:extLst>
      <p:ext uri="{BB962C8B-B14F-4D97-AF65-F5344CB8AC3E}">
        <p14:creationId xmlns:p14="http://schemas.microsoft.com/office/powerpoint/2010/main" val="3564979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p:txBody>
          <a:bodyPr/>
          <a:lstStyle/>
          <a:p>
            <a:r>
              <a:rPr lang="lt-LT" sz="2000" dirty="0">
                <a:solidFill>
                  <a:srgbClr val="FFFFFF"/>
                </a:solidFill>
              </a:rPr>
              <a:t>ŽVYRKELIO </a:t>
            </a:r>
            <a:r>
              <a:rPr lang="es-ES" sz="2000" dirty="0">
                <a:solidFill>
                  <a:srgbClr val="FFFFFF"/>
                </a:solidFill>
              </a:rPr>
              <a:t>-</a:t>
            </a:r>
          </a:p>
          <a:p>
            <a:r>
              <a:rPr lang="lt-LT" sz="2000" dirty="0">
                <a:solidFill>
                  <a:srgbClr val="FFFFFF"/>
                </a:solidFill>
              </a:rPr>
              <a:t>PIRMINIO SPRENDINIO VIZUALIZACIJA</a:t>
            </a:r>
            <a:endParaRPr lang="lv-LV" sz="2000" dirty="0">
              <a:solidFill>
                <a:srgbClr val="FFFFFF"/>
              </a:solidFill>
            </a:endParaRPr>
          </a:p>
        </p:txBody>
      </p:sp>
      <p:pic>
        <p:nvPicPr>
          <p:cNvPr id="4" name="Imagen 4">
            <a:extLst>
              <a:ext uri="{FF2B5EF4-FFF2-40B4-BE49-F238E27FC236}">
                <a16:creationId xmlns:a16="http://schemas.microsoft.com/office/drawing/2014/main" id="{DA82A2FD-BFE7-405A-9FA8-F234938330C4}"/>
              </a:ext>
            </a:extLst>
          </p:cNvPr>
          <p:cNvPicPr>
            <a:picLocks noChangeAspect="1"/>
          </p:cNvPicPr>
          <p:nvPr/>
        </p:nvPicPr>
        <p:blipFill>
          <a:blip r:embed="rId2"/>
          <a:stretch>
            <a:fillRect/>
          </a:stretch>
        </p:blipFill>
        <p:spPr>
          <a:xfrm>
            <a:off x="870239" y="1307825"/>
            <a:ext cx="7406118" cy="3781255"/>
          </a:xfrm>
          <a:prstGeom prst="rect">
            <a:avLst/>
          </a:prstGeom>
        </p:spPr>
      </p:pic>
    </p:spTree>
    <p:extLst>
      <p:ext uri="{BB962C8B-B14F-4D97-AF65-F5344CB8AC3E}">
        <p14:creationId xmlns:p14="http://schemas.microsoft.com/office/powerpoint/2010/main" val="2410220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149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97867B8-89FB-4395-AAD0-0EE44651E6B4}"/>
              </a:ext>
            </a:extLst>
          </p:cNvPr>
          <p:cNvSpPr>
            <a:spLocks noGrp="1"/>
          </p:cNvSpPr>
          <p:nvPr>
            <p:ph type="body" sz="quarter" idx="20"/>
          </p:nvPr>
        </p:nvSpPr>
        <p:spPr/>
        <p:txBody>
          <a:bodyPr/>
          <a:lstStyle/>
          <a:p>
            <a:r>
              <a:rPr lang="lt-LT" sz="2000" dirty="0"/>
              <a:t>GELEŽINKELIO - KELIO</a:t>
            </a:r>
            <a:r>
              <a:rPr lang="es-ES" sz="2000" dirty="0"/>
              <a:t> </a:t>
            </a:r>
            <a:r>
              <a:rPr lang="lt-LT" sz="2000" dirty="0"/>
              <a:t>NR. 1504</a:t>
            </a:r>
            <a:r>
              <a:rPr lang="es-ES" sz="2000" dirty="0"/>
              <a:t> </a:t>
            </a:r>
            <a:r>
              <a:rPr lang="lt-LT" sz="2000" dirty="0"/>
              <a:t>SANKIRTOS VIETOS PLANAS</a:t>
            </a:r>
            <a:endParaRPr lang="es-ES" sz="2000" dirty="0"/>
          </a:p>
        </p:txBody>
      </p:sp>
      <p:sp>
        <p:nvSpPr>
          <p:cNvPr id="6" name="Text Placeholder 1">
            <a:extLst>
              <a:ext uri="{FF2B5EF4-FFF2-40B4-BE49-F238E27FC236}">
                <a16:creationId xmlns:a16="http://schemas.microsoft.com/office/drawing/2014/main" id="{8282DF2C-C475-4C62-A265-BF4CCC1AAD12}"/>
              </a:ext>
            </a:extLst>
          </p:cNvPr>
          <p:cNvSpPr txBox="1">
            <a:spLocks/>
          </p:cNvSpPr>
          <p:nvPr/>
        </p:nvSpPr>
        <p:spPr>
          <a:xfrm>
            <a:off x="5410200" y="1475617"/>
            <a:ext cx="3600450" cy="286778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lt-LT" dirty="0">
                <a:solidFill>
                  <a:srgbClr val="000000"/>
                </a:solidFill>
                <a:latin typeface="Myriad Pro"/>
              </a:rPr>
              <a:t>Geležinkelio kelias kertasi su V kategorijos valstybinės reikšmės rajoniniu keliu Nr.</a:t>
            </a:r>
            <a:r>
              <a:rPr lang="en-US" dirty="0">
                <a:solidFill>
                  <a:srgbClr val="000000"/>
                </a:solidFill>
                <a:latin typeface="Myriad Pro"/>
              </a:rPr>
              <a:t>1504 </a:t>
            </a:r>
            <a:r>
              <a:rPr lang="lt-LT" dirty="0" err="1">
                <a:solidFill>
                  <a:srgbClr val="000000"/>
                </a:solidFill>
                <a:latin typeface="Myriad Pro"/>
              </a:rPr>
              <a:t>Išorai-Užusalia</a:t>
            </a:r>
            <a:r>
              <a:rPr lang="en-US" dirty="0" err="1">
                <a:solidFill>
                  <a:srgbClr val="000000"/>
                </a:solidFill>
                <a:latin typeface="Myriad Pro"/>
              </a:rPr>
              <a:t>i</a:t>
            </a:r>
            <a:r>
              <a:rPr lang="lt-LT" dirty="0">
                <a:solidFill>
                  <a:srgbClr val="000000"/>
                </a:solidFill>
                <a:latin typeface="Myriad Pro"/>
              </a:rPr>
              <a:t>-Būdos nuo 0,920 km iki 1,390 km, Jonavos r. sav.</a:t>
            </a:r>
            <a:endParaRPr lang="en-US" dirty="0">
              <a:solidFill>
                <a:srgbClr val="000000"/>
              </a:solidFill>
            </a:endParaRPr>
          </a:p>
          <a:p>
            <a:pPr marL="171450" indent="-171450">
              <a:buFont typeface="Wingdings" panose="05000000000000000000" pitchFamily="2" charset="2"/>
              <a:buChar char="q"/>
            </a:pPr>
            <a:endParaRPr lang="en-US" dirty="0">
              <a:solidFill>
                <a:srgbClr val="C00000"/>
              </a:solidFill>
            </a:endParaRPr>
          </a:p>
          <a:p>
            <a:pPr marL="171450" indent="-171450" algn="just">
              <a:buFont typeface="Wingdings" panose="05000000000000000000" pitchFamily="2" charset="2"/>
              <a:buChar char="q"/>
            </a:pPr>
            <a:r>
              <a:rPr lang="lt-LT" dirty="0">
                <a:solidFill>
                  <a:srgbClr val="000000"/>
                </a:solidFill>
              </a:rPr>
              <a:t>Planuojama įrengti geležinkelio viaduką sankirtoje su keliu. </a:t>
            </a:r>
          </a:p>
          <a:p>
            <a:endParaRPr lang="en-US" dirty="0">
              <a:solidFill>
                <a:srgbClr val="C00000"/>
              </a:solidFill>
            </a:endParaRPr>
          </a:p>
          <a:p>
            <a:pPr marL="171450" indent="-171450" algn="just">
              <a:buFont typeface="Wingdings" panose="05000000000000000000" pitchFamily="2" charset="2"/>
              <a:buChar char="q"/>
            </a:pPr>
            <a:r>
              <a:rPr lang="lt-LT" dirty="0">
                <a:solidFill>
                  <a:srgbClr val="000000"/>
                </a:solidFill>
              </a:rPr>
              <a:t>Planuojama įrengti jungiamuosius kelius abiejuose geležinkelio linijos pusėse tam, kad užtikrinti privažiavimą prie privačių sklypų. </a:t>
            </a:r>
            <a:endParaRPr lang="en-US" dirty="0">
              <a:solidFill>
                <a:srgbClr val="000000"/>
              </a:solidFill>
            </a:endParaRPr>
          </a:p>
          <a:p>
            <a:endParaRPr lang="en-US" dirty="0">
              <a:solidFill>
                <a:srgbClr val="C00000"/>
              </a:solidFill>
            </a:endParaRPr>
          </a:p>
          <a:p>
            <a:pPr marL="171450" indent="-171450" algn="just">
              <a:buFont typeface="Wingdings" panose="05000000000000000000" pitchFamily="2" charset="2"/>
              <a:buChar char="q"/>
            </a:pPr>
            <a:r>
              <a:rPr lang="lt-LT" dirty="0">
                <a:solidFill>
                  <a:srgbClr val="000000"/>
                </a:solidFill>
              </a:rPr>
              <a:t>Kairėje kelio pusėje projektuojamas 2,50 m pločio pėsčiųjų takas su asfalto danga.</a:t>
            </a:r>
          </a:p>
          <a:p>
            <a:endParaRPr lang="en-US" dirty="0">
              <a:solidFill>
                <a:srgbClr val="C00000"/>
              </a:solidFill>
            </a:endParaRPr>
          </a:p>
          <a:p>
            <a:pPr marL="171450" indent="-171450">
              <a:buFont typeface="Wingdings" panose="05000000000000000000" pitchFamily="2" charset="2"/>
              <a:buChar char="q"/>
            </a:pPr>
            <a:r>
              <a:rPr lang="lt-LT" dirty="0">
                <a:solidFill>
                  <a:srgbClr val="000000"/>
                </a:solidFill>
              </a:rPr>
              <a:t>Tam, kad užtikrinti saugumą, pėsčiųjų takas atskiriamas nuo rajoninio kelio 1,75 m skiriamąja juosta ir apsauginiais atitvarais.  </a:t>
            </a:r>
            <a:endParaRPr lang="lv-LV" dirty="0">
              <a:solidFill>
                <a:srgbClr val="000000"/>
              </a:solidFill>
            </a:endParaRPr>
          </a:p>
        </p:txBody>
      </p:sp>
      <p:pic>
        <p:nvPicPr>
          <p:cNvPr id="4" name="Imagen 4" descr="Mapa&#10;&#10;Descripción generada automáticamente">
            <a:extLst>
              <a:ext uri="{FF2B5EF4-FFF2-40B4-BE49-F238E27FC236}">
                <a16:creationId xmlns:a16="http://schemas.microsoft.com/office/drawing/2014/main" id="{D2619FFF-BBBA-4D74-878F-58091F1C68AF}"/>
              </a:ext>
            </a:extLst>
          </p:cNvPr>
          <p:cNvPicPr>
            <a:picLocks noChangeAspect="1"/>
          </p:cNvPicPr>
          <p:nvPr/>
        </p:nvPicPr>
        <p:blipFill>
          <a:blip r:embed="rId2"/>
          <a:stretch>
            <a:fillRect/>
          </a:stretch>
        </p:blipFill>
        <p:spPr>
          <a:xfrm>
            <a:off x="754102" y="1476043"/>
            <a:ext cx="3948925" cy="3250779"/>
          </a:xfrm>
          <a:prstGeom prst="rect">
            <a:avLst/>
          </a:prstGeom>
        </p:spPr>
      </p:pic>
    </p:spTree>
    <p:extLst>
      <p:ext uri="{BB962C8B-B14F-4D97-AF65-F5344CB8AC3E}">
        <p14:creationId xmlns:p14="http://schemas.microsoft.com/office/powerpoint/2010/main" val="492419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581505C5-530C-472C-8A61-6DC401DF19D7}"/>
              </a:ext>
            </a:extLst>
          </p:cNvPr>
          <p:cNvSpPr>
            <a:spLocks noGrp="1"/>
          </p:cNvSpPr>
          <p:nvPr>
            <p:ph type="body" sz="quarter" idx="20"/>
          </p:nvPr>
        </p:nvSpPr>
        <p:spPr>
          <a:xfrm>
            <a:off x="3716977" y="579108"/>
            <a:ext cx="5272643" cy="569913"/>
          </a:xfrm>
        </p:spPr>
        <p:txBody>
          <a:bodyPr/>
          <a:lstStyle/>
          <a:p>
            <a:r>
              <a:rPr lang="lt-LT" sz="2000" dirty="0"/>
              <a:t>KELIO NR. 1504 PLANAS IR SKERSINIS PJŪVIS</a:t>
            </a:r>
            <a:endParaRPr lang="es-ES" sz="2000" dirty="0"/>
          </a:p>
        </p:txBody>
      </p:sp>
      <p:sp>
        <p:nvSpPr>
          <p:cNvPr id="10" name="CuadroTexto 9">
            <a:extLst>
              <a:ext uri="{FF2B5EF4-FFF2-40B4-BE49-F238E27FC236}">
                <a16:creationId xmlns:a16="http://schemas.microsoft.com/office/drawing/2014/main" id="{809D09F2-95AF-4633-9D22-32E8232C3BFD}"/>
              </a:ext>
            </a:extLst>
          </p:cNvPr>
          <p:cNvSpPr txBox="1"/>
          <p:nvPr/>
        </p:nvSpPr>
        <p:spPr>
          <a:xfrm>
            <a:off x="6935190" y="3629134"/>
            <a:ext cx="1917485" cy="246221"/>
          </a:xfrm>
          <a:prstGeom prst="rect">
            <a:avLst/>
          </a:prstGeom>
          <a:solidFill>
            <a:srgbClr val="FFFFCC"/>
          </a:solidFill>
        </p:spPr>
        <p:txBody>
          <a:bodyPr wrap="square" rtlCol="0">
            <a:spAutoFit/>
          </a:bodyPr>
          <a:lstStyle/>
          <a:p>
            <a:r>
              <a:rPr lang="lt-LT" sz="1000" dirty="0"/>
              <a:t>GELEŽINKELIO VIADUKO PLANAS</a:t>
            </a:r>
            <a:endParaRPr lang="es-ES" sz="1000" dirty="0"/>
          </a:p>
        </p:txBody>
      </p:sp>
      <p:pic>
        <p:nvPicPr>
          <p:cNvPr id="4" name="Imagen 4" descr="Diagrama, Esquemático&#10;&#10;Descripción generada automáticamente">
            <a:extLst>
              <a:ext uri="{FF2B5EF4-FFF2-40B4-BE49-F238E27FC236}">
                <a16:creationId xmlns:a16="http://schemas.microsoft.com/office/drawing/2014/main" id="{A217C896-BF61-4669-89AF-DE7B3FEE1CA5}"/>
              </a:ext>
            </a:extLst>
          </p:cNvPr>
          <p:cNvPicPr>
            <a:picLocks noChangeAspect="1"/>
          </p:cNvPicPr>
          <p:nvPr/>
        </p:nvPicPr>
        <p:blipFill rotWithShape="1">
          <a:blip r:embed="rId2"/>
          <a:srcRect l="21555" r="-222" b="513"/>
          <a:stretch/>
        </p:blipFill>
        <p:spPr>
          <a:xfrm>
            <a:off x="328941" y="1930145"/>
            <a:ext cx="4943208" cy="2698043"/>
          </a:xfrm>
          <a:prstGeom prst="rect">
            <a:avLst/>
          </a:prstGeom>
        </p:spPr>
      </p:pic>
      <p:sp>
        <p:nvSpPr>
          <p:cNvPr id="13" name="CuadroTexto 12">
            <a:extLst>
              <a:ext uri="{FF2B5EF4-FFF2-40B4-BE49-F238E27FC236}">
                <a16:creationId xmlns:a16="http://schemas.microsoft.com/office/drawing/2014/main" id="{4230BBD3-BE11-48BF-A23E-D11339F8D5DE}"/>
              </a:ext>
            </a:extLst>
          </p:cNvPr>
          <p:cNvSpPr txBox="1"/>
          <p:nvPr/>
        </p:nvSpPr>
        <p:spPr>
          <a:xfrm>
            <a:off x="248791" y="3001103"/>
            <a:ext cx="1027805" cy="246221"/>
          </a:xfrm>
          <a:prstGeom prst="rect">
            <a:avLst/>
          </a:prstGeom>
          <a:solidFill>
            <a:srgbClr val="FFFFCC"/>
          </a:solidFill>
        </p:spPr>
        <p:txBody>
          <a:bodyPr wrap="square" rtlCol="0">
            <a:spAutoFit/>
          </a:bodyPr>
          <a:lstStyle/>
          <a:p>
            <a:r>
              <a:rPr lang="lt-LT" sz="1000" dirty="0"/>
              <a:t>KELIO PLANAS</a:t>
            </a:r>
            <a:endParaRPr lang="es-ES" sz="1000" dirty="0"/>
          </a:p>
        </p:txBody>
      </p:sp>
      <p:pic>
        <p:nvPicPr>
          <p:cNvPr id="9" name="Imagen 4" descr="Diagrama, Esquemático&#10;&#10;Descripción generada automáticamente">
            <a:extLst>
              <a:ext uri="{FF2B5EF4-FFF2-40B4-BE49-F238E27FC236}">
                <a16:creationId xmlns:a16="http://schemas.microsoft.com/office/drawing/2014/main" id="{7EE77183-6942-41C4-B185-27AE63B745ED}"/>
              </a:ext>
            </a:extLst>
          </p:cNvPr>
          <p:cNvPicPr>
            <a:picLocks noChangeAspect="1"/>
          </p:cNvPicPr>
          <p:nvPr/>
        </p:nvPicPr>
        <p:blipFill rotWithShape="1">
          <a:blip r:embed="rId2"/>
          <a:srcRect r="87236" b="65128"/>
          <a:stretch/>
        </p:blipFill>
        <p:spPr>
          <a:xfrm>
            <a:off x="210478" y="1651364"/>
            <a:ext cx="802028" cy="945710"/>
          </a:xfrm>
          <a:prstGeom prst="rect">
            <a:avLst/>
          </a:prstGeom>
        </p:spPr>
      </p:pic>
      <p:pic>
        <p:nvPicPr>
          <p:cNvPr id="3" name="Imagen 3" descr="Diagrama&#10;&#10;Descripción generada automáticamente">
            <a:extLst>
              <a:ext uri="{FF2B5EF4-FFF2-40B4-BE49-F238E27FC236}">
                <a16:creationId xmlns:a16="http://schemas.microsoft.com/office/drawing/2014/main" id="{F0182E41-0621-4160-AC58-4DCC25FA766E}"/>
              </a:ext>
            </a:extLst>
          </p:cNvPr>
          <p:cNvPicPr>
            <a:picLocks noChangeAspect="1"/>
          </p:cNvPicPr>
          <p:nvPr/>
        </p:nvPicPr>
        <p:blipFill>
          <a:blip r:embed="rId3"/>
          <a:stretch>
            <a:fillRect/>
          </a:stretch>
        </p:blipFill>
        <p:spPr>
          <a:xfrm>
            <a:off x="5242469" y="1617641"/>
            <a:ext cx="3607418" cy="2012763"/>
          </a:xfrm>
          <a:prstGeom prst="rect">
            <a:avLst/>
          </a:prstGeom>
        </p:spPr>
      </p:pic>
    </p:spTree>
    <p:extLst>
      <p:ext uri="{BB962C8B-B14F-4D97-AF65-F5344CB8AC3E}">
        <p14:creationId xmlns:p14="http://schemas.microsoft.com/office/powerpoint/2010/main" val="2900807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Diagrama, Dibujo de ingeniería&#10;&#10;Descripción generada automáticamente">
            <a:extLst>
              <a:ext uri="{FF2B5EF4-FFF2-40B4-BE49-F238E27FC236}">
                <a16:creationId xmlns:a16="http://schemas.microsoft.com/office/drawing/2014/main" id="{87BE889F-9A96-43A7-85FD-D524F5E3E104}"/>
              </a:ext>
            </a:extLst>
          </p:cNvPr>
          <p:cNvPicPr>
            <a:picLocks noChangeAspect="1"/>
          </p:cNvPicPr>
          <p:nvPr/>
        </p:nvPicPr>
        <p:blipFill>
          <a:blip r:embed="rId2"/>
          <a:stretch>
            <a:fillRect/>
          </a:stretch>
        </p:blipFill>
        <p:spPr>
          <a:xfrm>
            <a:off x="788949" y="1255617"/>
            <a:ext cx="7370955" cy="2130459"/>
          </a:xfrm>
          <a:prstGeom prst="rect">
            <a:avLst/>
          </a:prstGeom>
        </p:spPr>
      </p:pic>
      <p:pic>
        <p:nvPicPr>
          <p:cNvPr id="5" name="Imagen 4" descr="Diagrama, Dibujo de ingeniería&#10;&#10;Descripción generada automáticamente">
            <a:extLst>
              <a:ext uri="{FF2B5EF4-FFF2-40B4-BE49-F238E27FC236}">
                <a16:creationId xmlns:a16="http://schemas.microsoft.com/office/drawing/2014/main" id="{CB19D008-5A9B-4D21-BA0D-B65C0ECAACBE}"/>
              </a:ext>
            </a:extLst>
          </p:cNvPr>
          <p:cNvPicPr>
            <a:picLocks noChangeAspect="1"/>
          </p:cNvPicPr>
          <p:nvPr/>
        </p:nvPicPr>
        <p:blipFill>
          <a:blip r:embed="rId3"/>
          <a:stretch>
            <a:fillRect/>
          </a:stretch>
        </p:blipFill>
        <p:spPr>
          <a:xfrm>
            <a:off x="788949" y="3267578"/>
            <a:ext cx="5740090" cy="1660990"/>
          </a:xfrm>
          <a:prstGeom prst="rect">
            <a:avLst/>
          </a:prstGeom>
        </p:spPr>
      </p:pic>
      <p:sp>
        <p:nvSpPr>
          <p:cNvPr id="17" name="Marcador de texto 16">
            <a:extLst>
              <a:ext uri="{FF2B5EF4-FFF2-40B4-BE49-F238E27FC236}">
                <a16:creationId xmlns:a16="http://schemas.microsoft.com/office/drawing/2014/main" id="{ADAD11EC-000D-4F35-B41A-F5D8DAB586BE}"/>
              </a:ext>
            </a:extLst>
          </p:cNvPr>
          <p:cNvSpPr>
            <a:spLocks noGrp="1"/>
          </p:cNvSpPr>
          <p:nvPr>
            <p:ph type="body" sz="quarter" idx="20"/>
          </p:nvPr>
        </p:nvSpPr>
        <p:spPr>
          <a:xfrm>
            <a:off x="4472859" y="388388"/>
            <a:ext cx="4433635" cy="569913"/>
          </a:xfrm>
        </p:spPr>
        <p:txBody>
          <a:bodyPr/>
          <a:lstStyle/>
          <a:p>
            <a:r>
              <a:rPr lang="lt-LT" sz="2000" dirty="0">
                <a:solidFill>
                  <a:srgbClr val="FFFFFF"/>
                </a:solidFill>
              </a:rPr>
              <a:t>KELIO NR.</a:t>
            </a:r>
            <a:r>
              <a:rPr lang="es-ES" sz="2000" dirty="0">
                <a:solidFill>
                  <a:srgbClr val="FFFFFF"/>
                </a:solidFill>
              </a:rPr>
              <a:t> 1504 </a:t>
            </a:r>
            <a:r>
              <a:rPr lang="lt-LT" sz="2000" dirty="0">
                <a:solidFill>
                  <a:srgbClr val="FFFFFF"/>
                </a:solidFill>
              </a:rPr>
              <a:t>PO GELEŽINKELIO VIADUKU SKERSINIS PJŪVIS</a:t>
            </a:r>
            <a:endParaRPr lang="es-ES" sz="2000" dirty="0">
              <a:solidFill>
                <a:srgbClr val="FFFFFF"/>
              </a:solidFill>
            </a:endParaRPr>
          </a:p>
        </p:txBody>
      </p:sp>
      <p:sp>
        <p:nvSpPr>
          <p:cNvPr id="14" name="CuadroTexto 13">
            <a:extLst>
              <a:ext uri="{FF2B5EF4-FFF2-40B4-BE49-F238E27FC236}">
                <a16:creationId xmlns:a16="http://schemas.microsoft.com/office/drawing/2014/main" id="{635573EF-C1BC-43D0-9893-21999712783A}"/>
              </a:ext>
            </a:extLst>
          </p:cNvPr>
          <p:cNvSpPr txBox="1"/>
          <p:nvPr/>
        </p:nvSpPr>
        <p:spPr>
          <a:xfrm>
            <a:off x="5515915" y="4528990"/>
            <a:ext cx="1675538" cy="400110"/>
          </a:xfrm>
          <a:prstGeom prst="rect">
            <a:avLst/>
          </a:prstGeom>
          <a:solidFill>
            <a:srgbClr val="FFFFCC"/>
          </a:solidFill>
        </p:spPr>
        <p:txBody>
          <a:bodyPr wrap="square" rtlCol="0">
            <a:spAutoFit/>
          </a:bodyPr>
          <a:lstStyle/>
          <a:p>
            <a:r>
              <a:rPr lang="lt-LT" sz="1000" dirty="0"/>
              <a:t>KELIO PO GELEŽINKELIO VIADUKU SKERSINIS PJŪVIS</a:t>
            </a:r>
            <a:endParaRPr lang="es-ES" sz="1000" dirty="0"/>
          </a:p>
        </p:txBody>
      </p:sp>
      <p:sp>
        <p:nvSpPr>
          <p:cNvPr id="10" name="CuadroTexto 9">
            <a:extLst>
              <a:ext uri="{FF2B5EF4-FFF2-40B4-BE49-F238E27FC236}">
                <a16:creationId xmlns:a16="http://schemas.microsoft.com/office/drawing/2014/main" id="{C4B229B1-D48F-490F-98E3-39B646C4DD62}"/>
              </a:ext>
            </a:extLst>
          </p:cNvPr>
          <p:cNvSpPr txBox="1"/>
          <p:nvPr/>
        </p:nvSpPr>
        <p:spPr>
          <a:xfrm>
            <a:off x="7311906" y="3408091"/>
            <a:ext cx="877272" cy="246221"/>
          </a:xfrm>
          <a:prstGeom prst="rect">
            <a:avLst/>
          </a:prstGeom>
          <a:solidFill>
            <a:srgbClr val="FFFFCC"/>
          </a:solidFill>
        </p:spPr>
        <p:txBody>
          <a:bodyPr wrap="square" lIns="91440" tIns="45720" rIns="91440" bIns="45720" rtlCol="0" anchor="t">
            <a:spAutoFit/>
          </a:bodyPr>
          <a:lstStyle/>
          <a:p>
            <a:r>
              <a:rPr lang="lt-LT" sz="1000" dirty="0">
                <a:solidFill>
                  <a:srgbClr val="000000"/>
                </a:solidFill>
              </a:rPr>
              <a:t>FASADAS</a:t>
            </a:r>
            <a:endParaRPr lang="es-ES" sz="1000" dirty="0">
              <a:solidFill>
                <a:srgbClr val="000000"/>
              </a:solidFill>
            </a:endParaRPr>
          </a:p>
        </p:txBody>
      </p:sp>
    </p:spTree>
    <p:extLst>
      <p:ext uri="{BB962C8B-B14F-4D97-AF65-F5344CB8AC3E}">
        <p14:creationId xmlns:p14="http://schemas.microsoft.com/office/powerpoint/2010/main" val="1621255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p:txBody>
          <a:bodyPr/>
          <a:lstStyle/>
          <a:p>
            <a:r>
              <a:rPr lang="lt-LT" sz="2000" dirty="0">
                <a:solidFill>
                  <a:srgbClr val="FFFFFF"/>
                </a:solidFill>
              </a:rPr>
              <a:t>KELIO NR.</a:t>
            </a:r>
            <a:r>
              <a:rPr lang="es-ES" sz="2000" dirty="0">
                <a:solidFill>
                  <a:srgbClr val="FFFFFF"/>
                </a:solidFill>
              </a:rPr>
              <a:t> 1504 </a:t>
            </a:r>
            <a:r>
              <a:rPr lang="lt-LT" sz="2000" dirty="0">
                <a:solidFill>
                  <a:srgbClr val="FFFFFF"/>
                </a:solidFill>
              </a:rPr>
              <a:t>VIZUALIZACIJA</a:t>
            </a:r>
            <a:endParaRPr lang="lv-LV" sz="2000" dirty="0">
              <a:solidFill>
                <a:srgbClr val="FFFFFF"/>
              </a:solidFill>
            </a:endParaRPr>
          </a:p>
          <a:p>
            <a:endParaRPr lang="es-ES" sz="2000" dirty="0">
              <a:solidFill>
                <a:srgbClr val="FFFFFF"/>
              </a:solidFill>
            </a:endParaRPr>
          </a:p>
        </p:txBody>
      </p:sp>
      <p:pic>
        <p:nvPicPr>
          <p:cNvPr id="4" name="Imagen 4" descr="Pantalla de un jardín&#10;&#10;Descripción generada automáticamente">
            <a:extLst>
              <a:ext uri="{FF2B5EF4-FFF2-40B4-BE49-F238E27FC236}">
                <a16:creationId xmlns:a16="http://schemas.microsoft.com/office/drawing/2014/main" id="{BF6C167E-715F-466C-803F-76868080AA9E}"/>
              </a:ext>
            </a:extLst>
          </p:cNvPr>
          <p:cNvPicPr>
            <a:picLocks noChangeAspect="1"/>
          </p:cNvPicPr>
          <p:nvPr/>
        </p:nvPicPr>
        <p:blipFill>
          <a:blip r:embed="rId2"/>
          <a:stretch>
            <a:fillRect/>
          </a:stretch>
        </p:blipFill>
        <p:spPr>
          <a:xfrm>
            <a:off x="944923" y="1323125"/>
            <a:ext cx="7256750" cy="3737665"/>
          </a:xfrm>
          <a:prstGeom prst="rect">
            <a:avLst/>
          </a:prstGeom>
        </p:spPr>
      </p:pic>
    </p:spTree>
    <p:extLst>
      <p:ext uri="{BB962C8B-B14F-4D97-AF65-F5344CB8AC3E}">
        <p14:creationId xmlns:p14="http://schemas.microsoft.com/office/powerpoint/2010/main" val="3792538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193676" y="369779"/>
            <a:ext cx="5666545" cy="569913"/>
          </a:xfrm>
        </p:spPr>
        <p:txBody>
          <a:bodyPr/>
          <a:lstStyle/>
          <a:p>
            <a:r>
              <a:rPr lang="lt-LT" sz="2000" dirty="0">
                <a:solidFill>
                  <a:srgbClr val="FFFFFF"/>
                </a:solidFill>
                <a:latin typeface="Myriad Pro Semibold"/>
              </a:rPr>
              <a:t>GELEŽINKELIO-VĖSA IR ŠEŠUVA UPIŲ SANKIRTOS VIETOS PLANAS</a:t>
            </a:r>
            <a:endParaRPr lang="es-ES" sz="2000" dirty="0">
              <a:solidFill>
                <a:srgbClr val="FFFFFF"/>
              </a:solidFill>
            </a:endParaRPr>
          </a:p>
        </p:txBody>
      </p:sp>
      <p:sp>
        <p:nvSpPr>
          <p:cNvPr id="5" name="Text Placeholder 1">
            <a:extLst>
              <a:ext uri="{FF2B5EF4-FFF2-40B4-BE49-F238E27FC236}">
                <a16:creationId xmlns:a16="http://schemas.microsoft.com/office/drawing/2014/main" id="{E1F91C08-5602-46DE-8FD2-765CEAF97FF6}"/>
              </a:ext>
            </a:extLst>
          </p:cNvPr>
          <p:cNvSpPr txBox="1">
            <a:spLocks/>
          </p:cNvSpPr>
          <p:nvPr/>
        </p:nvSpPr>
        <p:spPr>
          <a:xfrm>
            <a:off x="5180012" y="1618492"/>
            <a:ext cx="3544888" cy="286778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lt-LT" dirty="0">
                <a:solidFill>
                  <a:schemeClr val="tx1"/>
                </a:solidFill>
                <a:latin typeface="Myriad Pro"/>
              </a:rPr>
              <a:t>Geležinkelio linija kertasi su Vėsa ir Šešuva upėmis, Jonavos r. sav. </a:t>
            </a:r>
          </a:p>
          <a:p>
            <a:endParaRPr lang="en-US" dirty="0">
              <a:solidFill>
                <a:schemeClr val="tx1"/>
              </a:solidFill>
            </a:endParaRPr>
          </a:p>
          <a:p>
            <a:pPr marL="171450" indent="-171450">
              <a:buFont typeface="Wingdings" panose="05000000000000000000" pitchFamily="2" charset="2"/>
              <a:buChar char="q"/>
            </a:pPr>
            <a:r>
              <a:rPr lang="lt-LT" dirty="0">
                <a:solidFill>
                  <a:schemeClr val="tx1"/>
                </a:solidFill>
                <a:latin typeface="Myriad Pro"/>
              </a:rPr>
              <a:t>Planuojama įrengti geležinkelio tiltą per upes nuo</a:t>
            </a:r>
            <a:r>
              <a:rPr lang="en-US" dirty="0">
                <a:solidFill>
                  <a:schemeClr val="tx1"/>
                </a:solidFill>
                <a:latin typeface="Myriad Pro"/>
              </a:rPr>
              <a:t> 9,613 km </a:t>
            </a:r>
            <a:r>
              <a:rPr lang="lt-LT" dirty="0">
                <a:solidFill>
                  <a:schemeClr val="tx1"/>
                </a:solidFill>
                <a:latin typeface="Myriad Pro"/>
              </a:rPr>
              <a:t>iki</a:t>
            </a:r>
            <a:r>
              <a:rPr lang="en-US" dirty="0">
                <a:solidFill>
                  <a:schemeClr val="tx1"/>
                </a:solidFill>
                <a:latin typeface="Myriad Pro"/>
              </a:rPr>
              <a:t> 10,93 km, </a:t>
            </a:r>
            <a:r>
              <a:rPr lang="lt-LT" dirty="0">
                <a:solidFill>
                  <a:schemeClr val="tx1"/>
                </a:solidFill>
                <a:latin typeface="Myriad Pro"/>
              </a:rPr>
              <a:t>kurio bendras ilgis yra </a:t>
            </a:r>
            <a:r>
              <a:rPr lang="en-US" dirty="0">
                <a:solidFill>
                  <a:schemeClr val="tx1"/>
                </a:solidFill>
                <a:latin typeface="Myriad Pro"/>
              </a:rPr>
              <a:t>582 m.</a:t>
            </a:r>
          </a:p>
          <a:p>
            <a:pPr marL="171450" indent="-171450">
              <a:buFont typeface="Wingdings" panose="05000000000000000000" pitchFamily="2" charset="2"/>
              <a:buChar char="q"/>
            </a:pPr>
            <a:endParaRPr lang="en-US" dirty="0">
              <a:solidFill>
                <a:srgbClr val="FF0000"/>
              </a:solidFill>
            </a:endParaRPr>
          </a:p>
          <a:p>
            <a:endParaRPr lang="en-US" dirty="0">
              <a:solidFill>
                <a:srgbClr val="FF0000"/>
              </a:solidFill>
              <a:latin typeface="Myriad Pro"/>
            </a:endParaRPr>
          </a:p>
          <a:p>
            <a:endParaRPr lang="lv-LV" dirty="0"/>
          </a:p>
        </p:txBody>
      </p:sp>
      <p:pic>
        <p:nvPicPr>
          <p:cNvPr id="6" name="Imagen 5">
            <a:extLst>
              <a:ext uri="{FF2B5EF4-FFF2-40B4-BE49-F238E27FC236}">
                <a16:creationId xmlns:a16="http://schemas.microsoft.com/office/drawing/2014/main" id="{5951C4FE-AB54-4AC6-9672-2E7D69A0B394}"/>
              </a:ext>
            </a:extLst>
          </p:cNvPr>
          <p:cNvPicPr>
            <a:picLocks noChangeAspect="1"/>
          </p:cNvPicPr>
          <p:nvPr/>
        </p:nvPicPr>
        <p:blipFill>
          <a:blip r:embed="rId2"/>
          <a:stretch>
            <a:fillRect/>
          </a:stretch>
        </p:blipFill>
        <p:spPr>
          <a:xfrm>
            <a:off x="591671" y="1475617"/>
            <a:ext cx="4075524" cy="3150320"/>
          </a:xfrm>
          <a:prstGeom prst="rect">
            <a:avLst/>
          </a:prstGeom>
        </p:spPr>
      </p:pic>
    </p:spTree>
    <p:extLst>
      <p:ext uri="{BB962C8B-B14F-4D97-AF65-F5344CB8AC3E}">
        <p14:creationId xmlns:p14="http://schemas.microsoft.com/office/powerpoint/2010/main" val="3491420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368488" y="369779"/>
            <a:ext cx="5491733" cy="569913"/>
          </a:xfrm>
        </p:spPr>
        <p:txBody>
          <a:bodyPr/>
          <a:lstStyle/>
          <a:p>
            <a:r>
              <a:rPr lang="lt-LT" sz="2000" dirty="0">
                <a:solidFill>
                  <a:srgbClr val="FFFFFF"/>
                </a:solidFill>
                <a:latin typeface="Myriad Pro Semibold"/>
              </a:rPr>
              <a:t>VĖSA-ŠEŠUVA UPĖS IR GELEŽINKELIO TILTAS </a:t>
            </a:r>
            <a:endParaRPr lang="es-ES" sz="2000" dirty="0">
              <a:solidFill>
                <a:srgbClr val="FFFFFF"/>
              </a:solidFill>
              <a:latin typeface="Myriad Pro Semibold"/>
            </a:endParaRPr>
          </a:p>
        </p:txBody>
      </p:sp>
      <p:pic>
        <p:nvPicPr>
          <p:cNvPr id="4" name="Imagen 3">
            <a:extLst>
              <a:ext uri="{FF2B5EF4-FFF2-40B4-BE49-F238E27FC236}">
                <a16:creationId xmlns:a16="http://schemas.microsoft.com/office/drawing/2014/main" id="{E3771461-5184-42FB-B71F-3CB07141090E}"/>
              </a:ext>
            </a:extLst>
          </p:cNvPr>
          <p:cNvPicPr>
            <a:picLocks noChangeAspect="1"/>
          </p:cNvPicPr>
          <p:nvPr/>
        </p:nvPicPr>
        <p:blipFill>
          <a:blip r:embed="rId2"/>
          <a:stretch>
            <a:fillRect/>
          </a:stretch>
        </p:blipFill>
        <p:spPr>
          <a:xfrm>
            <a:off x="0" y="1597479"/>
            <a:ext cx="9144000" cy="1410660"/>
          </a:xfrm>
          <a:prstGeom prst="rect">
            <a:avLst/>
          </a:prstGeom>
        </p:spPr>
      </p:pic>
      <p:pic>
        <p:nvPicPr>
          <p:cNvPr id="7" name="Imagen 6">
            <a:extLst>
              <a:ext uri="{FF2B5EF4-FFF2-40B4-BE49-F238E27FC236}">
                <a16:creationId xmlns:a16="http://schemas.microsoft.com/office/drawing/2014/main" id="{44B7E067-5173-40EA-B945-C83DD39E7543}"/>
              </a:ext>
            </a:extLst>
          </p:cNvPr>
          <p:cNvPicPr>
            <a:picLocks noChangeAspect="1"/>
          </p:cNvPicPr>
          <p:nvPr/>
        </p:nvPicPr>
        <p:blipFill>
          <a:blip r:embed="rId3"/>
          <a:stretch>
            <a:fillRect/>
          </a:stretch>
        </p:blipFill>
        <p:spPr>
          <a:xfrm>
            <a:off x="0" y="3251611"/>
            <a:ext cx="9144000" cy="1396923"/>
          </a:xfrm>
          <a:prstGeom prst="rect">
            <a:avLst/>
          </a:prstGeom>
        </p:spPr>
      </p:pic>
      <p:sp>
        <p:nvSpPr>
          <p:cNvPr id="9" name="CuadroTexto 8">
            <a:extLst>
              <a:ext uri="{FF2B5EF4-FFF2-40B4-BE49-F238E27FC236}">
                <a16:creationId xmlns:a16="http://schemas.microsoft.com/office/drawing/2014/main" id="{8B0D9DA0-93FB-4EE4-82AD-236A11D5829D}"/>
              </a:ext>
            </a:extLst>
          </p:cNvPr>
          <p:cNvSpPr txBox="1"/>
          <p:nvPr/>
        </p:nvSpPr>
        <p:spPr>
          <a:xfrm>
            <a:off x="211715" y="1351258"/>
            <a:ext cx="877272" cy="246221"/>
          </a:xfrm>
          <a:prstGeom prst="rect">
            <a:avLst/>
          </a:prstGeom>
          <a:solidFill>
            <a:srgbClr val="FFFFCC"/>
          </a:solidFill>
        </p:spPr>
        <p:txBody>
          <a:bodyPr wrap="square" lIns="91440" tIns="45720" rIns="91440" bIns="45720" rtlCol="0" anchor="t">
            <a:spAutoFit/>
          </a:bodyPr>
          <a:lstStyle/>
          <a:p>
            <a:r>
              <a:rPr lang="lt-LT" sz="1000" dirty="0">
                <a:solidFill>
                  <a:srgbClr val="000000"/>
                </a:solidFill>
              </a:rPr>
              <a:t>FASADAS</a:t>
            </a:r>
            <a:endParaRPr lang="es-ES" sz="1000" dirty="0">
              <a:solidFill>
                <a:srgbClr val="000000"/>
              </a:solidFill>
            </a:endParaRPr>
          </a:p>
        </p:txBody>
      </p:sp>
      <p:sp>
        <p:nvSpPr>
          <p:cNvPr id="10" name="CuadroTexto 9">
            <a:extLst>
              <a:ext uri="{FF2B5EF4-FFF2-40B4-BE49-F238E27FC236}">
                <a16:creationId xmlns:a16="http://schemas.microsoft.com/office/drawing/2014/main" id="{78A1B7CA-1AF2-4F43-AAB8-6CF4A2C0D1BD}"/>
              </a:ext>
            </a:extLst>
          </p:cNvPr>
          <p:cNvSpPr txBox="1"/>
          <p:nvPr/>
        </p:nvSpPr>
        <p:spPr>
          <a:xfrm>
            <a:off x="211714" y="2981786"/>
            <a:ext cx="1409268" cy="246221"/>
          </a:xfrm>
          <a:prstGeom prst="rect">
            <a:avLst/>
          </a:prstGeom>
          <a:solidFill>
            <a:srgbClr val="FFFFCC"/>
          </a:solidFill>
        </p:spPr>
        <p:txBody>
          <a:bodyPr wrap="square" lIns="91440" tIns="45720" rIns="91440" bIns="45720" rtlCol="0" anchor="t">
            <a:spAutoFit/>
          </a:bodyPr>
          <a:lstStyle/>
          <a:p>
            <a:r>
              <a:rPr lang="lt-LT" sz="1000" dirty="0">
                <a:solidFill>
                  <a:srgbClr val="000000"/>
                </a:solidFill>
              </a:rPr>
              <a:t>GELEŽINKELIO PLANAS</a:t>
            </a:r>
            <a:endParaRPr lang="es-ES" sz="1000" dirty="0">
              <a:solidFill>
                <a:srgbClr val="000000"/>
              </a:solidFill>
            </a:endParaRPr>
          </a:p>
        </p:txBody>
      </p:sp>
    </p:spTree>
    <p:extLst>
      <p:ext uri="{BB962C8B-B14F-4D97-AF65-F5344CB8AC3E}">
        <p14:creationId xmlns:p14="http://schemas.microsoft.com/office/powerpoint/2010/main" val="695748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p:txBody>
          <a:bodyPr/>
          <a:lstStyle/>
          <a:p>
            <a:r>
              <a:rPr lang="lt-LT" sz="2000" dirty="0">
                <a:solidFill>
                  <a:srgbClr val="FFFFFF"/>
                </a:solidFill>
              </a:rPr>
              <a:t>GELEŽINKELIO TILTO VIZUALIZACIJA</a:t>
            </a:r>
            <a:endParaRPr lang="lv-LV" sz="2000" dirty="0">
              <a:solidFill>
                <a:srgbClr val="FFFFFF"/>
              </a:solidFill>
            </a:endParaRPr>
          </a:p>
        </p:txBody>
      </p:sp>
      <p:pic>
        <p:nvPicPr>
          <p:cNvPr id="2" name="Imagen 2">
            <a:extLst>
              <a:ext uri="{FF2B5EF4-FFF2-40B4-BE49-F238E27FC236}">
                <a16:creationId xmlns:a16="http://schemas.microsoft.com/office/drawing/2014/main" id="{D13F8F12-5CD0-4396-8A99-031850AC218B}"/>
              </a:ext>
            </a:extLst>
          </p:cNvPr>
          <p:cNvPicPr>
            <a:picLocks noChangeAspect="1"/>
          </p:cNvPicPr>
          <p:nvPr/>
        </p:nvPicPr>
        <p:blipFill>
          <a:blip r:embed="rId2"/>
          <a:stretch>
            <a:fillRect/>
          </a:stretch>
        </p:blipFill>
        <p:spPr>
          <a:xfrm>
            <a:off x="870239" y="1336147"/>
            <a:ext cx="7406117" cy="3757081"/>
          </a:xfrm>
          <a:prstGeom prst="rect">
            <a:avLst/>
          </a:prstGeom>
        </p:spPr>
      </p:pic>
    </p:spTree>
    <p:extLst>
      <p:ext uri="{BB962C8B-B14F-4D97-AF65-F5344CB8AC3E}">
        <p14:creationId xmlns:p14="http://schemas.microsoft.com/office/powerpoint/2010/main" val="55408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lt-LT" sz="2000" dirty="0">
                <a:solidFill>
                  <a:srgbClr val="FFFFFF"/>
                </a:solidFill>
                <a:latin typeface="Myriad Pro Semibold"/>
              </a:rPr>
              <a:t>GELEŽINKELIO – VIETINĖS REIKŠMĖS KELIO SANKIRTOS VIETOS PLANAS</a:t>
            </a:r>
            <a:endParaRPr lang="es-ES" sz="2000" dirty="0">
              <a:solidFill>
                <a:srgbClr val="FFFFFF"/>
              </a:solidFill>
            </a:endParaRPr>
          </a:p>
        </p:txBody>
      </p:sp>
      <p:sp>
        <p:nvSpPr>
          <p:cNvPr id="5" name="Text Placeholder 1">
            <a:extLst>
              <a:ext uri="{FF2B5EF4-FFF2-40B4-BE49-F238E27FC236}">
                <a16:creationId xmlns:a16="http://schemas.microsoft.com/office/drawing/2014/main" id="{E367DB4A-26B0-4465-9D5B-31E638B64117}"/>
              </a:ext>
            </a:extLst>
          </p:cNvPr>
          <p:cNvSpPr txBox="1">
            <a:spLocks/>
          </p:cNvSpPr>
          <p:nvPr/>
        </p:nvSpPr>
        <p:spPr>
          <a:xfrm>
            <a:off x="5161429" y="1475617"/>
            <a:ext cx="3542002" cy="286778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gn="just">
              <a:buFont typeface="Wingdings" panose="05000000000000000000" pitchFamily="2" charset="2"/>
              <a:buChar char="q"/>
            </a:pPr>
            <a:r>
              <a:rPr lang="lt-LT" dirty="0">
                <a:solidFill>
                  <a:srgbClr val="000000"/>
                </a:solidFill>
                <a:latin typeface="Myriad Pro"/>
              </a:rPr>
              <a:t>Geležinkelio linija kertasis su vietinės reikšmės keliu </a:t>
            </a:r>
            <a:r>
              <a:rPr lang="lt-LT" dirty="0">
                <a:solidFill>
                  <a:srgbClr val="000000"/>
                </a:solidFill>
              </a:rPr>
              <a:t>Kalnėnai-</a:t>
            </a:r>
            <a:r>
              <a:rPr lang="lt-LT" dirty="0" err="1">
                <a:solidFill>
                  <a:srgbClr val="000000"/>
                </a:solidFill>
              </a:rPr>
              <a:t>Mikainiai</a:t>
            </a:r>
            <a:r>
              <a:rPr lang="lt-LT" dirty="0">
                <a:solidFill>
                  <a:srgbClr val="000000"/>
                </a:solidFill>
              </a:rPr>
              <a:t>-</a:t>
            </a:r>
            <a:r>
              <a:rPr lang="lt-LT" dirty="0" err="1">
                <a:solidFill>
                  <a:srgbClr val="000000"/>
                </a:solidFill>
              </a:rPr>
              <a:t>Turžėnai</a:t>
            </a:r>
            <a:r>
              <a:rPr lang="lt-LT" dirty="0">
                <a:solidFill>
                  <a:srgbClr val="000000"/>
                </a:solidFill>
              </a:rPr>
              <a:t> (UZ087) ties 11,632 km, Jonavos r. sav.</a:t>
            </a:r>
            <a:endParaRPr lang="en-US" dirty="0">
              <a:solidFill>
                <a:srgbClr val="000000"/>
              </a:solidFill>
              <a:latin typeface="Myriad Pro"/>
            </a:endParaRPr>
          </a:p>
          <a:p>
            <a:pPr marL="171450" indent="-171450">
              <a:buFont typeface="Wingdings" panose="05000000000000000000" pitchFamily="2" charset="2"/>
              <a:buChar char="q"/>
            </a:pPr>
            <a:endParaRPr lang="en-US" dirty="0">
              <a:solidFill>
                <a:srgbClr val="C00000"/>
              </a:solidFill>
            </a:endParaRPr>
          </a:p>
          <a:p>
            <a:pPr marL="171450" indent="-171450" algn="just">
              <a:buFont typeface="Wingdings" panose="05000000000000000000" pitchFamily="2" charset="2"/>
              <a:buChar char="q"/>
            </a:pPr>
            <a:r>
              <a:rPr lang="lt-LT" dirty="0">
                <a:solidFill>
                  <a:srgbClr val="000000"/>
                </a:solidFill>
              </a:rPr>
              <a:t>Planuojama įrengti geležinkelio viaduką sankirtoje su keliu. </a:t>
            </a:r>
          </a:p>
          <a:p>
            <a:endParaRPr lang="lt-LT" dirty="0">
              <a:solidFill>
                <a:srgbClr val="C00000"/>
              </a:solidFill>
            </a:endParaRPr>
          </a:p>
          <a:p>
            <a:pPr marL="171450" indent="-171450" algn="just">
              <a:buFont typeface="Wingdings" panose="05000000000000000000" pitchFamily="2" charset="2"/>
              <a:buChar char="q"/>
            </a:pPr>
            <a:r>
              <a:rPr lang="lt-LT" dirty="0">
                <a:solidFill>
                  <a:srgbClr val="000000"/>
                </a:solidFill>
              </a:rPr>
              <a:t>Planuojama įrengti jungiamuosius kelius abiejuose geležinkelio linijos pusėse tam, kad užtikrinti privažiavimą prie privačių sklypų. </a:t>
            </a:r>
            <a:endParaRPr lang="en-US" dirty="0">
              <a:solidFill>
                <a:srgbClr val="000000"/>
              </a:solidFill>
            </a:endParaRPr>
          </a:p>
          <a:p>
            <a:endParaRPr lang="en-US" dirty="0">
              <a:solidFill>
                <a:srgbClr val="C00000"/>
              </a:solidFill>
            </a:endParaRPr>
          </a:p>
          <a:p>
            <a:pPr marL="171450" indent="-171450">
              <a:buFont typeface="Wingdings" panose="05000000000000000000" pitchFamily="2" charset="2"/>
              <a:buChar char="q"/>
            </a:pPr>
            <a:r>
              <a:rPr lang="lt-LT" dirty="0">
                <a:solidFill>
                  <a:srgbClr val="000000"/>
                </a:solidFill>
                <a:latin typeface="Myriad Pro"/>
              </a:rPr>
              <a:t>Po geležinkeliu planuojama įrengti 6,00 m pločio kelią su asfalto danga</a:t>
            </a:r>
            <a:endParaRPr lang="en-US" dirty="0">
              <a:solidFill>
                <a:srgbClr val="000000"/>
              </a:solidFill>
              <a:latin typeface="Myriad Pro"/>
            </a:endParaRPr>
          </a:p>
          <a:p>
            <a:endParaRPr lang="lv-LV" dirty="0">
              <a:solidFill>
                <a:srgbClr val="C00000"/>
              </a:solidFill>
            </a:endParaRPr>
          </a:p>
        </p:txBody>
      </p:sp>
      <p:pic>
        <p:nvPicPr>
          <p:cNvPr id="4" name="Imagen 3">
            <a:extLst>
              <a:ext uri="{FF2B5EF4-FFF2-40B4-BE49-F238E27FC236}">
                <a16:creationId xmlns:a16="http://schemas.microsoft.com/office/drawing/2014/main" id="{B060BE3B-5A1C-4F1A-94B9-8DBCC973F71D}"/>
              </a:ext>
            </a:extLst>
          </p:cNvPr>
          <p:cNvPicPr>
            <a:picLocks noChangeAspect="1"/>
          </p:cNvPicPr>
          <p:nvPr/>
        </p:nvPicPr>
        <p:blipFill>
          <a:blip r:embed="rId2"/>
          <a:stretch>
            <a:fillRect/>
          </a:stretch>
        </p:blipFill>
        <p:spPr>
          <a:xfrm>
            <a:off x="980267" y="1308100"/>
            <a:ext cx="3541055" cy="3549650"/>
          </a:xfrm>
          <a:prstGeom prst="rect">
            <a:avLst/>
          </a:prstGeom>
        </p:spPr>
      </p:pic>
    </p:spTree>
    <p:extLst>
      <p:ext uri="{BB962C8B-B14F-4D97-AF65-F5344CB8AC3E}">
        <p14:creationId xmlns:p14="http://schemas.microsoft.com/office/powerpoint/2010/main" val="214406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368488" y="369779"/>
            <a:ext cx="5491733" cy="569913"/>
          </a:xfrm>
        </p:spPr>
        <p:txBody>
          <a:bodyPr/>
          <a:lstStyle/>
          <a:p>
            <a:r>
              <a:rPr lang="lt-LT" sz="2000" dirty="0">
                <a:solidFill>
                  <a:srgbClr val="FFFFFF"/>
                </a:solidFill>
                <a:latin typeface="Myriad Pro Semibold"/>
              </a:rPr>
              <a:t>VIETINĖS REIKŠMĖS KELIO-ŽVYRKELIO PLANAS</a:t>
            </a:r>
            <a:endParaRPr lang="es-ES" sz="2000" dirty="0">
              <a:solidFill>
                <a:srgbClr val="FFFFFF"/>
              </a:solidFill>
              <a:latin typeface="Myriad Pro Semibold"/>
            </a:endParaRPr>
          </a:p>
        </p:txBody>
      </p:sp>
      <p:sp>
        <p:nvSpPr>
          <p:cNvPr id="9" name="CuadroTexto 8">
            <a:extLst>
              <a:ext uri="{FF2B5EF4-FFF2-40B4-BE49-F238E27FC236}">
                <a16:creationId xmlns:a16="http://schemas.microsoft.com/office/drawing/2014/main" id="{8B0D9DA0-93FB-4EE4-82AD-236A11D5829D}"/>
              </a:ext>
            </a:extLst>
          </p:cNvPr>
          <p:cNvSpPr txBox="1"/>
          <p:nvPr/>
        </p:nvSpPr>
        <p:spPr>
          <a:xfrm>
            <a:off x="342269" y="1701803"/>
            <a:ext cx="1284650" cy="246221"/>
          </a:xfrm>
          <a:prstGeom prst="rect">
            <a:avLst/>
          </a:prstGeom>
          <a:solidFill>
            <a:srgbClr val="FFFFCC"/>
          </a:solidFill>
        </p:spPr>
        <p:txBody>
          <a:bodyPr wrap="square" lIns="91440" tIns="45720" rIns="91440" bIns="45720" rtlCol="0" anchor="t">
            <a:spAutoFit/>
          </a:bodyPr>
          <a:lstStyle/>
          <a:p>
            <a:r>
              <a:rPr lang="lt-LT" sz="1000" dirty="0">
                <a:solidFill>
                  <a:srgbClr val="000000"/>
                </a:solidFill>
              </a:rPr>
              <a:t>KELIO PLANAS</a:t>
            </a:r>
            <a:endParaRPr lang="es-ES" sz="1000" dirty="0">
              <a:solidFill>
                <a:srgbClr val="000000"/>
              </a:solidFill>
            </a:endParaRPr>
          </a:p>
        </p:txBody>
      </p:sp>
      <p:sp>
        <p:nvSpPr>
          <p:cNvPr id="10" name="CuadroTexto 9">
            <a:extLst>
              <a:ext uri="{FF2B5EF4-FFF2-40B4-BE49-F238E27FC236}">
                <a16:creationId xmlns:a16="http://schemas.microsoft.com/office/drawing/2014/main" id="{78A1B7CA-1AF2-4F43-AAB8-6CF4A2C0D1BD}"/>
              </a:ext>
            </a:extLst>
          </p:cNvPr>
          <p:cNvSpPr txBox="1"/>
          <p:nvPr/>
        </p:nvSpPr>
        <p:spPr>
          <a:xfrm>
            <a:off x="4242546" y="3778125"/>
            <a:ext cx="1997937" cy="246221"/>
          </a:xfrm>
          <a:prstGeom prst="rect">
            <a:avLst/>
          </a:prstGeom>
          <a:solidFill>
            <a:srgbClr val="FFFFCC"/>
          </a:solidFill>
        </p:spPr>
        <p:txBody>
          <a:bodyPr wrap="square" lIns="91440" tIns="45720" rIns="91440" bIns="45720" rtlCol="0" anchor="t">
            <a:spAutoFit/>
          </a:bodyPr>
          <a:lstStyle/>
          <a:p>
            <a:r>
              <a:rPr lang="lt-LT" sz="1000" dirty="0">
                <a:solidFill>
                  <a:srgbClr val="000000"/>
                </a:solidFill>
              </a:rPr>
              <a:t>GELEŽINKELIO VIADUKO PLANAS</a:t>
            </a:r>
            <a:endParaRPr lang="es-ES" sz="1000" dirty="0">
              <a:solidFill>
                <a:srgbClr val="000000"/>
              </a:solidFill>
            </a:endParaRPr>
          </a:p>
        </p:txBody>
      </p:sp>
      <p:pic>
        <p:nvPicPr>
          <p:cNvPr id="3" name="Imagen 2">
            <a:extLst>
              <a:ext uri="{FF2B5EF4-FFF2-40B4-BE49-F238E27FC236}">
                <a16:creationId xmlns:a16="http://schemas.microsoft.com/office/drawing/2014/main" id="{2CFF3245-53EB-4AD6-AE77-F918B06BDAD1}"/>
              </a:ext>
            </a:extLst>
          </p:cNvPr>
          <p:cNvPicPr>
            <a:picLocks noChangeAspect="1"/>
          </p:cNvPicPr>
          <p:nvPr/>
        </p:nvPicPr>
        <p:blipFill>
          <a:blip r:embed="rId2"/>
          <a:stretch>
            <a:fillRect/>
          </a:stretch>
        </p:blipFill>
        <p:spPr>
          <a:xfrm>
            <a:off x="3998553" y="1511323"/>
            <a:ext cx="4873624" cy="2266802"/>
          </a:xfrm>
          <a:prstGeom prst="rect">
            <a:avLst/>
          </a:prstGeom>
        </p:spPr>
      </p:pic>
      <p:pic>
        <p:nvPicPr>
          <p:cNvPr id="6" name="Imagen 5">
            <a:extLst>
              <a:ext uri="{FF2B5EF4-FFF2-40B4-BE49-F238E27FC236}">
                <a16:creationId xmlns:a16="http://schemas.microsoft.com/office/drawing/2014/main" id="{21ABF2D5-B812-4080-BED8-4E0D8D8B9E28}"/>
              </a:ext>
            </a:extLst>
          </p:cNvPr>
          <p:cNvPicPr>
            <a:picLocks noChangeAspect="1"/>
          </p:cNvPicPr>
          <p:nvPr/>
        </p:nvPicPr>
        <p:blipFill rotWithShape="1">
          <a:blip r:embed="rId3"/>
          <a:srcRect t="1155"/>
          <a:stretch/>
        </p:blipFill>
        <p:spPr>
          <a:xfrm>
            <a:off x="342269" y="1948024"/>
            <a:ext cx="3639296" cy="2950626"/>
          </a:xfrm>
          <a:prstGeom prst="rect">
            <a:avLst/>
          </a:prstGeom>
        </p:spPr>
      </p:pic>
    </p:spTree>
    <p:extLst>
      <p:ext uri="{BB962C8B-B14F-4D97-AF65-F5344CB8AC3E}">
        <p14:creationId xmlns:p14="http://schemas.microsoft.com/office/powerpoint/2010/main" val="120611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FDE4C68-DD31-4D7A-BED5-4F5434BC1669}"/>
              </a:ext>
            </a:extLst>
          </p:cNvPr>
          <p:cNvPicPr>
            <a:picLocks noChangeAspect="1"/>
          </p:cNvPicPr>
          <p:nvPr/>
        </p:nvPicPr>
        <p:blipFill rotWithShape="1">
          <a:blip r:embed="rId3"/>
          <a:srcRect b="1550"/>
          <a:stretch/>
        </p:blipFill>
        <p:spPr>
          <a:xfrm>
            <a:off x="342900" y="1786047"/>
            <a:ext cx="8680450" cy="2691396"/>
          </a:xfrm>
          <a:prstGeom prst="rect">
            <a:avLst/>
          </a:prstGeom>
        </p:spPr>
      </p:pic>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3368488" y="369779"/>
            <a:ext cx="5491733" cy="569913"/>
          </a:xfrm>
        </p:spPr>
        <p:txBody>
          <a:bodyPr/>
          <a:lstStyle/>
          <a:p>
            <a:r>
              <a:rPr lang="lt-LT" sz="2000" dirty="0">
                <a:solidFill>
                  <a:srgbClr val="FFFFFF"/>
                </a:solidFill>
                <a:latin typeface="Myriad Pro Semibold"/>
              </a:rPr>
              <a:t>ŽVYRKELIS PO GELEŽINKELIO VIADUKU</a:t>
            </a:r>
            <a:endParaRPr lang="es-ES" sz="2000" dirty="0">
              <a:solidFill>
                <a:srgbClr val="FFFFFF"/>
              </a:solidFill>
              <a:latin typeface="Myriad Pro Semibold"/>
            </a:endParaRPr>
          </a:p>
        </p:txBody>
      </p:sp>
      <p:sp>
        <p:nvSpPr>
          <p:cNvPr id="9" name="CuadroTexto 8">
            <a:extLst>
              <a:ext uri="{FF2B5EF4-FFF2-40B4-BE49-F238E27FC236}">
                <a16:creationId xmlns:a16="http://schemas.microsoft.com/office/drawing/2014/main" id="{8B0D9DA0-93FB-4EE4-82AD-236A11D5829D}"/>
              </a:ext>
            </a:extLst>
          </p:cNvPr>
          <p:cNvSpPr txBox="1"/>
          <p:nvPr/>
        </p:nvSpPr>
        <p:spPr>
          <a:xfrm>
            <a:off x="342900" y="2103279"/>
            <a:ext cx="877272" cy="246221"/>
          </a:xfrm>
          <a:prstGeom prst="rect">
            <a:avLst/>
          </a:prstGeom>
          <a:solidFill>
            <a:srgbClr val="FFFFCC"/>
          </a:solidFill>
        </p:spPr>
        <p:txBody>
          <a:bodyPr wrap="square" lIns="91440" tIns="45720" rIns="91440" bIns="45720" rtlCol="0" anchor="t">
            <a:spAutoFit/>
          </a:bodyPr>
          <a:lstStyle/>
          <a:p>
            <a:r>
              <a:rPr lang="lt-LT" sz="1000" dirty="0"/>
              <a:t>FASADAS</a:t>
            </a:r>
            <a:endParaRPr lang="es-ES" sz="1000" dirty="0"/>
          </a:p>
        </p:txBody>
      </p:sp>
    </p:spTree>
    <p:extLst>
      <p:ext uri="{BB962C8B-B14F-4D97-AF65-F5344CB8AC3E}">
        <p14:creationId xmlns:p14="http://schemas.microsoft.com/office/powerpoint/2010/main" val="3416947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7A9A221D-46F4-4137-A632-C6182EBF890E}"/>
              </a:ext>
            </a:extLst>
          </p:cNvPr>
          <p:cNvSpPr>
            <a:spLocks noGrp="1"/>
          </p:cNvSpPr>
          <p:nvPr>
            <p:ph type="body" sz="quarter" idx="20"/>
          </p:nvPr>
        </p:nvSpPr>
        <p:spPr/>
        <p:txBody>
          <a:bodyPr/>
          <a:lstStyle/>
          <a:p>
            <a:r>
              <a:rPr lang="lt-LT" sz="2000" dirty="0"/>
              <a:t>INFORMACIJA APIE VIEŠO SVARSTYMO PROCEDŪRAS</a:t>
            </a:r>
            <a:endParaRPr lang="es-ES" sz="2000" dirty="0"/>
          </a:p>
        </p:txBody>
      </p:sp>
      <p:sp>
        <p:nvSpPr>
          <p:cNvPr id="7" name="Marcador de contenido 2">
            <a:extLst>
              <a:ext uri="{FF2B5EF4-FFF2-40B4-BE49-F238E27FC236}">
                <a16:creationId xmlns:a16="http://schemas.microsoft.com/office/drawing/2014/main" id="{FDFADA42-146C-4A45-BBF1-6D6E629EA41F}"/>
              </a:ext>
            </a:extLst>
          </p:cNvPr>
          <p:cNvSpPr txBox="1">
            <a:spLocks/>
          </p:cNvSpPr>
          <p:nvPr/>
        </p:nvSpPr>
        <p:spPr>
          <a:xfrm>
            <a:off x="437274" y="1328095"/>
            <a:ext cx="8269452" cy="3752285"/>
          </a:xfrm>
          <a:prstGeom prst="rect">
            <a:avLst/>
          </a:prstGeom>
        </p:spPr>
        <p:txBody>
          <a:bodyPr vert="horz" lIns="91440" tIns="45720" rIns="91440" bIns="45720" rtlCol="0">
            <a:noAutofit/>
          </a:bodyPr>
          <a:lstStyle>
            <a:lvl1pPr marL="0" indent="-134993" algn="l" defTabSz="514323" rtl="0" eaLnBrk="1" latinLnBrk="0" hangingPunct="1">
              <a:lnSpc>
                <a:spcPct val="100000"/>
              </a:lnSpc>
              <a:spcBef>
                <a:spcPts val="750"/>
              </a:spcBef>
              <a:buFontTx/>
              <a:buBlip>
                <a:blip r:embed="rId3"/>
              </a:buBlip>
              <a:defRPr sz="1125" kern="1200">
                <a:solidFill>
                  <a:schemeClr val="tx1"/>
                </a:solidFill>
                <a:latin typeface="Myriad Pro" charset="0"/>
                <a:ea typeface="Myriad Pro" charset="0"/>
                <a:cs typeface="Myriad Pro" charset="0"/>
              </a:defRPr>
            </a:lvl1pPr>
            <a:lvl2pPr marL="385743" indent="-128581" algn="l" defTabSz="514323"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04" indent="-128581" algn="l" defTabSz="514323"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66"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28"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389"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551"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13"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875"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a:lstStyle>
          <a:p>
            <a:pPr algn="just">
              <a:lnSpc>
                <a:spcPct val="120000"/>
              </a:lnSpc>
              <a:spcBef>
                <a:spcPts val="0"/>
              </a:spcBef>
              <a:spcAft>
                <a:spcPts val="268"/>
              </a:spcAft>
              <a:defRPr/>
            </a:pPr>
            <a:r>
              <a:rPr lang="lt-LT" altLang="lt-LT" sz="1130" dirty="0">
                <a:solidFill>
                  <a:prstClr val="black"/>
                </a:solidFill>
                <a:latin typeface="Myriad Pro" panose="020B0503030403020204"/>
                <a:cs typeface="Times New Roman" panose="02020603050405020304" pitchFamily="18" charset="0"/>
              </a:rPr>
              <a:t>Viešo susirinkimo pirmininkas –</a:t>
            </a:r>
            <a:r>
              <a:rPr lang="en-US" altLang="lt-LT" sz="1130" dirty="0">
                <a:solidFill>
                  <a:prstClr val="black"/>
                </a:solidFill>
                <a:latin typeface="Myriad Pro" panose="020B0503030403020204"/>
                <a:cs typeface="Times New Roman" panose="02020603050405020304" pitchFamily="18" charset="0"/>
              </a:rPr>
              <a:t> Enrique Rico, </a:t>
            </a:r>
            <a:r>
              <a:rPr lang="lt-LT" altLang="lt-LT" sz="1130" dirty="0">
                <a:solidFill>
                  <a:prstClr val="black"/>
                </a:solidFill>
                <a:latin typeface="Myriad Pro" panose="020B0503030403020204"/>
                <a:cs typeface="Times New Roman" panose="02020603050405020304" pitchFamily="18" charset="0"/>
              </a:rPr>
              <a:t>atstovas iš „IDOM </a:t>
            </a:r>
            <a:r>
              <a:rPr lang="lt-LT" altLang="lt-LT" sz="1130" dirty="0" err="1">
                <a:solidFill>
                  <a:prstClr val="black"/>
                </a:solidFill>
                <a:latin typeface="Myriad Pro" panose="020B0503030403020204"/>
                <a:cs typeface="Times New Roman" panose="02020603050405020304" pitchFamily="18" charset="0"/>
              </a:rPr>
              <a:t>Consulting</a:t>
            </a:r>
            <a:r>
              <a:rPr lang="lt-LT" altLang="lt-LT" sz="1130" dirty="0">
                <a:solidFill>
                  <a:prstClr val="black"/>
                </a:solidFill>
                <a:latin typeface="Myriad Pro" panose="020B0503030403020204"/>
                <a:cs typeface="Times New Roman" panose="02020603050405020304" pitchFamily="18" charset="0"/>
              </a:rPr>
              <a:t>, </a:t>
            </a:r>
            <a:r>
              <a:rPr lang="en-US" altLang="lt-LT" sz="1130" dirty="0">
                <a:solidFill>
                  <a:prstClr val="black"/>
                </a:solidFill>
                <a:latin typeface="Myriad Pro" panose="020B0503030403020204"/>
                <a:cs typeface="Times New Roman" panose="02020603050405020304" pitchFamily="18" charset="0"/>
              </a:rPr>
              <a:t>Engineering and Architecture</a:t>
            </a:r>
            <a:r>
              <a:rPr lang="lt-LT" altLang="lt-LT" sz="1130" dirty="0">
                <a:solidFill>
                  <a:prstClr val="black"/>
                </a:solidFill>
                <a:latin typeface="Myriad Pro" panose="020B0503030403020204"/>
                <a:cs typeface="Times New Roman" panose="02020603050405020304" pitchFamily="18" charset="0"/>
              </a:rPr>
              <a:t>“.</a:t>
            </a:r>
            <a:endParaRPr lang="en-US" altLang="lt-LT" sz="1130" dirty="0">
              <a:solidFill>
                <a:prstClr val="black"/>
              </a:solidFill>
              <a:latin typeface="Myriad Pro" panose="020B0503030403020204"/>
              <a:cs typeface="Times New Roman" panose="02020603050405020304" pitchFamily="18" charset="0"/>
            </a:endParaRPr>
          </a:p>
          <a:p>
            <a:pPr algn="just">
              <a:lnSpc>
                <a:spcPct val="120000"/>
              </a:lnSpc>
              <a:spcBef>
                <a:spcPts val="0"/>
              </a:spcBef>
              <a:spcAft>
                <a:spcPts val="268"/>
              </a:spcAft>
              <a:defRPr/>
            </a:pPr>
            <a:r>
              <a:rPr lang="lt-LT" altLang="lt-LT" sz="1130" dirty="0">
                <a:solidFill>
                  <a:prstClr val="black"/>
                </a:solidFill>
                <a:latin typeface="Myriad Pro" panose="020B0503030403020204"/>
                <a:cs typeface="Times New Roman" panose="02020603050405020304" pitchFamily="18" charset="0"/>
              </a:rPr>
              <a:t>Viešo susirinkimo sekretorė – Šarūnė Tučinskaitė, projekto administratorė iš UAB „Kelprojektas“.</a:t>
            </a: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Užsakovas – </a:t>
            </a:r>
            <a:r>
              <a:rPr lang="en-US" sz="1130" dirty="0">
                <a:solidFill>
                  <a:prstClr val="black"/>
                </a:solidFill>
                <a:latin typeface="Myriad Pro" panose="020B0503030403020204"/>
                <a:cs typeface="Times New Roman" panose="02020603050405020304" pitchFamily="18" charset="0"/>
              </a:rPr>
              <a:t>RB Rail AS </a:t>
            </a:r>
            <a:r>
              <a:rPr lang="lt-LT" sz="1130" dirty="0">
                <a:solidFill>
                  <a:prstClr val="black"/>
                </a:solidFill>
                <a:latin typeface="Myriad Pro" panose="020B0503030403020204"/>
                <a:cs typeface="Times New Roman" panose="02020603050405020304" pitchFamily="18" charset="0"/>
              </a:rPr>
              <a:t>Lietuvos</a:t>
            </a:r>
            <a:r>
              <a:rPr lang="en-US" sz="1130" dirty="0">
                <a:solidFill>
                  <a:prstClr val="black"/>
                </a:solidFill>
                <a:latin typeface="Myriad Pro" panose="020B0503030403020204"/>
                <a:cs typeface="Times New Roman" panose="02020603050405020304" pitchFamily="18" charset="0"/>
              </a:rPr>
              <a:t> </a:t>
            </a:r>
            <a:r>
              <a:rPr lang="lt-LT" sz="1130" dirty="0">
                <a:solidFill>
                  <a:prstClr val="black"/>
                </a:solidFill>
                <a:latin typeface="Myriad Pro" panose="020B0503030403020204"/>
                <a:cs typeface="Times New Roman" panose="02020603050405020304" pitchFamily="18" charset="0"/>
              </a:rPr>
              <a:t>filialas.</a:t>
            </a:r>
            <a:endParaRPr lang="en-US" sz="1130" dirty="0">
              <a:solidFill>
                <a:prstClr val="black"/>
              </a:solidFill>
              <a:latin typeface="Myriad Pro" panose="020B0503030403020204"/>
              <a:cs typeface="Times New Roman" panose="02020603050405020304" pitchFamily="18" charset="0"/>
            </a:endParaRP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Statytojas – AB „</a:t>
            </a:r>
            <a:r>
              <a:rPr lang="lt-LT" altLang="lt-LT" sz="1130" dirty="0" err="1">
                <a:solidFill>
                  <a:prstClr val="black"/>
                </a:solidFill>
                <a:latin typeface="Myriad Pro" panose="020B0503030403020204"/>
                <a:cs typeface="Times New Roman" panose="02020603050405020304" pitchFamily="18" charset="0"/>
              </a:rPr>
              <a:t>LTG</a:t>
            </a:r>
            <a:r>
              <a:rPr lang="lt-LT" altLang="lt-LT" sz="1130" dirty="0">
                <a:solidFill>
                  <a:prstClr val="black"/>
                </a:solidFill>
                <a:latin typeface="Myriad Pro" panose="020B0503030403020204"/>
                <a:cs typeface="Times New Roman" panose="02020603050405020304" pitchFamily="18" charset="0"/>
              </a:rPr>
              <a:t> </a:t>
            </a:r>
            <a:r>
              <a:rPr lang="lt-LT" altLang="lt-LT" sz="1130" dirty="0" err="1">
                <a:solidFill>
                  <a:prstClr val="black"/>
                </a:solidFill>
                <a:latin typeface="Myriad Pro" panose="020B0503030403020204"/>
                <a:cs typeface="Times New Roman" panose="02020603050405020304" pitchFamily="18" charset="0"/>
              </a:rPr>
              <a:t>Infra</a:t>
            </a:r>
            <a:r>
              <a:rPr lang="lt-LT" altLang="lt-LT" sz="1130" dirty="0">
                <a:solidFill>
                  <a:prstClr val="black"/>
                </a:solidFill>
                <a:latin typeface="Myriad Pro" panose="020B0503030403020204"/>
                <a:cs typeface="Times New Roman" panose="02020603050405020304" pitchFamily="18" charset="0"/>
              </a:rPr>
              <a:t>“</a:t>
            </a:r>
            <a:endParaRPr lang="en-US" altLang="lt-LT" sz="1130" dirty="0">
              <a:solidFill>
                <a:prstClr val="black"/>
              </a:solidFill>
              <a:latin typeface="Myriad Pro" panose="020B0503030403020204"/>
              <a:cs typeface="Times New Roman" panose="02020603050405020304" pitchFamily="18" charset="0"/>
            </a:endParaRP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Suinteresuotos visuomenės pasiūlymai galėjo būti teikiami iki visuomenės viešo susirinkimo pradžios ir šio susirinkimo metu. </a:t>
            </a: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Viešo susirinkimo dalyviai yra registruojami.</a:t>
            </a: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Viešo susirinkimo dalyvių pasisakymai įrašomi į protokolą</a:t>
            </a:r>
            <a:r>
              <a:rPr lang="en-US" altLang="lt-LT" sz="1130" dirty="0">
                <a:solidFill>
                  <a:prstClr val="black"/>
                </a:solidFill>
                <a:latin typeface="Myriad Pro" panose="020B0503030403020204"/>
                <a:cs typeface="Times New Roman" panose="02020603050405020304" pitchFamily="18" charset="0"/>
              </a:rPr>
              <a:t>.</a:t>
            </a: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Viešo</a:t>
            </a:r>
            <a:r>
              <a:rPr lang="en-US" altLang="lt-LT" sz="1130" dirty="0">
                <a:solidFill>
                  <a:prstClr val="black"/>
                </a:solidFill>
                <a:latin typeface="Myriad Pro" panose="020B0503030403020204"/>
                <a:cs typeface="Times New Roman" panose="02020603050405020304" pitchFamily="18" charset="0"/>
              </a:rPr>
              <a:t> </a:t>
            </a:r>
            <a:r>
              <a:rPr lang="lt-LT" altLang="lt-LT" sz="1130" dirty="0">
                <a:solidFill>
                  <a:prstClr val="black"/>
                </a:solidFill>
                <a:latin typeface="Myriad Pro" panose="020B0503030403020204"/>
                <a:cs typeface="Times New Roman" panose="02020603050405020304" pitchFamily="18" charset="0"/>
              </a:rPr>
              <a:t>susirinkimo</a:t>
            </a:r>
            <a:r>
              <a:rPr lang="en-US" altLang="lt-LT" sz="1130" dirty="0">
                <a:solidFill>
                  <a:prstClr val="black"/>
                </a:solidFill>
                <a:latin typeface="Myriad Pro" panose="020B0503030403020204"/>
                <a:cs typeface="Times New Roman" panose="02020603050405020304" pitchFamily="18" charset="0"/>
              </a:rPr>
              <a:t> </a:t>
            </a:r>
            <a:r>
              <a:rPr lang="lt-LT" altLang="lt-LT" sz="1130" dirty="0">
                <a:solidFill>
                  <a:prstClr val="black"/>
                </a:solidFill>
                <a:latin typeface="Myriad Pro" panose="020B0503030403020204"/>
                <a:cs typeface="Times New Roman" panose="02020603050405020304" pitchFamily="18" charset="0"/>
              </a:rPr>
              <a:t>protokolas</a:t>
            </a:r>
            <a:r>
              <a:rPr lang="en-US" altLang="lt-LT" sz="1130" dirty="0">
                <a:solidFill>
                  <a:prstClr val="black"/>
                </a:solidFill>
                <a:latin typeface="Myriad Pro" panose="020B0503030403020204"/>
                <a:cs typeface="Times New Roman" panose="02020603050405020304" pitchFamily="18" charset="0"/>
              </a:rPr>
              <a:t> bus </a:t>
            </a:r>
            <a:r>
              <a:rPr lang="lt-LT" altLang="lt-LT" sz="1130" dirty="0">
                <a:solidFill>
                  <a:prstClr val="black"/>
                </a:solidFill>
                <a:latin typeface="Myriad Pro" panose="020B0503030403020204"/>
                <a:cs typeface="Times New Roman" panose="02020603050405020304" pitchFamily="18" charset="0"/>
              </a:rPr>
              <a:t>parengtas</a:t>
            </a:r>
            <a:r>
              <a:rPr lang="en-US" altLang="lt-LT" sz="1130" dirty="0">
                <a:solidFill>
                  <a:prstClr val="black"/>
                </a:solidFill>
                <a:latin typeface="Myriad Pro" panose="020B0503030403020204"/>
                <a:cs typeface="Times New Roman" panose="02020603050405020304" pitchFamily="18" charset="0"/>
              </a:rPr>
              <a:t> per 3 </a:t>
            </a:r>
            <a:r>
              <a:rPr lang="lt-LT" altLang="lt-LT" sz="1130" dirty="0">
                <a:solidFill>
                  <a:prstClr val="black"/>
                </a:solidFill>
                <a:latin typeface="Myriad Pro" panose="020B0503030403020204"/>
                <a:cs typeface="Times New Roman" panose="02020603050405020304" pitchFamily="18" charset="0"/>
              </a:rPr>
              <a:t>darbo</a:t>
            </a:r>
            <a:r>
              <a:rPr lang="en-US" altLang="lt-LT" sz="1130" dirty="0">
                <a:solidFill>
                  <a:prstClr val="black"/>
                </a:solidFill>
                <a:latin typeface="Myriad Pro" panose="020B0503030403020204"/>
                <a:cs typeface="Times New Roman" panose="02020603050405020304" pitchFamily="18" charset="0"/>
              </a:rPr>
              <a:t> </a:t>
            </a:r>
            <a:r>
              <a:rPr lang="lt-LT" altLang="lt-LT" sz="1130" dirty="0">
                <a:solidFill>
                  <a:prstClr val="black"/>
                </a:solidFill>
                <a:latin typeface="Myriad Pro" panose="020B0503030403020204"/>
                <a:cs typeface="Times New Roman" panose="02020603050405020304" pitchFamily="18" charset="0"/>
              </a:rPr>
              <a:t>dienas </a:t>
            </a:r>
            <a:r>
              <a:rPr lang="en-US" altLang="lt-LT" sz="1130" dirty="0">
                <a:solidFill>
                  <a:prstClr val="black"/>
                </a:solidFill>
                <a:latin typeface="Myriad Pro" panose="020B0503030403020204"/>
                <a:cs typeface="Times New Roman" panose="02020603050405020304" pitchFamily="18" charset="0"/>
              </a:rPr>
              <a:t>po </a:t>
            </a:r>
            <a:r>
              <a:rPr lang="lt-LT" altLang="lt-LT" sz="1130" dirty="0">
                <a:solidFill>
                  <a:prstClr val="black"/>
                </a:solidFill>
                <a:latin typeface="Myriad Pro" panose="020B0503030403020204"/>
                <a:cs typeface="Times New Roman" panose="02020603050405020304" pitchFamily="18" charset="0"/>
              </a:rPr>
              <a:t>susirinkimo</a:t>
            </a:r>
            <a:r>
              <a:rPr lang="en-US" altLang="lt-LT" sz="1130" dirty="0">
                <a:solidFill>
                  <a:prstClr val="black"/>
                </a:solidFill>
                <a:latin typeface="Myriad Pro" panose="020B0503030403020204"/>
                <a:cs typeface="Times New Roman" panose="02020603050405020304" pitchFamily="18" charset="0"/>
              </a:rPr>
              <a:t>.</a:t>
            </a:r>
          </a:p>
          <a:p>
            <a:pPr algn="just">
              <a:lnSpc>
                <a:spcPct val="120000"/>
              </a:lnSpc>
              <a:spcBef>
                <a:spcPts val="0"/>
              </a:spcBef>
              <a:spcAft>
                <a:spcPts val="500"/>
              </a:spcAft>
              <a:defRPr/>
            </a:pPr>
            <a:r>
              <a:rPr lang="lt-LT" sz="1130" dirty="0">
                <a:solidFill>
                  <a:srgbClr val="000000"/>
                </a:solidFill>
              </a:rPr>
              <a:t>Projektuotojas, po viešo susirinkimo per 5</a:t>
            </a:r>
            <a:r>
              <a:rPr lang="lt-LT" sz="1130" b="1" dirty="0">
                <a:solidFill>
                  <a:srgbClr val="000000"/>
                </a:solidFill>
              </a:rPr>
              <a:t> </a:t>
            </a:r>
            <a:r>
              <a:rPr lang="lt-LT" sz="1130" dirty="0">
                <a:solidFill>
                  <a:srgbClr val="000000"/>
                </a:solidFill>
              </a:rPr>
              <a:t>darbo dienas išnagrinėjęs visus gautus visuomenės atstovų pasiūlymus, juos priima arba motyvuotai atmeta. Atmesdamas pasiūlymą, projektuotojas nurodo pasiūlymo atmetimo motyvus, parengia ataskaitą.</a:t>
            </a:r>
          </a:p>
          <a:p>
            <a:pPr algn="just">
              <a:lnSpc>
                <a:spcPct val="120000"/>
              </a:lnSpc>
              <a:spcBef>
                <a:spcPts val="0"/>
              </a:spcBef>
              <a:spcAft>
                <a:spcPts val="500"/>
              </a:spcAft>
              <a:defRPr/>
            </a:pPr>
            <a:r>
              <a:rPr lang="lt-LT" sz="1130" dirty="0">
                <a:solidFill>
                  <a:srgbClr val="000000"/>
                </a:solidFill>
              </a:rPr>
              <a:t>Projektuotojas prašymą pritarti projektiniams pasiūlymams kartu su projektiniais pasiūlymais, ataskaita su priedais, protokolu, garso įrašu, teikia tiesiogiai savivaldybės administracijos valstybės tarnautojui per </a:t>
            </a:r>
            <a:r>
              <a:rPr lang="lt-LT" sz="1130" dirty="0" err="1">
                <a:solidFill>
                  <a:srgbClr val="000000"/>
                </a:solidFill>
              </a:rPr>
              <a:t>IS</a:t>
            </a:r>
            <a:r>
              <a:rPr lang="lt-LT" sz="1130" dirty="0">
                <a:solidFill>
                  <a:srgbClr val="000000"/>
                </a:solidFill>
              </a:rPr>
              <a:t> „</a:t>
            </a:r>
            <a:r>
              <a:rPr lang="lt-LT" sz="1130" dirty="0" err="1">
                <a:solidFill>
                  <a:srgbClr val="000000"/>
                </a:solidFill>
              </a:rPr>
              <a:t>Infostatyba</a:t>
            </a:r>
            <a:r>
              <a:rPr lang="lt-LT" sz="1130" dirty="0">
                <a:solidFill>
                  <a:srgbClr val="000000"/>
                </a:solidFill>
              </a:rPr>
              <a:t>“.</a:t>
            </a:r>
          </a:p>
          <a:p>
            <a:pPr algn="just">
              <a:lnSpc>
                <a:spcPct val="120000"/>
              </a:lnSpc>
              <a:spcBef>
                <a:spcPts val="0"/>
              </a:spcBef>
              <a:spcAft>
                <a:spcPts val="500"/>
              </a:spcAft>
              <a:defRPr/>
            </a:pPr>
            <a:r>
              <a:rPr lang="lt-LT" altLang="lt-LT" sz="1130" dirty="0">
                <a:solidFill>
                  <a:prstClr val="black"/>
                </a:solidFill>
                <a:latin typeface="Myriad Pro" panose="020B0503030403020204"/>
                <a:cs typeface="Times New Roman" panose="02020603050405020304" pitchFamily="18" charset="0"/>
              </a:rPr>
              <a:t>Remiantis Lietuvos Respublikos viešojo administravimo įstatymo 36 straipsniu, savivaldybės administracijos valstybės tarnautojo, atliekančio savivaldybės vyriausiojo architekto funkcijas, sprendimas gali būti skundžiamas Administracinių ginčų komisijai arba administraciniam teismui įstatymų numatyta tvarka.</a:t>
            </a:r>
            <a:endParaRPr lang="lt-LT" sz="113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370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p:txBody>
          <a:bodyPr/>
          <a:lstStyle/>
          <a:p>
            <a:r>
              <a:rPr lang="lt-LT" sz="2000" dirty="0">
                <a:solidFill>
                  <a:srgbClr val="FFFFFF"/>
                </a:solidFill>
              </a:rPr>
              <a:t>ŽVYRKELIO VIZUALIZACIJA</a:t>
            </a:r>
            <a:endParaRPr lang="lv-LV" sz="2000" dirty="0">
              <a:solidFill>
                <a:srgbClr val="FFFFFF"/>
              </a:solidFill>
            </a:endParaRPr>
          </a:p>
          <a:p>
            <a:endParaRPr lang="es-ES" sz="2000" dirty="0">
              <a:solidFill>
                <a:srgbClr val="FFFFFF"/>
              </a:solidFill>
            </a:endParaRPr>
          </a:p>
        </p:txBody>
      </p:sp>
      <p:pic>
        <p:nvPicPr>
          <p:cNvPr id="5" name="Imagen 5" descr="Un avión en la pista de un aeropuerto&#10;&#10;Descripción generada automáticamente">
            <a:extLst>
              <a:ext uri="{FF2B5EF4-FFF2-40B4-BE49-F238E27FC236}">
                <a16:creationId xmlns:a16="http://schemas.microsoft.com/office/drawing/2014/main" id="{654355E4-AC01-4341-970D-B97A6D77601D}"/>
              </a:ext>
            </a:extLst>
          </p:cNvPr>
          <p:cNvPicPr>
            <a:picLocks noChangeAspect="1"/>
          </p:cNvPicPr>
          <p:nvPr/>
        </p:nvPicPr>
        <p:blipFill>
          <a:blip r:embed="rId2"/>
          <a:stretch>
            <a:fillRect/>
          </a:stretch>
        </p:blipFill>
        <p:spPr>
          <a:xfrm>
            <a:off x="883227" y="1287186"/>
            <a:ext cx="7380142" cy="3744603"/>
          </a:xfrm>
          <a:prstGeom prst="rect">
            <a:avLst/>
          </a:prstGeom>
        </p:spPr>
      </p:pic>
    </p:spTree>
    <p:extLst>
      <p:ext uri="{BB962C8B-B14F-4D97-AF65-F5344CB8AC3E}">
        <p14:creationId xmlns:p14="http://schemas.microsoft.com/office/powerpoint/2010/main" val="1503749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660400" y="1621667"/>
            <a:ext cx="7435850" cy="3398389"/>
          </a:xfrm>
        </p:spPr>
        <p:txBody>
          <a:bodyPr/>
          <a:lstStyle/>
          <a:p>
            <a:pPr marL="171450" indent="-171450" algn="just">
              <a:buFont typeface="Wingdings" panose="05000000000000000000" pitchFamily="2" charset="2"/>
              <a:buChar char="q"/>
            </a:pPr>
            <a:r>
              <a:rPr lang="lt-LT" sz="1400" dirty="0">
                <a:solidFill>
                  <a:srgbClr val="000000"/>
                </a:solidFill>
              </a:rPr>
              <a:t>„Natūra 2000“ teritorijų šiame ruože nebuvo nustatyta.</a:t>
            </a:r>
            <a:endParaRPr lang="es-ES" sz="1400" dirty="0">
              <a:solidFill>
                <a:srgbClr val="000000"/>
              </a:solidFill>
            </a:endParaRPr>
          </a:p>
          <a:p>
            <a:pPr marL="171450" indent="-171450" algn="just">
              <a:buFont typeface="Wingdings" panose="05000000000000000000" pitchFamily="2" charset="2"/>
              <a:buChar char="q"/>
            </a:pPr>
            <a:r>
              <a:rPr lang="lt-LT" sz="1400" dirty="0">
                <a:solidFill>
                  <a:srgbClr val="000000"/>
                </a:solidFill>
              </a:rPr>
              <a:t>Tyrinėjimų etape buvo atlikti gyvūnų migracijos tyrimai. Remiantis tyrimais, planuojama įrengti 1 žaliąjį tiltą, 2 gyvūnų praginas (3x10 m) smulkiajai faunai ir 1 gyvūnų praginą (5x30) stambiajai faunai, kuri sujungta kartu su žvyrkelio sprendiniu</a:t>
            </a:r>
          </a:p>
          <a:p>
            <a:pPr marL="171450" indent="-171450" algn="just">
              <a:buFont typeface="Wingdings" panose="05000000000000000000" pitchFamily="2" charset="2"/>
              <a:buChar char="q"/>
            </a:pPr>
            <a:r>
              <a:rPr lang="lt-LT" sz="1400" dirty="0">
                <a:solidFill>
                  <a:srgbClr val="000000"/>
                </a:solidFill>
              </a:rPr>
              <a:t>Šiame ruože numatoma įrengti 1</a:t>
            </a:r>
            <a:r>
              <a:rPr lang="es-ES" sz="1400" dirty="0">
                <a:solidFill>
                  <a:srgbClr val="000000"/>
                </a:solidFill>
              </a:rPr>
              <a:t>0</a:t>
            </a:r>
            <a:r>
              <a:rPr lang="lt-LT" sz="1400" dirty="0">
                <a:solidFill>
                  <a:srgbClr val="000000"/>
                </a:solidFill>
              </a:rPr>
              <a:t> varliagyvių pralaidų</a:t>
            </a:r>
            <a:endParaRPr lang="en-US" sz="1400" dirty="0">
              <a:solidFill>
                <a:srgbClr val="000000"/>
              </a:solidFill>
            </a:endParaRPr>
          </a:p>
          <a:p>
            <a:pPr marL="171450" indent="-171450" algn="just">
              <a:buFont typeface="Wingdings" panose="05000000000000000000" pitchFamily="2" charset="2"/>
              <a:buChar char="q"/>
            </a:pPr>
            <a:r>
              <a:rPr lang="lt-LT" sz="1400" dirty="0">
                <a:solidFill>
                  <a:srgbClr val="000000"/>
                </a:solidFill>
              </a:rPr>
              <a:t>Geležinkelio linija kerta šiuos pagrindinius vandens telkinius:</a:t>
            </a:r>
            <a:endParaRPr lang="en-US" sz="1400" dirty="0">
              <a:solidFill>
                <a:srgbClr val="000000"/>
              </a:solidFill>
            </a:endParaRPr>
          </a:p>
          <a:p>
            <a:pPr marL="285750" indent="-285750" algn="just">
              <a:buFont typeface="Courier New" panose="02070309020205020404" pitchFamily="49" charset="0"/>
              <a:buChar char="o"/>
            </a:pPr>
            <a:r>
              <a:rPr lang="lt-LT" sz="1400" dirty="0">
                <a:solidFill>
                  <a:srgbClr val="000000"/>
                </a:solidFill>
              </a:rPr>
              <a:t>Upė </a:t>
            </a:r>
            <a:r>
              <a:rPr lang="es-ES" sz="1400" dirty="0">
                <a:solidFill>
                  <a:srgbClr val="000000"/>
                </a:solidFill>
              </a:rPr>
              <a:t>V</a:t>
            </a:r>
            <a:r>
              <a:rPr lang="lt-LT" sz="1400" dirty="0">
                <a:solidFill>
                  <a:srgbClr val="000000"/>
                </a:solidFill>
              </a:rPr>
              <a:t>ė</a:t>
            </a:r>
            <a:r>
              <a:rPr lang="es-ES" sz="1400" dirty="0" err="1">
                <a:solidFill>
                  <a:srgbClr val="000000"/>
                </a:solidFill>
              </a:rPr>
              <a:t>sa</a:t>
            </a:r>
            <a:endParaRPr lang="lt-LT" sz="1400" dirty="0">
              <a:solidFill>
                <a:srgbClr val="000000"/>
              </a:solidFill>
            </a:endParaRPr>
          </a:p>
          <a:p>
            <a:pPr marL="285750" indent="-285750" algn="just">
              <a:buFont typeface="Courier New" panose="02070309020205020404" pitchFamily="49" charset="0"/>
              <a:buChar char="o"/>
            </a:pPr>
            <a:r>
              <a:rPr lang="lt-LT" sz="1400" dirty="0">
                <a:solidFill>
                  <a:srgbClr val="000000"/>
                </a:solidFill>
              </a:rPr>
              <a:t>Upė Š</a:t>
            </a:r>
            <a:r>
              <a:rPr lang="es-ES" sz="1400" dirty="0">
                <a:solidFill>
                  <a:srgbClr val="000000"/>
                </a:solidFill>
              </a:rPr>
              <a:t>e</a:t>
            </a:r>
            <a:r>
              <a:rPr lang="lt-LT" sz="1400" dirty="0">
                <a:solidFill>
                  <a:srgbClr val="000000"/>
                </a:solidFill>
              </a:rPr>
              <a:t>š</a:t>
            </a:r>
            <a:r>
              <a:rPr lang="es-ES" sz="1400" dirty="0">
                <a:solidFill>
                  <a:srgbClr val="000000"/>
                </a:solidFill>
              </a:rPr>
              <a:t>uva</a:t>
            </a:r>
            <a:endParaRPr lang="lt-LT" sz="1400" dirty="0">
              <a:solidFill>
                <a:srgbClr val="000000"/>
              </a:solidFill>
            </a:endParaRPr>
          </a:p>
          <a:p>
            <a:pPr algn="just"/>
            <a:r>
              <a:rPr lang="lt-LT" sz="1400" dirty="0">
                <a:solidFill>
                  <a:srgbClr val="000000"/>
                </a:solidFill>
              </a:rPr>
              <a:t>Šioms upėms bus teikiamas didžiausias prioritetas siekiant pritaikyti aplinkos apsaugos priemones statybų ir eksploatavimo metu. </a:t>
            </a:r>
          </a:p>
          <a:p>
            <a:pPr marL="285750" indent="-285750" algn="just">
              <a:buFont typeface="Wingdings" panose="05000000000000000000" pitchFamily="2" charset="2"/>
              <a:buChar char="q"/>
            </a:pPr>
            <a:r>
              <a:rPr lang="lt-LT" sz="1400" dirty="0">
                <a:solidFill>
                  <a:srgbClr val="000000"/>
                </a:solidFill>
              </a:rPr>
              <a:t>Projektuojamos triukšmo mažinimo priemonės.</a:t>
            </a:r>
          </a:p>
        </p:txBody>
      </p:sp>
      <p:sp>
        <p:nvSpPr>
          <p:cNvPr id="7" name="Marcador de texto 6">
            <a:extLst>
              <a:ext uri="{FF2B5EF4-FFF2-40B4-BE49-F238E27FC236}">
                <a16:creationId xmlns:a16="http://schemas.microsoft.com/office/drawing/2014/main" id="{F2606F3E-60E3-4406-899A-BCFA50C686A5}"/>
              </a:ext>
            </a:extLst>
          </p:cNvPr>
          <p:cNvSpPr>
            <a:spLocks noGrp="1"/>
          </p:cNvSpPr>
          <p:nvPr>
            <p:ph type="body" sz="quarter" idx="20"/>
          </p:nvPr>
        </p:nvSpPr>
        <p:spPr>
          <a:xfrm>
            <a:off x="2899144" y="544512"/>
            <a:ext cx="5961077" cy="569913"/>
          </a:xfrm>
        </p:spPr>
        <p:txBody>
          <a:bodyPr/>
          <a:lstStyle/>
          <a:p>
            <a:r>
              <a:rPr lang="lt-LT" sz="2000" dirty="0"/>
              <a:t>APLINKOS APSAUGOS PRIEMONĖS</a:t>
            </a:r>
            <a:endParaRPr lang="lv-LV" sz="2000" dirty="0"/>
          </a:p>
        </p:txBody>
      </p:sp>
    </p:spTree>
    <p:extLst>
      <p:ext uri="{BB962C8B-B14F-4D97-AF65-F5344CB8AC3E}">
        <p14:creationId xmlns:p14="http://schemas.microsoft.com/office/powerpoint/2010/main" val="4169645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lt-LT" sz="2000" dirty="0">
                <a:solidFill>
                  <a:srgbClr val="FFFFFF"/>
                </a:solidFill>
                <a:latin typeface="Myriad Pro Semibold"/>
              </a:rPr>
              <a:t>GELEŽINKELIO-ŽALIOJO TILTO SANKIRTOS VIETOS PLANAS</a:t>
            </a:r>
            <a:endParaRPr lang="es-ES" sz="2000" dirty="0">
              <a:solidFill>
                <a:srgbClr val="FFFFFF"/>
              </a:solidFill>
            </a:endParaRPr>
          </a:p>
        </p:txBody>
      </p:sp>
      <p:pic>
        <p:nvPicPr>
          <p:cNvPr id="2" name="Imagen 3" descr="Mapa&#10;&#10;Descripción generada automáticamente">
            <a:extLst>
              <a:ext uri="{FF2B5EF4-FFF2-40B4-BE49-F238E27FC236}">
                <a16:creationId xmlns:a16="http://schemas.microsoft.com/office/drawing/2014/main" id="{ADD15B59-405D-44FE-B634-C85EDAE5F644}"/>
              </a:ext>
            </a:extLst>
          </p:cNvPr>
          <p:cNvPicPr>
            <a:picLocks noChangeAspect="1"/>
          </p:cNvPicPr>
          <p:nvPr/>
        </p:nvPicPr>
        <p:blipFill>
          <a:blip r:embed="rId2"/>
          <a:stretch>
            <a:fillRect/>
          </a:stretch>
        </p:blipFill>
        <p:spPr>
          <a:xfrm>
            <a:off x="720259" y="1539491"/>
            <a:ext cx="3690047" cy="3059497"/>
          </a:xfrm>
          <a:prstGeom prst="rect">
            <a:avLst/>
          </a:prstGeom>
        </p:spPr>
      </p:pic>
      <p:sp>
        <p:nvSpPr>
          <p:cNvPr id="5" name="Text Placeholder 1">
            <a:extLst>
              <a:ext uri="{FF2B5EF4-FFF2-40B4-BE49-F238E27FC236}">
                <a16:creationId xmlns:a16="http://schemas.microsoft.com/office/drawing/2014/main" id="{F63D2949-B3EB-46D1-A358-4008D135186C}"/>
              </a:ext>
            </a:extLst>
          </p:cNvPr>
          <p:cNvSpPr txBox="1">
            <a:spLocks/>
          </p:cNvSpPr>
          <p:nvPr/>
        </p:nvSpPr>
        <p:spPr>
          <a:xfrm>
            <a:off x="5107268" y="1539117"/>
            <a:ext cx="3600450" cy="286778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gn="just">
              <a:buFont typeface="Wingdings" panose="05000000000000000000" pitchFamily="2" charset="2"/>
              <a:buChar char="q"/>
            </a:pPr>
            <a:r>
              <a:rPr lang="lt-LT" dirty="0">
                <a:solidFill>
                  <a:srgbClr val="000000"/>
                </a:solidFill>
                <a:latin typeface="Myriad Pro"/>
              </a:rPr>
              <a:t>Įvertinus Poveikio Aplinkai Vertinimo (</a:t>
            </a:r>
            <a:r>
              <a:rPr lang="lt-LT" dirty="0" err="1">
                <a:solidFill>
                  <a:srgbClr val="000000"/>
                </a:solidFill>
                <a:latin typeface="Myriad Pro"/>
              </a:rPr>
              <a:t>PAV</a:t>
            </a:r>
            <a:r>
              <a:rPr lang="lt-LT" dirty="0">
                <a:solidFill>
                  <a:srgbClr val="000000"/>
                </a:solidFill>
                <a:latin typeface="Myriad Pro"/>
              </a:rPr>
              <a:t>) reikalavimus, siekiant užtikrinti sklandžią gyvūnų migraciją, geležinkelio linijoje ties </a:t>
            </a:r>
            <a:r>
              <a:rPr lang="en-US" dirty="0">
                <a:solidFill>
                  <a:srgbClr val="000000"/>
                </a:solidFill>
                <a:latin typeface="Myriad Pro"/>
              </a:rPr>
              <a:t>4,800 km</a:t>
            </a:r>
            <a:r>
              <a:rPr lang="lt-LT" dirty="0">
                <a:solidFill>
                  <a:srgbClr val="000000"/>
                </a:solidFill>
                <a:latin typeface="Myriad Pro"/>
              </a:rPr>
              <a:t> projektuojamas žaliasis tiltas. </a:t>
            </a:r>
            <a:r>
              <a:rPr lang="en-US" dirty="0">
                <a:solidFill>
                  <a:srgbClr val="000000"/>
                </a:solidFill>
                <a:latin typeface="Myriad Pro"/>
              </a:rPr>
              <a:t> </a:t>
            </a:r>
            <a:endParaRPr lang="lt-LT" dirty="0">
              <a:solidFill>
                <a:srgbClr val="000000"/>
              </a:solidFill>
              <a:latin typeface="Myriad Pro"/>
            </a:endParaRPr>
          </a:p>
          <a:p>
            <a:pPr algn="just"/>
            <a:endParaRPr lang="en-US" dirty="0">
              <a:solidFill>
                <a:srgbClr val="000000"/>
              </a:solidFill>
            </a:endParaRPr>
          </a:p>
          <a:p>
            <a:pPr marL="171450" indent="-171450">
              <a:buFont typeface="Wingdings" panose="05000000000000000000" pitchFamily="2" charset="2"/>
              <a:buChar char="q"/>
            </a:pPr>
            <a:r>
              <a:rPr lang="lt-LT" dirty="0">
                <a:solidFill>
                  <a:srgbClr val="000000"/>
                </a:solidFill>
                <a:latin typeface="Myriad Pro"/>
              </a:rPr>
              <a:t>Projektuojamas statinys yra Jonavos r. sav. teritorijoje.</a:t>
            </a:r>
            <a:endParaRPr lang="en-US" dirty="0">
              <a:solidFill>
                <a:srgbClr val="000000"/>
              </a:solidFill>
              <a:latin typeface="Myriad Pro"/>
            </a:endParaRPr>
          </a:p>
          <a:p>
            <a:pPr marL="171450" indent="-171450">
              <a:buFont typeface="Wingdings" panose="05000000000000000000" pitchFamily="2" charset="2"/>
              <a:buChar char="q"/>
            </a:pPr>
            <a:endParaRPr lang="en-US" dirty="0">
              <a:solidFill>
                <a:srgbClr val="C00000"/>
              </a:solidFill>
            </a:endParaRPr>
          </a:p>
          <a:p>
            <a:pPr marL="171450" indent="-171450">
              <a:buFont typeface="Wingdings" panose="05000000000000000000" pitchFamily="2" charset="2"/>
              <a:buChar char="q"/>
            </a:pPr>
            <a:endParaRPr lang="en-US" dirty="0">
              <a:solidFill>
                <a:srgbClr val="C00000"/>
              </a:solidFill>
            </a:endParaRPr>
          </a:p>
          <a:p>
            <a:pPr marL="171450" indent="-171450">
              <a:buFont typeface="Wingdings" panose="05000000000000000000" pitchFamily="2" charset="2"/>
              <a:buChar char="q"/>
            </a:pPr>
            <a:endParaRPr lang="en-US" dirty="0">
              <a:solidFill>
                <a:srgbClr val="C00000"/>
              </a:solidFill>
            </a:endParaRPr>
          </a:p>
          <a:p>
            <a:endParaRPr lang="lv-LV" dirty="0">
              <a:solidFill>
                <a:srgbClr val="C00000"/>
              </a:solidFill>
            </a:endParaRPr>
          </a:p>
        </p:txBody>
      </p:sp>
    </p:spTree>
    <p:extLst>
      <p:ext uri="{BB962C8B-B14F-4D97-AF65-F5344CB8AC3E}">
        <p14:creationId xmlns:p14="http://schemas.microsoft.com/office/powerpoint/2010/main" val="2471481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lt-LT" sz="2000" dirty="0">
                <a:solidFill>
                  <a:srgbClr val="FFFFFF"/>
                </a:solidFill>
                <a:latin typeface="Myriad Pro Semibold"/>
              </a:rPr>
              <a:t>ŽALIOJO TILTO PLANAS IR SKERSINIS PJŪVIS</a:t>
            </a:r>
            <a:endParaRPr lang="es-ES" sz="2000" dirty="0">
              <a:solidFill>
                <a:srgbClr val="FFFFFF"/>
              </a:solidFill>
              <a:latin typeface="Myriad Pro Semibold"/>
            </a:endParaRPr>
          </a:p>
        </p:txBody>
      </p:sp>
      <p:pic>
        <p:nvPicPr>
          <p:cNvPr id="6" name="Imagen 5">
            <a:extLst>
              <a:ext uri="{FF2B5EF4-FFF2-40B4-BE49-F238E27FC236}">
                <a16:creationId xmlns:a16="http://schemas.microsoft.com/office/drawing/2014/main" id="{4AB8D4BE-1372-4AFB-A50D-F3101425AF27}"/>
              </a:ext>
            </a:extLst>
          </p:cNvPr>
          <p:cNvPicPr>
            <a:picLocks noChangeAspect="1"/>
          </p:cNvPicPr>
          <p:nvPr/>
        </p:nvPicPr>
        <p:blipFill>
          <a:blip r:embed="rId2"/>
          <a:stretch>
            <a:fillRect/>
          </a:stretch>
        </p:blipFill>
        <p:spPr>
          <a:xfrm>
            <a:off x="235323" y="1705237"/>
            <a:ext cx="3513456" cy="2732292"/>
          </a:xfrm>
          <a:prstGeom prst="rect">
            <a:avLst/>
          </a:prstGeom>
        </p:spPr>
      </p:pic>
      <p:pic>
        <p:nvPicPr>
          <p:cNvPr id="9" name="Imagen 8">
            <a:extLst>
              <a:ext uri="{FF2B5EF4-FFF2-40B4-BE49-F238E27FC236}">
                <a16:creationId xmlns:a16="http://schemas.microsoft.com/office/drawing/2014/main" id="{E3CD9C9A-A918-4C82-B102-DC6D7D74CC7F}"/>
              </a:ext>
            </a:extLst>
          </p:cNvPr>
          <p:cNvPicPr>
            <a:picLocks noChangeAspect="1"/>
          </p:cNvPicPr>
          <p:nvPr/>
        </p:nvPicPr>
        <p:blipFill rotWithShape="1">
          <a:blip r:embed="rId3"/>
          <a:srcRect l="7647"/>
          <a:stretch/>
        </p:blipFill>
        <p:spPr>
          <a:xfrm>
            <a:off x="4464424" y="2860673"/>
            <a:ext cx="4097847" cy="2114550"/>
          </a:xfrm>
          <a:prstGeom prst="rect">
            <a:avLst/>
          </a:prstGeom>
        </p:spPr>
      </p:pic>
      <p:pic>
        <p:nvPicPr>
          <p:cNvPr id="11" name="Imagen 10">
            <a:extLst>
              <a:ext uri="{FF2B5EF4-FFF2-40B4-BE49-F238E27FC236}">
                <a16:creationId xmlns:a16="http://schemas.microsoft.com/office/drawing/2014/main" id="{71187F7E-E076-40CE-BEBA-2C9006F1C8CF}"/>
              </a:ext>
            </a:extLst>
          </p:cNvPr>
          <p:cNvPicPr>
            <a:picLocks noChangeAspect="1"/>
          </p:cNvPicPr>
          <p:nvPr/>
        </p:nvPicPr>
        <p:blipFill rotWithShape="1">
          <a:blip r:embed="rId4"/>
          <a:srcRect t="10587"/>
          <a:stretch/>
        </p:blipFill>
        <p:spPr>
          <a:xfrm>
            <a:off x="4464424" y="1428689"/>
            <a:ext cx="2649069" cy="1431984"/>
          </a:xfrm>
          <a:prstGeom prst="rect">
            <a:avLst/>
          </a:prstGeom>
        </p:spPr>
      </p:pic>
      <p:sp>
        <p:nvSpPr>
          <p:cNvPr id="12" name="Elipse 11">
            <a:extLst>
              <a:ext uri="{FF2B5EF4-FFF2-40B4-BE49-F238E27FC236}">
                <a16:creationId xmlns:a16="http://schemas.microsoft.com/office/drawing/2014/main" id="{984FB49B-DFCF-4178-84AD-94EEADB1DB79}"/>
              </a:ext>
            </a:extLst>
          </p:cNvPr>
          <p:cNvSpPr/>
          <p:nvPr/>
        </p:nvSpPr>
        <p:spPr>
          <a:xfrm>
            <a:off x="1534440" y="2583927"/>
            <a:ext cx="1035424" cy="974912"/>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31F0087-3C14-4A71-A02B-71CD486CB82F}"/>
              </a:ext>
            </a:extLst>
          </p:cNvPr>
          <p:cNvSpPr/>
          <p:nvPr/>
        </p:nvSpPr>
        <p:spPr>
          <a:xfrm>
            <a:off x="4403912" y="1337982"/>
            <a:ext cx="4269441" cy="3637241"/>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49ACAED8-5842-4024-AE24-F812FC08694C}"/>
              </a:ext>
            </a:extLst>
          </p:cNvPr>
          <p:cNvSpPr txBox="1"/>
          <p:nvPr/>
        </p:nvSpPr>
        <p:spPr>
          <a:xfrm>
            <a:off x="2676524" y="1582126"/>
            <a:ext cx="1521403" cy="246221"/>
          </a:xfrm>
          <a:prstGeom prst="rect">
            <a:avLst/>
          </a:prstGeom>
          <a:solidFill>
            <a:srgbClr val="FFFFCC"/>
          </a:solidFill>
        </p:spPr>
        <p:txBody>
          <a:bodyPr wrap="square" lIns="91440" tIns="45720" rIns="91440" bIns="45720" rtlCol="0" anchor="t">
            <a:spAutoFit/>
          </a:bodyPr>
          <a:lstStyle/>
          <a:p>
            <a:r>
              <a:rPr lang="lt-LT" sz="1000" dirty="0">
                <a:solidFill>
                  <a:srgbClr val="000000"/>
                </a:solidFill>
              </a:rPr>
              <a:t>ŽALIOJO TILTO PLANAS</a:t>
            </a:r>
            <a:endParaRPr lang="es-ES" sz="1000" dirty="0">
              <a:solidFill>
                <a:srgbClr val="000000"/>
              </a:solidFill>
            </a:endParaRPr>
          </a:p>
        </p:txBody>
      </p:sp>
      <p:sp>
        <p:nvSpPr>
          <p:cNvPr id="15" name="CuadroTexto 14">
            <a:extLst>
              <a:ext uri="{FF2B5EF4-FFF2-40B4-BE49-F238E27FC236}">
                <a16:creationId xmlns:a16="http://schemas.microsoft.com/office/drawing/2014/main" id="{CF743CE5-C164-4A8E-899B-41B57F4D9614}"/>
              </a:ext>
            </a:extLst>
          </p:cNvPr>
          <p:cNvSpPr txBox="1"/>
          <p:nvPr/>
        </p:nvSpPr>
        <p:spPr>
          <a:xfrm>
            <a:off x="7174005" y="1459015"/>
            <a:ext cx="1072254" cy="246221"/>
          </a:xfrm>
          <a:prstGeom prst="rect">
            <a:avLst/>
          </a:prstGeom>
          <a:solidFill>
            <a:srgbClr val="FFFFCC"/>
          </a:solidFill>
        </p:spPr>
        <p:txBody>
          <a:bodyPr wrap="square" lIns="91440" tIns="45720" rIns="91440" bIns="45720" rtlCol="0" anchor="t">
            <a:spAutoFit/>
          </a:bodyPr>
          <a:lstStyle/>
          <a:p>
            <a:r>
              <a:rPr lang="lt-LT" sz="1000" dirty="0">
                <a:solidFill>
                  <a:srgbClr val="000000"/>
                </a:solidFill>
              </a:rPr>
              <a:t>ŽALIASIS TILTAS</a:t>
            </a:r>
            <a:endParaRPr lang="es-ES" sz="1000" dirty="0">
              <a:solidFill>
                <a:srgbClr val="000000"/>
              </a:solidFill>
            </a:endParaRPr>
          </a:p>
        </p:txBody>
      </p:sp>
      <p:sp>
        <p:nvSpPr>
          <p:cNvPr id="16" name="CuadroTexto 15">
            <a:extLst>
              <a:ext uri="{FF2B5EF4-FFF2-40B4-BE49-F238E27FC236}">
                <a16:creationId xmlns:a16="http://schemas.microsoft.com/office/drawing/2014/main" id="{5B8DB3AC-46E5-4947-AEF2-5CD755265F44}"/>
              </a:ext>
            </a:extLst>
          </p:cNvPr>
          <p:cNvSpPr txBox="1"/>
          <p:nvPr/>
        </p:nvSpPr>
        <p:spPr>
          <a:xfrm>
            <a:off x="7181534" y="2477372"/>
            <a:ext cx="1380737" cy="400110"/>
          </a:xfrm>
          <a:prstGeom prst="rect">
            <a:avLst/>
          </a:prstGeom>
          <a:solidFill>
            <a:srgbClr val="FFFFCC"/>
          </a:solidFill>
        </p:spPr>
        <p:txBody>
          <a:bodyPr wrap="square" lIns="91440" tIns="45720" rIns="91440" bIns="45720" rtlCol="0" anchor="t">
            <a:spAutoFit/>
          </a:bodyPr>
          <a:lstStyle/>
          <a:p>
            <a:r>
              <a:rPr lang="lt-LT" sz="1000" dirty="0">
                <a:solidFill>
                  <a:srgbClr val="000000"/>
                </a:solidFill>
              </a:rPr>
              <a:t>GELEŽINKELIO TUNELIS PO ŽALIUOJU TILTU</a:t>
            </a:r>
            <a:endParaRPr lang="es-ES" sz="1000" dirty="0">
              <a:solidFill>
                <a:srgbClr val="000000"/>
              </a:solidFill>
            </a:endParaRPr>
          </a:p>
        </p:txBody>
      </p:sp>
    </p:spTree>
    <p:extLst>
      <p:ext uri="{BB962C8B-B14F-4D97-AF65-F5344CB8AC3E}">
        <p14:creationId xmlns:p14="http://schemas.microsoft.com/office/powerpoint/2010/main" val="608303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p:txBody>
          <a:bodyPr/>
          <a:lstStyle/>
          <a:p>
            <a:r>
              <a:rPr lang="lt-LT" sz="2000" dirty="0">
                <a:solidFill>
                  <a:srgbClr val="FFFFFF"/>
                </a:solidFill>
              </a:rPr>
              <a:t>ŽALIOJO TILTO VIZUALIZACIJA</a:t>
            </a:r>
            <a:endParaRPr lang="lv-LV" sz="2000" dirty="0">
              <a:solidFill>
                <a:srgbClr val="FFFFFF"/>
              </a:solidFill>
            </a:endParaRPr>
          </a:p>
          <a:p>
            <a:endParaRPr lang="es-ES" sz="2000" dirty="0">
              <a:solidFill>
                <a:srgbClr val="FFFFFF"/>
              </a:solidFill>
            </a:endParaRPr>
          </a:p>
        </p:txBody>
      </p:sp>
      <p:pic>
        <p:nvPicPr>
          <p:cNvPr id="2" name="Imagen 2">
            <a:extLst>
              <a:ext uri="{FF2B5EF4-FFF2-40B4-BE49-F238E27FC236}">
                <a16:creationId xmlns:a16="http://schemas.microsoft.com/office/drawing/2014/main" id="{62C4D4F1-7101-4A35-BAE8-BC3502030F2A}"/>
              </a:ext>
            </a:extLst>
          </p:cNvPr>
          <p:cNvPicPr>
            <a:picLocks noChangeAspect="1"/>
          </p:cNvPicPr>
          <p:nvPr/>
        </p:nvPicPr>
        <p:blipFill>
          <a:blip r:embed="rId2"/>
          <a:stretch>
            <a:fillRect/>
          </a:stretch>
        </p:blipFill>
        <p:spPr>
          <a:xfrm>
            <a:off x="860497" y="1308034"/>
            <a:ext cx="7425602" cy="3748364"/>
          </a:xfrm>
          <a:prstGeom prst="rect">
            <a:avLst/>
          </a:prstGeom>
        </p:spPr>
      </p:pic>
    </p:spTree>
    <p:extLst>
      <p:ext uri="{BB962C8B-B14F-4D97-AF65-F5344CB8AC3E}">
        <p14:creationId xmlns:p14="http://schemas.microsoft.com/office/powerpoint/2010/main" val="247864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DEE4CD4E-442F-46B8-A47A-37E6D946EEBA}"/>
              </a:ext>
            </a:extLst>
          </p:cNvPr>
          <p:cNvSpPr>
            <a:spLocks noGrp="1"/>
          </p:cNvSpPr>
          <p:nvPr>
            <p:ph type="body" sz="quarter" idx="20"/>
          </p:nvPr>
        </p:nvSpPr>
        <p:spPr/>
        <p:txBody>
          <a:bodyPr/>
          <a:lstStyle/>
          <a:p>
            <a:r>
              <a:rPr lang="lt-LT" dirty="0">
                <a:solidFill>
                  <a:srgbClr val="FFFFFF"/>
                </a:solidFill>
              </a:rPr>
              <a:t>TRIUKŠMO MAŽINIMO PRIEMONĖS</a:t>
            </a:r>
            <a:endParaRPr lang="es-ES" dirty="0">
              <a:solidFill>
                <a:srgbClr val="FFFFFF"/>
              </a:solidFill>
            </a:endParaRPr>
          </a:p>
        </p:txBody>
      </p:sp>
      <p:graphicFrame>
        <p:nvGraphicFramePr>
          <p:cNvPr id="6" name="Tabla 7">
            <a:extLst>
              <a:ext uri="{FF2B5EF4-FFF2-40B4-BE49-F238E27FC236}">
                <a16:creationId xmlns:a16="http://schemas.microsoft.com/office/drawing/2014/main" id="{EFBA86DD-5E4B-468D-A96F-AB13D54C60AC}"/>
              </a:ext>
            </a:extLst>
          </p:cNvPr>
          <p:cNvGraphicFramePr>
            <a:graphicFrameLocks noGrp="1"/>
          </p:cNvGraphicFramePr>
          <p:nvPr>
            <p:extLst>
              <p:ext uri="{D42A27DB-BD31-4B8C-83A1-F6EECF244321}">
                <p14:modId xmlns:p14="http://schemas.microsoft.com/office/powerpoint/2010/main" val="3415845143"/>
              </p:ext>
            </p:extLst>
          </p:nvPr>
        </p:nvGraphicFramePr>
        <p:xfrm>
          <a:off x="1522926" y="1333157"/>
          <a:ext cx="6146694" cy="2217213"/>
        </p:xfrm>
        <a:graphic>
          <a:graphicData uri="http://schemas.openxmlformats.org/drawingml/2006/table">
            <a:tbl>
              <a:tblPr firstRow="1" bandRow="1">
                <a:tableStyleId>{2D5ABB26-0587-4C30-8999-92F81FD0307C}</a:tableStyleId>
              </a:tblPr>
              <a:tblGrid>
                <a:gridCol w="2923493">
                  <a:extLst>
                    <a:ext uri="{9D8B030D-6E8A-4147-A177-3AD203B41FA5}">
                      <a16:colId xmlns:a16="http://schemas.microsoft.com/office/drawing/2014/main" val="330455346"/>
                    </a:ext>
                  </a:extLst>
                </a:gridCol>
                <a:gridCol w="1550344">
                  <a:extLst>
                    <a:ext uri="{9D8B030D-6E8A-4147-A177-3AD203B41FA5}">
                      <a16:colId xmlns:a16="http://schemas.microsoft.com/office/drawing/2014/main" val="226541417"/>
                    </a:ext>
                  </a:extLst>
                </a:gridCol>
                <a:gridCol w="1672857">
                  <a:extLst>
                    <a:ext uri="{9D8B030D-6E8A-4147-A177-3AD203B41FA5}">
                      <a16:colId xmlns:a16="http://schemas.microsoft.com/office/drawing/2014/main" val="2157032572"/>
                    </a:ext>
                  </a:extLst>
                </a:gridCol>
              </a:tblGrid>
              <a:tr h="447188">
                <a:tc>
                  <a:txBody>
                    <a:bodyPr/>
                    <a:lstStyle/>
                    <a:p>
                      <a:pPr algn="ctr"/>
                      <a:r>
                        <a:rPr lang="lt-LT" sz="1100" b="1" dirty="0">
                          <a:solidFill>
                            <a:schemeClr val="bg1"/>
                          </a:solidFill>
                          <a:latin typeface="Myriad Pro"/>
                        </a:rPr>
                        <a:t>Gyvenvietė</a:t>
                      </a:r>
                      <a:endParaRPr lang="es-ES" sz="1100" b="1" dirty="0">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lt-LT" sz="1100" b="1" dirty="0">
                          <a:solidFill>
                            <a:schemeClr val="bg1"/>
                          </a:solidFill>
                          <a:latin typeface="Myriad Pro"/>
                        </a:rPr>
                        <a:t>Vieta</a:t>
                      </a:r>
                      <a:endParaRPr lang="es-ES" sz="1100" b="1" dirty="0">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lt-LT" sz="1100" b="1" dirty="0">
                          <a:solidFill>
                            <a:schemeClr val="bg1"/>
                          </a:solidFill>
                          <a:latin typeface="Myriad Pro"/>
                        </a:rPr>
                        <a:t>Triukšmo mažinimo priemonė</a:t>
                      </a:r>
                      <a:endParaRPr lang="es-ES" sz="1100" b="1" dirty="0">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16638890"/>
                  </a:ext>
                </a:extLst>
              </a:tr>
              <a:tr h="378222">
                <a:tc>
                  <a:txBody>
                    <a:bodyPr/>
                    <a:lstStyle/>
                    <a:p>
                      <a:pPr marL="0" marR="0" lvl="0" indent="0" algn="l" rtl="0" eaLnBrk="1" fontAlgn="auto" latinLnBrk="0" hangingPunct="1">
                        <a:lnSpc>
                          <a:spcPct val="100000"/>
                        </a:lnSpc>
                        <a:spcBef>
                          <a:spcPts val="0"/>
                        </a:spcBef>
                        <a:spcAft>
                          <a:spcPts val="0"/>
                        </a:spcAft>
                        <a:buClrTx/>
                        <a:buSzTx/>
                        <a:buFontTx/>
                        <a:buNone/>
                      </a:pPr>
                      <a:r>
                        <a:rPr kumimoji="0" lang="lt-LT" sz="1100" kern="1200" dirty="0">
                          <a:solidFill>
                            <a:srgbClr val="000000"/>
                          </a:solidFill>
                          <a:effectLst/>
                          <a:latin typeface="Myriad Pro"/>
                          <a:ea typeface="+mn-ea"/>
                          <a:cs typeface="+mn-cs"/>
                        </a:rPr>
                        <a:t>Jonavos rajono savivaldybė</a:t>
                      </a:r>
                      <a:endParaRPr kumimoji="0" lang="en-GB" sz="1100" kern="1200" dirty="0">
                        <a:solidFill>
                          <a:srgbClr val="000000"/>
                        </a:solidFill>
                        <a:effectLst/>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dirty="0">
                          <a:solidFill>
                            <a:srgbClr val="000000"/>
                          </a:solidFill>
                          <a:effectLst/>
                          <a:latin typeface="Myriad Pro"/>
                          <a:ea typeface="+mn-ea"/>
                          <a:cs typeface="+mn-cs"/>
                        </a:rPr>
                        <a:t>0+331 – 0+625</a:t>
                      </a:r>
                      <a:endParaRPr kumimoji="0" lang="es-ES" sz="1100" b="0" i="0" u="none" strike="noStrike" kern="1200" cap="none" spc="0" normalizeH="0" baseline="0" dirty="0">
                        <a:ln>
                          <a:noFill/>
                        </a:ln>
                        <a:solidFill>
                          <a:srgbClr val="000000"/>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srgbClr val="000000"/>
                          </a:solidFill>
                          <a:effectLst/>
                          <a:uLnTx/>
                          <a:uFillTx/>
                          <a:latin typeface="Myriad Pro"/>
                          <a:ea typeface="+mn-ea"/>
                          <a:cs typeface="+mn-cs"/>
                        </a:rPr>
                        <a:t>Triukšmo mažinimo užtvaras</a:t>
                      </a:r>
                      <a:endParaRPr kumimoji="0" lang="es-ES" sz="1100" b="0" i="0" u="none" strike="noStrike" kern="1200" cap="none" spc="0" normalizeH="0" baseline="0" noProof="0" dirty="0" err="1">
                        <a:ln>
                          <a:noFill/>
                        </a:ln>
                        <a:solidFill>
                          <a:srgbClr val="000000"/>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5387679"/>
                  </a:ext>
                </a:extLst>
              </a:tr>
              <a:tr h="431562">
                <a:tc>
                  <a:txBody>
                    <a:bodyPr/>
                    <a:lstStyle/>
                    <a:p>
                      <a:pPr marL="0" marR="0" lvl="0" indent="0" algn="l" rtl="0" eaLnBrk="1" fontAlgn="auto" latinLnBrk="0" hangingPunct="1">
                        <a:lnSpc>
                          <a:spcPct val="100000"/>
                        </a:lnSpc>
                        <a:spcBef>
                          <a:spcPts val="0"/>
                        </a:spcBef>
                        <a:spcAft>
                          <a:spcPts val="0"/>
                        </a:spcAft>
                        <a:buClrTx/>
                        <a:buSzTx/>
                        <a:buFontTx/>
                        <a:buNone/>
                      </a:pPr>
                      <a:r>
                        <a:rPr kumimoji="0" lang="lt-LT" sz="1100" kern="1200" dirty="0">
                          <a:solidFill>
                            <a:srgbClr val="000000"/>
                          </a:solidFill>
                          <a:effectLst/>
                          <a:latin typeface="Myriad Pro"/>
                          <a:ea typeface="+mn-ea"/>
                          <a:cs typeface="+mn-cs"/>
                        </a:rPr>
                        <a:t>Jonavos rajono savivaldybė</a:t>
                      </a:r>
                      <a:endParaRPr kumimoji="0" lang="en-GB" sz="1100" kern="1200" dirty="0">
                        <a:solidFill>
                          <a:srgbClr val="000000"/>
                        </a:solidFill>
                        <a:effectLst/>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dirty="0">
                          <a:solidFill>
                            <a:srgbClr val="000000"/>
                          </a:solidFill>
                          <a:effectLst/>
                          <a:latin typeface="Myriad Pro"/>
                          <a:ea typeface="+mn-ea"/>
                          <a:cs typeface="+mn-cs"/>
                        </a:rPr>
                        <a:t>2+477 – 2+639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srgbClr val="000000"/>
                          </a:solidFill>
                          <a:effectLst/>
                          <a:uLnTx/>
                          <a:uFillTx/>
                          <a:latin typeface="Myriad Pro"/>
                          <a:ea typeface="+mn-ea"/>
                          <a:cs typeface="+mn-cs"/>
                        </a:rPr>
                        <a:t>Triukšmo mažinimo užtvaras</a:t>
                      </a:r>
                      <a:endParaRPr kumimoji="0" lang="es-ES" sz="1100" b="0" i="0" u="none" strike="noStrike" kern="1200" cap="none" spc="0" normalizeH="0" baseline="0" noProof="0" dirty="0" err="1">
                        <a:ln>
                          <a:noFill/>
                        </a:ln>
                        <a:solidFill>
                          <a:srgbClr val="000000"/>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6577632"/>
                  </a:ext>
                </a:extLst>
              </a:tr>
              <a:tr h="530743">
                <a:tc>
                  <a:txBody>
                    <a:bodyPr/>
                    <a:lstStyle/>
                    <a:p>
                      <a:pPr marL="0" marR="0" lvl="0" indent="0" algn="l" rtl="0" eaLnBrk="1" fontAlgn="auto" latinLnBrk="0" hangingPunct="1">
                        <a:lnSpc>
                          <a:spcPct val="100000"/>
                        </a:lnSpc>
                        <a:spcBef>
                          <a:spcPts val="0"/>
                        </a:spcBef>
                        <a:spcAft>
                          <a:spcPts val="0"/>
                        </a:spcAft>
                        <a:buClrTx/>
                        <a:buSzTx/>
                        <a:buFontTx/>
                        <a:buNone/>
                      </a:pPr>
                      <a:r>
                        <a:rPr kumimoji="0" lang="lt-LT" sz="1100" kern="1200" dirty="0">
                          <a:solidFill>
                            <a:srgbClr val="000000"/>
                          </a:solidFill>
                          <a:effectLst/>
                          <a:latin typeface="Myriad Pro"/>
                          <a:ea typeface="+mn-ea"/>
                          <a:cs typeface="+mn-cs"/>
                        </a:rPr>
                        <a:t>Jonavos rajono savivaldybė</a:t>
                      </a:r>
                      <a:endParaRPr kumimoji="0" lang="en-GB" sz="1100" kern="1200" dirty="0">
                        <a:solidFill>
                          <a:srgbClr val="000000"/>
                        </a:solidFill>
                        <a:effectLst/>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kern="1200" dirty="0">
                          <a:solidFill>
                            <a:srgbClr val="000000"/>
                          </a:solidFill>
                          <a:effectLst/>
                          <a:latin typeface="Myriad Pro"/>
                          <a:ea typeface="+mn-ea"/>
                          <a:cs typeface="+mn-cs"/>
                        </a:rPr>
                        <a:t>2+756-2+953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srgbClr val="000000"/>
                          </a:solidFill>
                          <a:effectLst/>
                          <a:uLnTx/>
                          <a:uFillTx/>
                          <a:latin typeface="Myriad Pro"/>
                          <a:ea typeface="+mn-ea"/>
                          <a:cs typeface="+mn-cs"/>
                        </a:rPr>
                        <a:t>Triukšmo mažinimo užtvaras</a:t>
                      </a:r>
                      <a:endParaRPr kumimoji="0" lang="es-ES" sz="1100" b="0" i="0" u="none" strike="noStrike" kern="1200" cap="none" spc="0" normalizeH="0" baseline="0" noProof="0" dirty="0" err="1">
                        <a:ln>
                          <a:noFill/>
                        </a:ln>
                        <a:solidFill>
                          <a:srgbClr val="000000"/>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5576464"/>
                  </a:ext>
                </a:extLst>
              </a:tr>
              <a:tr h="246263">
                <a:tc>
                  <a:txBody>
                    <a:bodyPr/>
                    <a:lstStyle/>
                    <a:p>
                      <a:pPr marL="0" marR="0" lvl="0" indent="0" algn="l" rtl="0" eaLnBrk="1" fontAlgn="auto" latinLnBrk="0" hangingPunct="1">
                        <a:lnSpc>
                          <a:spcPct val="100000"/>
                        </a:lnSpc>
                        <a:spcBef>
                          <a:spcPts val="0"/>
                        </a:spcBef>
                        <a:spcAft>
                          <a:spcPts val="0"/>
                        </a:spcAft>
                        <a:buClrTx/>
                        <a:buSzTx/>
                        <a:buFontTx/>
                        <a:buNone/>
                      </a:pPr>
                      <a:r>
                        <a:rPr kumimoji="0" lang="lt-LT" sz="1100" kern="1200" dirty="0">
                          <a:solidFill>
                            <a:srgbClr val="000000"/>
                          </a:solidFill>
                          <a:effectLst/>
                          <a:latin typeface="Myriad Pro"/>
                          <a:ea typeface="+mn-ea"/>
                          <a:cs typeface="+mn-cs"/>
                        </a:rPr>
                        <a:t>Jonavos rajono savivaldybė</a:t>
                      </a:r>
                      <a:endParaRPr kumimoji="0" lang="en-GB" sz="1100" kern="1200" dirty="0">
                        <a:solidFill>
                          <a:srgbClr val="000000"/>
                        </a:solidFill>
                        <a:effectLst/>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kern="1200" dirty="0">
                          <a:solidFill>
                            <a:srgbClr val="000000"/>
                          </a:solidFill>
                          <a:effectLst/>
                          <a:latin typeface="Myriad Pro"/>
                          <a:ea typeface="+mn-ea"/>
                          <a:cs typeface="+mn-cs"/>
                        </a:rPr>
                        <a:t>13+983-17+597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lt-LT" sz="1100" b="0" i="0" u="none" strike="noStrike" kern="1200" cap="none" spc="0" normalizeH="0" baseline="0" noProof="0" dirty="0">
                          <a:ln>
                            <a:noFill/>
                          </a:ln>
                          <a:solidFill>
                            <a:srgbClr val="000000"/>
                          </a:solidFill>
                          <a:effectLst/>
                          <a:uLnTx/>
                          <a:uFillTx/>
                          <a:latin typeface="Myriad Pro"/>
                          <a:ea typeface="+mn-ea"/>
                          <a:cs typeface="+mn-cs"/>
                        </a:rPr>
                        <a:t>Triukšmo mažinimo užtvaras</a:t>
                      </a:r>
                      <a:endParaRPr kumimoji="0" lang="es-ES" sz="1100" b="0" i="0" u="none" strike="noStrike" kern="1200" cap="none" spc="0" normalizeH="0" baseline="0" noProof="0" dirty="0" err="1">
                        <a:ln>
                          <a:noFill/>
                        </a:ln>
                        <a:solidFill>
                          <a:srgbClr val="000000"/>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155546"/>
                  </a:ext>
                </a:extLst>
              </a:tr>
            </a:tbl>
          </a:graphicData>
        </a:graphic>
      </p:graphicFrame>
      <p:pic>
        <p:nvPicPr>
          <p:cNvPr id="7" name="Imagen 6">
            <a:extLst>
              <a:ext uri="{FF2B5EF4-FFF2-40B4-BE49-F238E27FC236}">
                <a16:creationId xmlns:a16="http://schemas.microsoft.com/office/drawing/2014/main" id="{DC777A9D-AECF-415C-8E95-F00F43A745D6}"/>
              </a:ext>
            </a:extLst>
          </p:cNvPr>
          <p:cNvPicPr>
            <a:picLocks noChangeAspect="1"/>
          </p:cNvPicPr>
          <p:nvPr/>
        </p:nvPicPr>
        <p:blipFill rotWithShape="1">
          <a:blip r:embed="rId2"/>
          <a:srcRect r="11037" b="15983"/>
          <a:stretch/>
        </p:blipFill>
        <p:spPr>
          <a:xfrm>
            <a:off x="1733569" y="3571265"/>
            <a:ext cx="2993675" cy="1096861"/>
          </a:xfrm>
          <a:prstGeom prst="rect">
            <a:avLst/>
          </a:prstGeom>
        </p:spPr>
      </p:pic>
      <p:sp>
        <p:nvSpPr>
          <p:cNvPr id="9" name="CuadroTexto 8">
            <a:extLst>
              <a:ext uri="{FF2B5EF4-FFF2-40B4-BE49-F238E27FC236}">
                <a16:creationId xmlns:a16="http://schemas.microsoft.com/office/drawing/2014/main" id="{53F70C9B-800A-4385-8704-4558CB4F49F0}"/>
              </a:ext>
            </a:extLst>
          </p:cNvPr>
          <p:cNvSpPr txBox="1"/>
          <p:nvPr/>
        </p:nvSpPr>
        <p:spPr>
          <a:xfrm>
            <a:off x="5166320" y="4676102"/>
            <a:ext cx="2433827" cy="253916"/>
          </a:xfrm>
          <a:prstGeom prst="rect">
            <a:avLst/>
          </a:prstGeom>
          <a:noFill/>
        </p:spPr>
        <p:txBody>
          <a:bodyPr wrap="square" rtlCol="0">
            <a:spAutoFit/>
          </a:bodyPr>
          <a:lstStyle/>
          <a:p>
            <a:pPr algn="ctr"/>
            <a:r>
              <a:rPr lang="lt-LT" sz="1050" i="1" dirty="0">
                <a:solidFill>
                  <a:srgbClr val="000000"/>
                </a:solidFill>
              </a:rPr>
              <a:t>Triukšmo mažinimo užtvaro pavyzdys</a:t>
            </a:r>
            <a:endParaRPr lang="es-ES" sz="1050" i="1" dirty="0"/>
          </a:p>
        </p:txBody>
      </p:sp>
      <p:sp>
        <p:nvSpPr>
          <p:cNvPr id="10" name="CuadroTexto 9">
            <a:extLst>
              <a:ext uri="{FF2B5EF4-FFF2-40B4-BE49-F238E27FC236}">
                <a16:creationId xmlns:a16="http://schemas.microsoft.com/office/drawing/2014/main" id="{6AFB134E-A588-41E9-A3C1-55B2AF2A3969}"/>
              </a:ext>
            </a:extLst>
          </p:cNvPr>
          <p:cNvSpPr txBox="1"/>
          <p:nvPr/>
        </p:nvSpPr>
        <p:spPr>
          <a:xfrm>
            <a:off x="1881845" y="4681115"/>
            <a:ext cx="2194560" cy="253916"/>
          </a:xfrm>
          <a:prstGeom prst="rect">
            <a:avLst/>
          </a:prstGeom>
          <a:noFill/>
        </p:spPr>
        <p:txBody>
          <a:bodyPr wrap="square" rtlCol="0">
            <a:spAutoFit/>
          </a:bodyPr>
          <a:lstStyle/>
          <a:p>
            <a:pPr algn="ctr"/>
            <a:r>
              <a:rPr lang="lt-LT" sz="1050" i="1" dirty="0">
                <a:solidFill>
                  <a:srgbClr val="000000"/>
                </a:solidFill>
              </a:rPr>
              <a:t>Triukšmo mažinimo užtvaro pavyzdys</a:t>
            </a:r>
            <a:endParaRPr lang="es-ES" sz="1050" i="1" dirty="0"/>
          </a:p>
        </p:txBody>
      </p:sp>
      <p:pic>
        <p:nvPicPr>
          <p:cNvPr id="2" name="Imagen 2" descr="Una carretera con árboles&#10;&#10;Descripción generada automáticamente">
            <a:extLst>
              <a:ext uri="{FF2B5EF4-FFF2-40B4-BE49-F238E27FC236}">
                <a16:creationId xmlns:a16="http://schemas.microsoft.com/office/drawing/2014/main" id="{266C97A5-0175-495D-BF02-5608481A1412}"/>
              </a:ext>
            </a:extLst>
          </p:cNvPr>
          <p:cNvPicPr>
            <a:picLocks noChangeAspect="1"/>
          </p:cNvPicPr>
          <p:nvPr/>
        </p:nvPicPr>
        <p:blipFill>
          <a:blip r:embed="rId3"/>
          <a:stretch>
            <a:fillRect/>
          </a:stretch>
        </p:blipFill>
        <p:spPr>
          <a:xfrm>
            <a:off x="5421456" y="3574574"/>
            <a:ext cx="1976871" cy="1079155"/>
          </a:xfrm>
          <a:prstGeom prst="rect">
            <a:avLst/>
          </a:prstGeom>
        </p:spPr>
      </p:pic>
    </p:spTree>
    <p:extLst>
      <p:ext uri="{BB962C8B-B14F-4D97-AF65-F5344CB8AC3E}">
        <p14:creationId xmlns:p14="http://schemas.microsoft.com/office/powerpoint/2010/main" val="19653480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p:txBody>
          <a:bodyPr>
            <a:normAutofit/>
          </a:bodyPr>
          <a:lstStyle/>
          <a:p>
            <a:r>
              <a:rPr lang="lt-LT" sz="2800" dirty="0">
                <a:solidFill>
                  <a:srgbClr val="FFFFFF"/>
                </a:solidFill>
              </a:rPr>
              <a:t>KLAUSIMAI ?</a:t>
            </a:r>
            <a:endParaRPr lang="lv-LV" sz="2800" dirty="0">
              <a:solidFill>
                <a:srgbClr val="FFFFFF"/>
              </a:solidFill>
            </a:endParaRPr>
          </a:p>
        </p:txBody>
      </p:sp>
    </p:spTree>
    <p:extLst>
      <p:ext uri="{BB962C8B-B14F-4D97-AF65-F5344CB8AC3E}">
        <p14:creationId xmlns:p14="http://schemas.microsoft.com/office/powerpoint/2010/main" val="2036002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a:xfrm>
            <a:off x="3075150" y="2077418"/>
            <a:ext cx="2689395" cy="988664"/>
          </a:xfrm>
        </p:spPr>
        <p:txBody>
          <a:bodyPr>
            <a:normAutofit/>
          </a:bodyPr>
          <a:lstStyle/>
          <a:p>
            <a:pPr algn="ctr"/>
            <a:r>
              <a:rPr lang="lt-LT" sz="2800" dirty="0">
                <a:solidFill>
                  <a:srgbClr val="FFFFFF"/>
                </a:solidFill>
              </a:rPr>
              <a:t>AČIŪ</a:t>
            </a:r>
            <a:endParaRPr lang="lv-LV" sz="2800" dirty="0">
              <a:solidFill>
                <a:srgbClr val="FFFFFF"/>
              </a:solidFill>
            </a:endParaRPr>
          </a:p>
        </p:txBody>
      </p:sp>
    </p:spTree>
    <p:extLst>
      <p:ext uri="{BB962C8B-B14F-4D97-AF65-F5344CB8AC3E}">
        <p14:creationId xmlns:p14="http://schemas.microsoft.com/office/powerpoint/2010/main" val="3337724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05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A2487-18EF-4506-BA69-CF162F063ACD}"/>
              </a:ext>
            </a:extLst>
          </p:cNvPr>
          <p:cNvSpPr>
            <a:spLocks noGrp="1"/>
          </p:cNvSpPr>
          <p:nvPr>
            <p:ph idx="1"/>
          </p:nvPr>
        </p:nvSpPr>
        <p:spPr/>
        <p:txBody>
          <a:bodyPr>
            <a:normAutofit fontScale="92500" lnSpcReduction="10000"/>
          </a:bodyPr>
          <a:lstStyle/>
          <a:p>
            <a:pPr indent="-134993" algn="just" defTabSz="514323">
              <a:spcBef>
                <a:spcPts val="600"/>
              </a:spcBef>
              <a:spcAft>
                <a:spcPts val="600"/>
              </a:spcAft>
              <a:buBlip>
                <a:blip r:embed="rId3"/>
              </a:buBlip>
            </a:pPr>
            <a:r>
              <a:rPr lang="lt-LT" sz="1230" dirty="0">
                <a:solidFill>
                  <a:srgbClr val="000000"/>
                </a:solidFill>
                <a:latin typeface="Myriad Pro" charset="0"/>
              </a:rPr>
              <a:t>Esama Baltijos šalių jungtis su ES per Lenkiją</a:t>
            </a:r>
            <a:r>
              <a:rPr lang="en-GB" sz="1230" dirty="0">
                <a:solidFill>
                  <a:srgbClr val="000000"/>
                </a:solidFill>
                <a:latin typeface="Myriad Pro" charset="0"/>
              </a:rPr>
              <a:t>	      </a:t>
            </a:r>
            <a:r>
              <a:rPr lang="lt-LT" sz="1230" b="1" dirty="0">
                <a:solidFill>
                  <a:srgbClr val="000000"/>
                </a:solidFill>
                <a:latin typeface="Myriad Pro" charset="0"/>
              </a:rPr>
              <a:t>sudėtinga</a:t>
            </a:r>
            <a:r>
              <a:rPr lang="en-GB" sz="1230" b="1" dirty="0">
                <a:solidFill>
                  <a:srgbClr val="000000"/>
                </a:solidFill>
                <a:latin typeface="Myriad Pro" charset="0"/>
              </a:rPr>
              <a:t>, </a:t>
            </a:r>
            <a:r>
              <a:rPr lang="lt-LT" sz="1230" b="1" dirty="0">
                <a:solidFill>
                  <a:srgbClr val="000000"/>
                </a:solidFill>
                <a:latin typeface="Myriad Pro" charset="0"/>
              </a:rPr>
              <a:t>dideli kaštai</a:t>
            </a:r>
            <a:endParaRPr lang="en-GB" sz="1230" b="1" dirty="0">
              <a:solidFill>
                <a:srgbClr val="000000"/>
              </a:solidFill>
              <a:latin typeface="Myriad Pro" charset="0"/>
            </a:endParaRPr>
          </a:p>
          <a:p>
            <a:pPr lvl="0" indent="-134993" algn="just" defTabSz="514323">
              <a:spcBef>
                <a:spcPts val="750"/>
              </a:spcBef>
              <a:spcAft>
                <a:spcPts val="600"/>
              </a:spcAft>
              <a:buBlip>
                <a:blip r:embed="rId3"/>
              </a:buBlip>
            </a:pPr>
            <a:r>
              <a:rPr lang="en-GB" sz="1230" b="1" dirty="0">
                <a:solidFill>
                  <a:srgbClr val="000000"/>
                </a:solidFill>
                <a:latin typeface="Myriad Pro" charset="0"/>
              </a:rPr>
              <a:t>Rail </a:t>
            </a:r>
            <a:r>
              <a:rPr lang="en-GB" sz="1230" b="1" dirty="0" err="1">
                <a:solidFill>
                  <a:srgbClr val="000000"/>
                </a:solidFill>
                <a:latin typeface="Myriad Pro" charset="0"/>
              </a:rPr>
              <a:t>Baltica</a:t>
            </a:r>
            <a:r>
              <a:rPr lang="en-GB" sz="1230" dirty="0">
                <a:solidFill>
                  <a:srgbClr val="000000"/>
                </a:solidFill>
                <a:latin typeface="Myriad Pro" charset="0"/>
              </a:rPr>
              <a:t>           </a:t>
            </a:r>
            <a:r>
              <a:rPr lang="lt-LT" sz="1230" b="1" dirty="0">
                <a:solidFill>
                  <a:srgbClr val="000000"/>
                </a:solidFill>
                <a:latin typeface="Myriad Pro" charset="0"/>
              </a:rPr>
              <a:t>jungtinis </a:t>
            </a:r>
            <a:r>
              <a:rPr lang="lt-LT" sz="1230" dirty="0">
                <a:solidFill>
                  <a:srgbClr val="000000"/>
                </a:solidFill>
                <a:latin typeface="Myriad Pro" charset="0"/>
              </a:rPr>
              <a:t>trijų ES narių projektas </a:t>
            </a:r>
            <a:r>
              <a:rPr lang="en-GB" sz="1230" dirty="0">
                <a:solidFill>
                  <a:srgbClr val="000000"/>
                </a:solidFill>
                <a:latin typeface="Myriad Pro" charset="0"/>
              </a:rPr>
              <a:t>– </a:t>
            </a:r>
            <a:r>
              <a:rPr lang="lt-LT" sz="1230" b="1" dirty="0">
                <a:solidFill>
                  <a:srgbClr val="000000"/>
                </a:solidFill>
                <a:latin typeface="Myriad Pro" charset="0"/>
              </a:rPr>
              <a:t>Estija</a:t>
            </a:r>
            <a:r>
              <a:rPr lang="en-GB" sz="1230" b="1" dirty="0">
                <a:solidFill>
                  <a:srgbClr val="000000"/>
                </a:solidFill>
                <a:latin typeface="Myriad Pro" charset="0"/>
              </a:rPr>
              <a:t>, </a:t>
            </a:r>
            <a:r>
              <a:rPr lang="lt-LT" sz="1230" b="1" dirty="0" err="1">
                <a:solidFill>
                  <a:srgbClr val="000000"/>
                </a:solidFill>
                <a:latin typeface="Myriad Pro" charset="0"/>
              </a:rPr>
              <a:t>Latvij</a:t>
            </a:r>
            <a:r>
              <a:rPr lang="en-GB" sz="1230" b="1" dirty="0">
                <a:solidFill>
                  <a:srgbClr val="000000"/>
                </a:solidFill>
                <a:latin typeface="Myriad Pro" charset="0"/>
              </a:rPr>
              <a:t>a </a:t>
            </a:r>
            <a:r>
              <a:rPr lang="lt-LT" sz="1230" dirty="0">
                <a:solidFill>
                  <a:srgbClr val="000000"/>
                </a:solidFill>
                <a:latin typeface="Myriad Pro" charset="0"/>
              </a:rPr>
              <a:t>ir</a:t>
            </a:r>
            <a:r>
              <a:rPr lang="en-GB" sz="1230" dirty="0">
                <a:solidFill>
                  <a:srgbClr val="000000"/>
                </a:solidFill>
                <a:latin typeface="Myriad Pro" charset="0"/>
              </a:rPr>
              <a:t> </a:t>
            </a:r>
            <a:r>
              <a:rPr lang="lt-LT" sz="1230" b="1" dirty="0">
                <a:solidFill>
                  <a:srgbClr val="000000"/>
                </a:solidFill>
                <a:latin typeface="Myriad Pro" charset="0"/>
              </a:rPr>
              <a:t>Lietuva</a:t>
            </a:r>
            <a:r>
              <a:rPr lang="en-GB" sz="1230" dirty="0">
                <a:solidFill>
                  <a:srgbClr val="000000"/>
                </a:solidFill>
                <a:latin typeface="Myriad Pro" charset="0"/>
              </a:rPr>
              <a:t>.</a:t>
            </a:r>
          </a:p>
          <a:p>
            <a:pPr lvl="0" indent="-134993" algn="just" defTabSz="514323">
              <a:spcBef>
                <a:spcPts val="750"/>
              </a:spcBef>
              <a:spcAft>
                <a:spcPts val="600"/>
              </a:spcAft>
              <a:buBlip>
                <a:blip r:embed="rId3"/>
              </a:buBlip>
            </a:pPr>
            <a:r>
              <a:rPr lang="lt-LT" sz="1230" dirty="0">
                <a:solidFill>
                  <a:srgbClr val="000000"/>
                </a:solidFill>
                <a:latin typeface="Myriad Pro" charset="0"/>
              </a:rPr>
              <a:t>Nauja</a:t>
            </a:r>
            <a:r>
              <a:rPr lang="en-GB" sz="1230" dirty="0">
                <a:solidFill>
                  <a:srgbClr val="000000"/>
                </a:solidFill>
                <a:latin typeface="Myriad Pro" charset="0"/>
              </a:rPr>
              <a:t> </a:t>
            </a:r>
            <a:r>
              <a:rPr lang="lt-LT" sz="1230" b="1" dirty="0">
                <a:solidFill>
                  <a:srgbClr val="000000"/>
                </a:solidFill>
                <a:latin typeface="Myriad Pro" charset="0"/>
              </a:rPr>
              <a:t>Didelio greičio geležinkelio </a:t>
            </a:r>
            <a:r>
              <a:rPr lang="lt-LT" sz="1230" dirty="0">
                <a:solidFill>
                  <a:srgbClr val="000000"/>
                </a:solidFill>
                <a:latin typeface="Myriad Pro" charset="0"/>
              </a:rPr>
              <a:t>linija</a:t>
            </a:r>
            <a:r>
              <a:rPr lang="en-GB" sz="1230" dirty="0">
                <a:solidFill>
                  <a:srgbClr val="000000"/>
                </a:solidFill>
                <a:latin typeface="Myriad Pro" charset="0"/>
              </a:rPr>
              <a:t>	 </a:t>
            </a:r>
            <a:r>
              <a:rPr lang="lt-LT" sz="1230" dirty="0">
                <a:solidFill>
                  <a:srgbClr val="000000"/>
                </a:solidFill>
                <a:latin typeface="Myriad Pro" charset="0"/>
              </a:rPr>
              <a:t> greita, įprasta dviguba </a:t>
            </a:r>
            <a:r>
              <a:rPr lang="lt-LT" sz="1230" dirty="0" err="1">
                <a:solidFill>
                  <a:srgbClr val="000000"/>
                </a:solidFill>
                <a:latin typeface="Myriad Pro" charset="0"/>
              </a:rPr>
              <a:t>1435mm</a:t>
            </a:r>
            <a:r>
              <a:rPr lang="lt-LT" sz="1230" dirty="0">
                <a:solidFill>
                  <a:srgbClr val="000000"/>
                </a:solidFill>
                <a:latin typeface="Myriad Pro" charset="0"/>
              </a:rPr>
              <a:t> vėžė</a:t>
            </a:r>
            <a:r>
              <a:rPr lang="en-GB" sz="1230" dirty="0">
                <a:solidFill>
                  <a:srgbClr val="000000"/>
                </a:solidFill>
                <a:latin typeface="Myriad Pro" charset="0"/>
              </a:rPr>
              <a:t> </a:t>
            </a:r>
          </a:p>
          <a:p>
            <a:pPr lvl="0" indent="-134993" algn="just" defTabSz="514323">
              <a:spcBef>
                <a:spcPts val="750"/>
              </a:spcBef>
              <a:buBlip>
                <a:blip r:embed="rId3"/>
              </a:buBlip>
            </a:pPr>
            <a:r>
              <a:rPr lang="lt-LT" sz="1230" dirty="0">
                <a:solidFill>
                  <a:srgbClr val="000000"/>
                </a:solidFill>
                <a:latin typeface="Myriad Pro" charset="0"/>
              </a:rPr>
              <a:t>Simbolinis</a:t>
            </a:r>
            <a:r>
              <a:rPr lang="en-GB" sz="1230" dirty="0">
                <a:solidFill>
                  <a:srgbClr val="000000"/>
                </a:solidFill>
                <a:latin typeface="Myriad Pro" charset="0"/>
              </a:rPr>
              <a:t> </a:t>
            </a:r>
            <a:r>
              <a:rPr lang="lt-LT" sz="1230" b="1" dirty="0">
                <a:solidFill>
                  <a:srgbClr val="000000"/>
                </a:solidFill>
                <a:latin typeface="Myriad Pro" charset="0"/>
              </a:rPr>
              <a:t>Baltijos šalių </a:t>
            </a:r>
            <a:r>
              <a:rPr lang="lt-LT" sz="1230" b="1" dirty="0" err="1">
                <a:solidFill>
                  <a:srgbClr val="000000"/>
                </a:solidFill>
                <a:latin typeface="Myriad Pro" charset="0"/>
              </a:rPr>
              <a:t>sugįžimas</a:t>
            </a:r>
            <a:r>
              <a:rPr lang="en-GB" sz="1230" dirty="0">
                <a:solidFill>
                  <a:srgbClr val="000000"/>
                </a:solidFill>
                <a:latin typeface="Myriad Pro" charset="0"/>
              </a:rPr>
              <a:t> </a:t>
            </a:r>
            <a:r>
              <a:rPr lang="lt-LT" sz="1230" dirty="0">
                <a:solidFill>
                  <a:srgbClr val="000000"/>
                </a:solidFill>
                <a:latin typeface="Myriad Pro" charset="0"/>
              </a:rPr>
              <a:t>į </a:t>
            </a:r>
            <a:r>
              <a:rPr lang="lt-LT" sz="1230" b="1" dirty="0">
                <a:solidFill>
                  <a:srgbClr val="000000"/>
                </a:solidFill>
                <a:latin typeface="Myriad Pro" charset="0"/>
              </a:rPr>
              <a:t>Europą</a:t>
            </a:r>
            <a:r>
              <a:rPr lang="en-GB" sz="1230" dirty="0">
                <a:solidFill>
                  <a:srgbClr val="000000"/>
                </a:solidFill>
                <a:latin typeface="Myriad Pro" charset="0"/>
              </a:rPr>
              <a:t>. </a:t>
            </a:r>
            <a:endParaRPr lang="es-ES" sz="1230" dirty="0">
              <a:solidFill>
                <a:srgbClr val="000000"/>
              </a:solidFill>
              <a:latin typeface="Myriad Pro" charset="0"/>
            </a:endParaRPr>
          </a:p>
          <a:p>
            <a:pPr lvl="0" algn="just" defTabSz="514323">
              <a:spcBef>
                <a:spcPts val="0"/>
              </a:spcBef>
            </a:pPr>
            <a:endParaRPr lang="en-GB" sz="1230" dirty="0">
              <a:solidFill>
                <a:srgbClr val="000000"/>
              </a:solidFill>
              <a:latin typeface="Myriad Pro" charset="0"/>
            </a:endParaRPr>
          </a:p>
          <a:p>
            <a:pPr lvl="0" indent="-134993" algn="just" defTabSz="514323">
              <a:spcBef>
                <a:spcPts val="0"/>
              </a:spcBef>
              <a:buBlip>
                <a:blip r:embed="rId3"/>
              </a:buBlip>
            </a:pPr>
            <a:r>
              <a:rPr lang="en-GB" sz="1230" b="1" dirty="0">
                <a:solidFill>
                  <a:srgbClr val="000000"/>
                </a:solidFill>
                <a:latin typeface="Myriad Pro" charset="0"/>
              </a:rPr>
              <a:t>Rail </a:t>
            </a:r>
            <a:r>
              <a:rPr lang="en-GB" sz="1230" b="1" dirty="0" err="1">
                <a:solidFill>
                  <a:srgbClr val="000000"/>
                </a:solidFill>
                <a:latin typeface="Myriad Pro" charset="0"/>
              </a:rPr>
              <a:t>Baltica</a:t>
            </a:r>
            <a:r>
              <a:rPr lang="en-GB" sz="1230" b="1" dirty="0">
                <a:solidFill>
                  <a:srgbClr val="000000"/>
                </a:solidFill>
                <a:latin typeface="Myriad Pro" charset="0"/>
              </a:rPr>
              <a:t> </a:t>
            </a:r>
            <a:r>
              <a:rPr lang="lt-LT" sz="1230" dirty="0">
                <a:solidFill>
                  <a:srgbClr val="000000"/>
                </a:solidFill>
                <a:latin typeface="Myriad Pro" charset="0"/>
              </a:rPr>
              <a:t>taps </a:t>
            </a:r>
            <a:r>
              <a:rPr lang="en-GB" sz="1230" b="1" dirty="0">
                <a:solidFill>
                  <a:srgbClr val="000000"/>
                </a:solidFill>
                <a:latin typeface="Myriad Pro" charset="0"/>
              </a:rPr>
              <a:t>E</a:t>
            </a:r>
            <a:r>
              <a:rPr lang="lt-LT" sz="1230" b="1" dirty="0">
                <a:solidFill>
                  <a:srgbClr val="000000"/>
                </a:solidFill>
                <a:latin typeface="Myriad Pro" charset="0"/>
              </a:rPr>
              <a:t>S</a:t>
            </a:r>
            <a:r>
              <a:rPr lang="en-GB" sz="1230" b="1" dirty="0">
                <a:solidFill>
                  <a:srgbClr val="000000"/>
                </a:solidFill>
                <a:latin typeface="Myriad Pro" charset="0"/>
              </a:rPr>
              <a:t> </a:t>
            </a:r>
            <a:r>
              <a:rPr lang="lt-LT" sz="1230" b="1" dirty="0" err="1">
                <a:solidFill>
                  <a:srgbClr val="000000"/>
                </a:solidFill>
                <a:latin typeface="Myriad Pro" charset="0"/>
              </a:rPr>
              <a:t>Transeuropinių</a:t>
            </a:r>
            <a:r>
              <a:rPr lang="lt-LT" sz="1230" b="1" dirty="0">
                <a:solidFill>
                  <a:srgbClr val="000000"/>
                </a:solidFill>
                <a:latin typeface="Myriad Pro" charset="0"/>
              </a:rPr>
              <a:t> transporto tinklų (</a:t>
            </a:r>
            <a:r>
              <a:rPr lang="en-GB" sz="1230" b="1" dirty="0">
                <a:solidFill>
                  <a:srgbClr val="000000"/>
                </a:solidFill>
                <a:latin typeface="Myriad Pro" charset="0"/>
              </a:rPr>
              <a:t>TEN-T</a:t>
            </a:r>
            <a:r>
              <a:rPr lang="lt-LT" sz="1230" b="1" dirty="0">
                <a:solidFill>
                  <a:srgbClr val="000000"/>
                </a:solidFill>
                <a:latin typeface="Myriad Pro" charset="0"/>
              </a:rPr>
              <a:t>)</a:t>
            </a:r>
            <a:r>
              <a:rPr lang="en-GB" sz="1230" b="1" dirty="0">
                <a:solidFill>
                  <a:srgbClr val="000000"/>
                </a:solidFill>
                <a:latin typeface="Myriad Pro" charset="0"/>
              </a:rPr>
              <a:t> </a:t>
            </a:r>
            <a:r>
              <a:rPr lang="lt-LT" sz="1230" b="1" dirty="0">
                <a:solidFill>
                  <a:srgbClr val="000000"/>
                </a:solidFill>
                <a:latin typeface="Myriad Pro" charset="0"/>
              </a:rPr>
              <a:t>Šiaurės jūros</a:t>
            </a:r>
            <a:r>
              <a:rPr lang="en-GB" sz="1230" b="1" dirty="0">
                <a:solidFill>
                  <a:srgbClr val="000000"/>
                </a:solidFill>
                <a:latin typeface="Myriad Pro" charset="0"/>
              </a:rPr>
              <a:t>– </a:t>
            </a:r>
            <a:r>
              <a:rPr lang="lt-LT" sz="1230" b="1" dirty="0">
                <a:solidFill>
                  <a:srgbClr val="000000"/>
                </a:solidFill>
                <a:latin typeface="Myriad Pro" charset="0"/>
              </a:rPr>
              <a:t>Baltijos pagrindinio tinklo koridoriaus </a:t>
            </a:r>
            <a:r>
              <a:rPr lang="lt-LT" sz="1230" dirty="0">
                <a:solidFill>
                  <a:srgbClr val="000000"/>
                </a:solidFill>
                <a:latin typeface="Myriad Pro" charset="0"/>
              </a:rPr>
              <a:t>dalimi</a:t>
            </a:r>
            <a:r>
              <a:rPr lang="en-GB" sz="1230" dirty="0">
                <a:solidFill>
                  <a:srgbClr val="000000"/>
                </a:solidFill>
                <a:latin typeface="Myriad Pro" charset="0"/>
              </a:rPr>
              <a:t>:</a:t>
            </a:r>
          </a:p>
          <a:p>
            <a:pPr lvl="0" algn="just" defTabSz="514323">
              <a:spcBef>
                <a:spcPts val="0"/>
              </a:spcBef>
              <a:spcAft>
                <a:spcPts val="600"/>
              </a:spcAft>
            </a:pPr>
            <a:r>
              <a:rPr lang="lt-LT" sz="1230" i="1" dirty="0">
                <a:solidFill>
                  <a:srgbClr val="000000"/>
                </a:solidFill>
                <a:latin typeface="Myriad Pro" charset="0"/>
              </a:rPr>
              <a:t>Jungiančio didžiausius Europos uostus (Roterdamas, Hamburgas ir Antverpenas) per Nyderlandus, Belgiją, Vokietiją ir Lenkiją su trimis Baltijos šalimis. </a:t>
            </a:r>
            <a:endParaRPr lang="en-GB" sz="1230" i="1" dirty="0">
              <a:solidFill>
                <a:srgbClr val="000000"/>
              </a:solidFill>
              <a:latin typeface="Myriad Pro" charset="0"/>
            </a:endParaRPr>
          </a:p>
          <a:p>
            <a:pPr indent="-134993" algn="just" defTabSz="514323">
              <a:spcBef>
                <a:spcPts val="750"/>
              </a:spcBef>
              <a:buBlip>
                <a:blip r:embed="rId3"/>
              </a:buBlip>
            </a:pPr>
            <a:r>
              <a:rPr lang="lt-LT" sz="1230" dirty="0">
                <a:solidFill>
                  <a:srgbClr val="000000"/>
                </a:solidFill>
                <a:latin typeface="Myriad Pro" charset="0"/>
              </a:rPr>
              <a:t>Estijos, Latvijos ir Lietuvos </a:t>
            </a:r>
            <a:r>
              <a:rPr lang="lt-LT" sz="1230" b="1" dirty="0">
                <a:solidFill>
                  <a:srgbClr val="000000"/>
                </a:solidFill>
                <a:latin typeface="Myriad Pro" charset="0"/>
              </a:rPr>
              <a:t>pilna integracija </a:t>
            </a:r>
            <a:r>
              <a:rPr lang="lt-LT" sz="1230" dirty="0">
                <a:solidFill>
                  <a:srgbClr val="000000"/>
                </a:solidFill>
                <a:latin typeface="Myriad Pro" charset="0"/>
              </a:rPr>
              <a:t>į Europos geležinkelių erdvę. </a:t>
            </a:r>
            <a:endParaRPr lang="lv-LV" sz="1400" dirty="0">
              <a:solidFill>
                <a:srgbClr val="000000"/>
              </a:solidFill>
            </a:endParaRPr>
          </a:p>
          <a:p>
            <a:endParaRPr lang="lv-LV" dirty="0"/>
          </a:p>
        </p:txBody>
      </p:sp>
      <p:sp>
        <p:nvSpPr>
          <p:cNvPr id="4" name="Text Placeholder 3">
            <a:extLst>
              <a:ext uri="{FF2B5EF4-FFF2-40B4-BE49-F238E27FC236}">
                <a16:creationId xmlns:a16="http://schemas.microsoft.com/office/drawing/2014/main" id="{C2DC4069-9E99-4AB5-93B3-2C03CF1C679E}"/>
              </a:ext>
            </a:extLst>
          </p:cNvPr>
          <p:cNvSpPr>
            <a:spLocks noGrp="1"/>
          </p:cNvSpPr>
          <p:nvPr>
            <p:ph type="body" sz="quarter" idx="10"/>
          </p:nvPr>
        </p:nvSpPr>
        <p:spPr/>
        <p:txBody>
          <a:bodyPr/>
          <a:lstStyle/>
          <a:p>
            <a:r>
              <a:rPr lang="es-ES"/>
              <a:t>BACKGROUND</a:t>
            </a:r>
            <a:endParaRPr lang="lv-LV"/>
          </a:p>
        </p:txBody>
      </p:sp>
      <p:sp>
        <p:nvSpPr>
          <p:cNvPr id="18" name="Marcador de texto 17">
            <a:extLst>
              <a:ext uri="{FF2B5EF4-FFF2-40B4-BE49-F238E27FC236}">
                <a16:creationId xmlns:a16="http://schemas.microsoft.com/office/drawing/2014/main" id="{F164721A-0FE9-4E76-BC29-0A55227D7071}"/>
              </a:ext>
            </a:extLst>
          </p:cNvPr>
          <p:cNvSpPr>
            <a:spLocks noGrp="1"/>
          </p:cNvSpPr>
          <p:nvPr>
            <p:ph type="body" sz="quarter" idx="20"/>
          </p:nvPr>
        </p:nvSpPr>
        <p:spPr>
          <a:xfrm>
            <a:off x="2623186" y="704551"/>
            <a:ext cx="5244662" cy="569913"/>
          </a:xfrm>
        </p:spPr>
        <p:txBody>
          <a:bodyPr/>
          <a:lstStyle/>
          <a:p>
            <a:r>
              <a:rPr lang="lt-LT" sz="2000" dirty="0"/>
              <a:t>PAGRINDINIAI FAKTAI</a:t>
            </a:r>
            <a:endParaRPr lang="lv-LV" sz="2000" dirty="0"/>
          </a:p>
          <a:p>
            <a:endParaRPr lang="es-ES" sz="2000" dirty="0"/>
          </a:p>
        </p:txBody>
      </p:sp>
      <p:pic>
        <p:nvPicPr>
          <p:cNvPr id="6" name="Imagen 5">
            <a:extLst>
              <a:ext uri="{FF2B5EF4-FFF2-40B4-BE49-F238E27FC236}">
                <a16:creationId xmlns:a16="http://schemas.microsoft.com/office/drawing/2014/main" id="{DEB194E4-E296-4CB8-A1C6-B24F0825D64D}"/>
              </a:ext>
            </a:extLst>
          </p:cNvPr>
          <p:cNvPicPr/>
          <p:nvPr/>
        </p:nvPicPr>
        <p:blipFill>
          <a:blip r:embed="rId4"/>
          <a:stretch>
            <a:fillRect/>
          </a:stretch>
        </p:blipFill>
        <p:spPr>
          <a:xfrm>
            <a:off x="5306958" y="1365107"/>
            <a:ext cx="2672953" cy="3612697"/>
          </a:xfrm>
          <a:prstGeom prst="rect">
            <a:avLst/>
          </a:prstGeom>
        </p:spPr>
      </p:pic>
      <p:cxnSp>
        <p:nvCxnSpPr>
          <p:cNvPr id="13" name="Conector recto de flecha 12">
            <a:extLst>
              <a:ext uri="{FF2B5EF4-FFF2-40B4-BE49-F238E27FC236}">
                <a16:creationId xmlns:a16="http://schemas.microsoft.com/office/drawing/2014/main" id="{66C75B0B-63B6-490B-A0B0-C246418DC6B6}"/>
              </a:ext>
            </a:extLst>
          </p:cNvPr>
          <p:cNvCxnSpPr/>
          <p:nvPr/>
        </p:nvCxnSpPr>
        <p:spPr>
          <a:xfrm>
            <a:off x="3615559" y="1663552"/>
            <a:ext cx="33020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877D513F-B2C7-4163-BB7F-FB26DD0DEF38}"/>
              </a:ext>
            </a:extLst>
          </p:cNvPr>
          <p:cNvCxnSpPr>
            <a:cxnSpLocks/>
          </p:cNvCxnSpPr>
          <p:nvPr/>
        </p:nvCxnSpPr>
        <p:spPr>
          <a:xfrm>
            <a:off x="1611866" y="2136849"/>
            <a:ext cx="28575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AD9F3761-B9C3-416E-B651-3D3F7EAFF821}"/>
              </a:ext>
            </a:extLst>
          </p:cNvPr>
          <p:cNvCxnSpPr/>
          <p:nvPr/>
        </p:nvCxnSpPr>
        <p:spPr>
          <a:xfrm>
            <a:off x="3416509" y="2625649"/>
            <a:ext cx="33020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64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Imagen que contiene texto, tabla, verde, cubierto&#10;&#10;Descripción generada automáticamente">
            <a:extLst>
              <a:ext uri="{FF2B5EF4-FFF2-40B4-BE49-F238E27FC236}">
                <a16:creationId xmlns:a16="http://schemas.microsoft.com/office/drawing/2014/main" id="{86441873-6D8E-46BE-8C46-D9296835121B}"/>
              </a:ext>
            </a:extLst>
          </p:cNvPr>
          <p:cNvPicPr>
            <a:picLocks noChangeAspect="1"/>
          </p:cNvPicPr>
          <p:nvPr/>
        </p:nvPicPr>
        <p:blipFill rotWithShape="1">
          <a:blip r:embed="rId3"/>
          <a:srcRect t="1089" r="-720" b="1089"/>
          <a:stretch/>
        </p:blipFill>
        <p:spPr>
          <a:xfrm>
            <a:off x="6565422" y="1413328"/>
            <a:ext cx="1910872" cy="3627643"/>
          </a:xfrm>
          <a:prstGeom prst="rect">
            <a:avLst/>
          </a:prstGeom>
        </p:spPr>
      </p:pic>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p:txBody>
          <a:bodyPr/>
          <a:lstStyle/>
          <a:p>
            <a:r>
              <a:rPr lang="es-ES" sz="2000" dirty="0">
                <a:latin typeface="Myriad Pro Semibold"/>
              </a:rPr>
              <a:t>KAUNAS-</a:t>
            </a:r>
            <a:r>
              <a:rPr lang="en-GB" sz="2000" dirty="0" err="1">
                <a:latin typeface="Myriad Pro Semibold"/>
              </a:rPr>
              <a:t>ŠVEICARIJA</a:t>
            </a:r>
            <a:r>
              <a:rPr lang="lt-LT" sz="2000" dirty="0"/>
              <a:t> RUOŽO BENDRAS APRAŠYMAS</a:t>
            </a:r>
            <a:endParaRPr lang="es-ES" sz="2000" dirty="0">
              <a:latin typeface="Myriad Pro Semibold"/>
            </a:endParaRPr>
          </a:p>
        </p:txBody>
      </p:sp>
      <p:sp>
        <p:nvSpPr>
          <p:cNvPr id="9" name="Rectángulo 8">
            <a:extLst>
              <a:ext uri="{FF2B5EF4-FFF2-40B4-BE49-F238E27FC236}">
                <a16:creationId xmlns:a16="http://schemas.microsoft.com/office/drawing/2014/main" id="{89833B1D-FA3C-45D6-AB4F-5327B75428A8}"/>
              </a:ext>
            </a:extLst>
          </p:cNvPr>
          <p:cNvSpPr/>
          <p:nvPr/>
        </p:nvSpPr>
        <p:spPr>
          <a:xfrm>
            <a:off x="283778" y="1413328"/>
            <a:ext cx="3866816" cy="3154903"/>
          </a:xfrm>
          <a:prstGeom prst="rect">
            <a:avLst/>
          </a:prstGeom>
        </p:spPr>
        <p:txBody>
          <a:bodyPr wrap="square" lIns="91440" tIns="45720" rIns="91440" bIns="45720" anchor="t">
            <a:spAutoFit/>
          </a:bodyPr>
          <a:lstStyle/>
          <a:p>
            <a:pPr indent="-134620" defTabSz="514323">
              <a:lnSpc>
                <a:spcPct val="107000"/>
              </a:lnSpc>
              <a:spcBef>
                <a:spcPts val="750"/>
              </a:spcBef>
              <a:spcAft>
                <a:spcPts val="429"/>
              </a:spcAft>
              <a:buBlip>
                <a:blip r:embed="rId4"/>
              </a:buBlip>
            </a:pPr>
            <a:r>
              <a:rPr lang="lt-LT" sz="1000" dirty="0">
                <a:solidFill>
                  <a:srgbClr val="000000"/>
                </a:solidFill>
                <a:latin typeface="Myriad Pro" charset="0"/>
              </a:rPr>
              <a:t> Šis ruožas </a:t>
            </a:r>
            <a:r>
              <a:rPr lang="lt-LT" sz="1000" b="1" dirty="0">
                <a:solidFill>
                  <a:srgbClr val="000000"/>
                </a:solidFill>
                <a:latin typeface="Myriad Pro" charset="0"/>
              </a:rPr>
              <a:t>jungia</a:t>
            </a:r>
            <a:r>
              <a:rPr lang="lt-LT" sz="1000" dirty="0">
                <a:solidFill>
                  <a:srgbClr val="000000"/>
                </a:solidFill>
                <a:latin typeface="Myriad Pro" charset="0"/>
              </a:rPr>
              <a:t> vieną iš daugiausiai apgyvendintų gyvenvietę </a:t>
            </a:r>
            <a:r>
              <a:rPr lang="lt-LT" sz="1000" b="1" dirty="0">
                <a:solidFill>
                  <a:srgbClr val="000000"/>
                </a:solidFill>
                <a:latin typeface="Myriad Pro" charset="0"/>
              </a:rPr>
              <a:t>Kauną, </a:t>
            </a:r>
            <a:r>
              <a:rPr lang="lt-LT" sz="1000" dirty="0">
                <a:solidFill>
                  <a:srgbClr val="000000"/>
                </a:solidFill>
                <a:latin typeface="Myriad Pro" charset="0"/>
              </a:rPr>
              <a:t>esantį pietvakariuose nuo Jonavos raj. sav.</a:t>
            </a:r>
            <a:r>
              <a:rPr lang="es-ES" sz="1000" dirty="0">
                <a:solidFill>
                  <a:srgbClr val="000000"/>
                </a:solidFill>
                <a:latin typeface="Myriad Pro"/>
              </a:rPr>
              <a:t> </a:t>
            </a:r>
            <a:r>
              <a:rPr lang="lt-LT" sz="1000" dirty="0">
                <a:solidFill>
                  <a:srgbClr val="000000"/>
                </a:solidFill>
              </a:rPr>
              <a:t>ir</a:t>
            </a:r>
            <a:r>
              <a:rPr lang="en-GB" sz="1000" dirty="0">
                <a:solidFill>
                  <a:srgbClr val="000000"/>
                </a:solidFill>
                <a:latin typeface="Myriad Pro"/>
              </a:rPr>
              <a:t> </a:t>
            </a:r>
            <a:r>
              <a:rPr lang="en-GB" sz="1000" b="1" dirty="0" err="1">
                <a:solidFill>
                  <a:srgbClr val="000000"/>
                </a:solidFill>
                <a:latin typeface="Myriad Pro"/>
              </a:rPr>
              <a:t>Šveicarij</a:t>
            </a:r>
            <a:r>
              <a:rPr lang="lt-LT" sz="1000" b="1" dirty="0">
                <a:solidFill>
                  <a:srgbClr val="000000"/>
                </a:solidFill>
                <a:latin typeface="Myriad Pro"/>
              </a:rPr>
              <a:t>ą</a:t>
            </a:r>
            <a:r>
              <a:rPr lang="en-GB" sz="1000" dirty="0">
                <a:solidFill>
                  <a:srgbClr val="000000"/>
                </a:solidFill>
                <a:latin typeface="Myriad Pro"/>
              </a:rPr>
              <a:t>.</a:t>
            </a:r>
            <a:endParaRPr lang="es-ES" dirty="0">
              <a:solidFill>
                <a:srgbClr val="000000"/>
              </a:solidFill>
              <a:latin typeface="Myriad Pro"/>
            </a:endParaRPr>
          </a:p>
          <a:p>
            <a:pPr indent="-134620" defTabSz="514323">
              <a:lnSpc>
                <a:spcPct val="107000"/>
              </a:lnSpc>
              <a:spcBef>
                <a:spcPts val="750"/>
              </a:spcBef>
              <a:spcAft>
                <a:spcPts val="429"/>
              </a:spcAft>
              <a:buFont typeface="Arial"/>
              <a:buBlip>
                <a:blip r:embed="rId4"/>
              </a:buBlip>
            </a:pPr>
            <a:r>
              <a:rPr lang="lt-LT" sz="1000" dirty="0">
                <a:solidFill>
                  <a:srgbClr val="000000"/>
                </a:solidFill>
                <a:latin typeface="Myriad Pro" charset="0"/>
              </a:rPr>
              <a:t>Šio ruožo trasa buvo projektuojama patvirtinto </a:t>
            </a:r>
            <a:r>
              <a:rPr lang="lt-LT" sz="1000" b="1" dirty="0">
                <a:solidFill>
                  <a:srgbClr val="000000"/>
                </a:solidFill>
                <a:latin typeface="Myriad Pro" charset="0"/>
              </a:rPr>
              <a:t>Specialiojo Plano</a:t>
            </a:r>
            <a:r>
              <a:rPr lang="lt-LT" sz="1000" dirty="0">
                <a:solidFill>
                  <a:srgbClr val="000000"/>
                </a:solidFill>
                <a:latin typeface="Myriad Pro" charset="0"/>
              </a:rPr>
              <a:t> ribose ir eina visai šalia </a:t>
            </a:r>
            <a:r>
              <a:rPr lang="en-GB" sz="1000" dirty="0">
                <a:solidFill>
                  <a:srgbClr val="000000"/>
                </a:solidFill>
                <a:latin typeface="Myriad Pro"/>
              </a:rPr>
              <a:t>: </a:t>
            </a:r>
            <a:r>
              <a:rPr lang="en-GB" sz="1000" dirty="0" err="1">
                <a:solidFill>
                  <a:srgbClr val="000000"/>
                </a:solidFill>
                <a:latin typeface="Myriad Pro"/>
              </a:rPr>
              <a:t>Gumbiški</a:t>
            </a:r>
            <a:r>
              <a:rPr lang="lt-LT" sz="1000" dirty="0">
                <a:solidFill>
                  <a:srgbClr val="000000"/>
                </a:solidFill>
                <a:latin typeface="Myriad Pro"/>
              </a:rPr>
              <a:t>ų</a:t>
            </a:r>
            <a:r>
              <a:rPr lang="es-ES" sz="1000" dirty="0">
                <a:solidFill>
                  <a:srgbClr val="000000"/>
                </a:solidFill>
                <a:latin typeface="Myriad Pro"/>
              </a:rPr>
              <a:t>,</a:t>
            </a:r>
            <a:r>
              <a:rPr lang="lt-LT" sz="1000" dirty="0">
                <a:solidFill>
                  <a:srgbClr val="000000"/>
                </a:solidFill>
                <a:latin typeface="Myriad Pro"/>
              </a:rPr>
              <a:t> </a:t>
            </a:r>
            <a:r>
              <a:rPr lang="lt-LT" sz="1000" dirty="0" err="1">
                <a:solidFill>
                  <a:srgbClr val="000000"/>
                </a:solidFill>
                <a:latin typeface="Myriad Pro"/>
              </a:rPr>
              <a:t>Šafarkos</a:t>
            </a:r>
            <a:r>
              <a:rPr lang="lt-LT" sz="1000" dirty="0">
                <a:solidFill>
                  <a:srgbClr val="000000"/>
                </a:solidFill>
                <a:latin typeface="Myriad Pro"/>
              </a:rPr>
              <a:t> ir </a:t>
            </a:r>
            <a:r>
              <a:rPr lang="lt-LT" sz="1000" dirty="0" err="1">
                <a:solidFill>
                  <a:srgbClr val="000000"/>
                </a:solidFill>
                <a:latin typeface="Myriad Pro"/>
              </a:rPr>
              <a:t>Išorų</a:t>
            </a:r>
            <a:r>
              <a:rPr lang="es-ES" sz="1000" dirty="0">
                <a:solidFill>
                  <a:srgbClr val="000000"/>
                </a:solidFill>
                <a:latin typeface="Myriad Pro"/>
              </a:rPr>
              <a:t> </a:t>
            </a:r>
            <a:endParaRPr lang="lt-LT" sz="1000" dirty="0">
              <a:solidFill>
                <a:srgbClr val="000000"/>
              </a:solidFill>
              <a:latin typeface="Myriad Pro"/>
            </a:endParaRPr>
          </a:p>
          <a:p>
            <a:pPr indent="-134620" defTabSz="514323">
              <a:lnSpc>
                <a:spcPct val="107000"/>
              </a:lnSpc>
              <a:spcBef>
                <a:spcPts val="750"/>
              </a:spcBef>
              <a:spcAft>
                <a:spcPts val="429"/>
              </a:spcAft>
              <a:buFont typeface="Arial"/>
              <a:buBlip>
                <a:blip r:embed="rId4"/>
              </a:buBlip>
            </a:pPr>
            <a:r>
              <a:rPr lang="en-GB" sz="1000" dirty="0">
                <a:solidFill>
                  <a:srgbClr val="000000"/>
                </a:solidFill>
                <a:latin typeface="Myriad Pro"/>
              </a:rPr>
              <a:t>The stretch intersects several existing transport infrastructure, for which </a:t>
            </a:r>
            <a:r>
              <a:rPr lang="en-GB" sz="1000" b="1" dirty="0">
                <a:solidFill>
                  <a:srgbClr val="000000"/>
                </a:solidFill>
                <a:latin typeface="Myriad Pro"/>
              </a:rPr>
              <a:t>new infrastructures solutions </a:t>
            </a:r>
            <a:r>
              <a:rPr lang="en-GB" sz="1000" dirty="0">
                <a:solidFill>
                  <a:srgbClr val="000000"/>
                </a:solidFill>
                <a:latin typeface="Myriad Pro"/>
              </a:rPr>
              <a:t>have been designed, </a:t>
            </a:r>
            <a:r>
              <a:rPr lang="en-GB" sz="1000" b="1" dirty="0">
                <a:solidFill>
                  <a:srgbClr val="000000"/>
                </a:solidFill>
                <a:latin typeface="Myriad Pro"/>
              </a:rPr>
              <a:t>avoiding level crossings </a:t>
            </a:r>
            <a:r>
              <a:rPr lang="en-GB" sz="1000" dirty="0">
                <a:solidFill>
                  <a:srgbClr val="000000"/>
                </a:solidFill>
                <a:latin typeface="Myriad Pro"/>
              </a:rPr>
              <a:t>that represent one of the </a:t>
            </a:r>
            <a:r>
              <a:rPr lang="en-GB" sz="1000" b="1" dirty="0">
                <a:solidFill>
                  <a:srgbClr val="000000"/>
                </a:solidFill>
                <a:latin typeface="Myriad Pro"/>
              </a:rPr>
              <a:t>rail sector´s biggest safety concerns. </a:t>
            </a:r>
            <a:endParaRPr lang="en-GB" sz="1000" b="1" dirty="0">
              <a:solidFill>
                <a:srgbClr val="000000"/>
              </a:solidFill>
              <a:latin typeface="Myriad Pro" charset="0"/>
            </a:endParaRPr>
          </a:p>
          <a:p>
            <a:pPr indent="-134620" defTabSz="514323">
              <a:lnSpc>
                <a:spcPct val="107000"/>
              </a:lnSpc>
              <a:spcBef>
                <a:spcPts val="750"/>
              </a:spcBef>
              <a:spcAft>
                <a:spcPts val="429"/>
              </a:spcAft>
              <a:buBlip>
                <a:blip r:embed="rId4"/>
              </a:buBlip>
            </a:pPr>
            <a:r>
              <a:rPr lang="lt-LT" sz="1000" dirty="0">
                <a:solidFill>
                  <a:srgbClr val="000000"/>
                </a:solidFill>
                <a:latin typeface="Myriad Pro" charset="0"/>
              </a:rPr>
              <a:t>Lygiagrečiai geležinkelio linijai </a:t>
            </a:r>
            <a:r>
              <a:rPr lang="lt-LT" sz="1000" b="1" dirty="0">
                <a:solidFill>
                  <a:srgbClr val="000000"/>
                </a:solidFill>
                <a:latin typeface="Myriad Pro" charset="0"/>
              </a:rPr>
              <a:t>projektuojami</a:t>
            </a:r>
            <a:r>
              <a:rPr lang="lt-LT" sz="1000" dirty="0">
                <a:solidFill>
                  <a:srgbClr val="000000"/>
                </a:solidFill>
                <a:latin typeface="Myriad Pro" charset="0"/>
              </a:rPr>
              <a:t> </a:t>
            </a:r>
            <a:r>
              <a:rPr lang="lt-LT" sz="1000" b="1" dirty="0">
                <a:solidFill>
                  <a:srgbClr val="000000"/>
                </a:solidFill>
                <a:latin typeface="Myriad Pro" charset="0"/>
              </a:rPr>
              <a:t>privažiuojamieji keliai, kurie užtikrins susisiekimą </a:t>
            </a:r>
            <a:r>
              <a:rPr lang="lt-LT" sz="1000" dirty="0">
                <a:solidFill>
                  <a:srgbClr val="000000"/>
                </a:solidFill>
                <a:latin typeface="Myriad Pro" charset="0"/>
              </a:rPr>
              <a:t>tarp</a:t>
            </a:r>
            <a:r>
              <a:rPr lang="lt-LT" sz="1000" b="1" dirty="0">
                <a:solidFill>
                  <a:srgbClr val="000000"/>
                </a:solidFill>
                <a:latin typeface="Myriad Pro" charset="0"/>
              </a:rPr>
              <a:t> </a:t>
            </a:r>
            <a:r>
              <a:rPr lang="lt-LT" sz="1000" dirty="0">
                <a:solidFill>
                  <a:srgbClr val="000000"/>
                </a:solidFill>
                <a:latin typeface="Myriad Pro" charset="0"/>
              </a:rPr>
              <a:t>gretimų privačių žemės sklypų savininkų </a:t>
            </a:r>
          </a:p>
          <a:p>
            <a:pPr algn="just" defTabSz="514323">
              <a:lnSpc>
                <a:spcPct val="107000"/>
              </a:lnSpc>
              <a:spcBef>
                <a:spcPts val="750"/>
              </a:spcBef>
              <a:spcAft>
                <a:spcPts val="429"/>
              </a:spcAft>
            </a:pPr>
            <a:r>
              <a:rPr lang="lt-LT" sz="1000" i="1" dirty="0">
                <a:solidFill>
                  <a:srgbClr val="000000"/>
                </a:solidFill>
                <a:latin typeface="Myriad Pro" charset="0"/>
              </a:rPr>
              <a:t>Pastaba: Šios prezentacijos pristatymo tikslais, pateiksime tik Jonavos raj. sav. ribose esančią infrastruktūrą. </a:t>
            </a:r>
            <a:endParaRPr lang="es-ES" sz="1000" dirty="0">
              <a:solidFill>
                <a:srgbClr val="000000"/>
              </a:solidFill>
              <a:latin typeface="Myriad Pro" charset="0"/>
            </a:endParaRPr>
          </a:p>
          <a:p>
            <a:pPr defTabSz="514323">
              <a:lnSpc>
                <a:spcPct val="107000"/>
              </a:lnSpc>
              <a:spcBef>
                <a:spcPts val="750"/>
              </a:spcBef>
              <a:spcAft>
                <a:spcPts val="429"/>
              </a:spcAft>
            </a:pPr>
            <a:endParaRPr lang="es-ES" sz="1000" dirty="0">
              <a:solidFill>
                <a:srgbClr val="5D5D5D"/>
              </a:solidFill>
              <a:latin typeface="Myriad Pro" charset="0"/>
            </a:endParaRPr>
          </a:p>
        </p:txBody>
      </p:sp>
      <p:pic>
        <p:nvPicPr>
          <p:cNvPr id="11" name="Imagen 10">
            <a:extLst>
              <a:ext uri="{FF2B5EF4-FFF2-40B4-BE49-F238E27FC236}">
                <a16:creationId xmlns:a16="http://schemas.microsoft.com/office/drawing/2014/main" id="{905C6565-E3D6-437C-B285-FD0662BC3F0E}"/>
              </a:ext>
            </a:extLst>
          </p:cNvPr>
          <p:cNvPicPr/>
          <p:nvPr/>
        </p:nvPicPr>
        <p:blipFill>
          <a:blip r:embed="rId5"/>
          <a:stretch>
            <a:fillRect/>
          </a:stretch>
        </p:blipFill>
        <p:spPr>
          <a:xfrm>
            <a:off x="4434859" y="1400949"/>
            <a:ext cx="1937469" cy="3631463"/>
          </a:xfrm>
          <a:prstGeom prst="rect">
            <a:avLst/>
          </a:prstGeom>
        </p:spPr>
      </p:pic>
      <p:sp>
        <p:nvSpPr>
          <p:cNvPr id="12" name="Elipse 11">
            <a:extLst>
              <a:ext uri="{FF2B5EF4-FFF2-40B4-BE49-F238E27FC236}">
                <a16:creationId xmlns:a16="http://schemas.microsoft.com/office/drawing/2014/main" id="{543BDF9E-DFBD-4800-869A-57374714CF3A}"/>
              </a:ext>
            </a:extLst>
          </p:cNvPr>
          <p:cNvSpPr/>
          <p:nvPr/>
        </p:nvSpPr>
        <p:spPr>
          <a:xfrm rot="628313">
            <a:off x="4846121" y="4104419"/>
            <a:ext cx="565149" cy="84747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3" name="Conector recto de flecha 12">
            <a:extLst>
              <a:ext uri="{FF2B5EF4-FFF2-40B4-BE49-F238E27FC236}">
                <a16:creationId xmlns:a16="http://schemas.microsoft.com/office/drawing/2014/main" id="{A45FED0C-B8BE-4508-BB48-9AC21E93DA78}"/>
              </a:ext>
            </a:extLst>
          </p:cNvPr>
          <p:cNvCxnSpPr>
            <a:cxnSpLocks/>
          </p:cNvCxnSpPr>
          <p:nvPr/>
        </p:nvCxnSpPr>
        <p:spPr>
          <a:xfrm flipV="1">
            <a:off x="5537143" y="4193805"/>
            <a:ext cx="650143" cy="3016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FCE7C8C6-6157-4423-B132-31DA4E2A9AF6}"/>
              </a:ext>
            </a:extLst>
          </p:cNvPr>
          <p:cNvSpPr txBox="1"/>
          <p:nvPr/>
        </p:nvSpPr>
        <p:spPr>
          <a:xfrm>
            <a:off x="7589593" y="1783013"/>
            <a:ext cx="870897" cy="246221"/>
          </a:xfrm>
          <a:prstGeom prst="rect">
            <a:avLst/>
          </a:prstGeom>
          <a:noFill/>
        </p:spPr>
        <p:txBody>
          <a:bodyPr wrap="square" lIns="91440" tIns="45720" rIns="91440" bIns="45720" rtlCol="0" anchor="t">
            <a:spAutoFit/>
          </a:bodyPr>
          <a:lstStyle/>
          <a:p>
            <a:r>
              <a:rPr lang="lt-LT" sz="1000" dirty="0">
                <a:solidFill>
                  <a:schemeClr val="accent6"/>
                </a:solidFill>
              </a:rPr>
              <a:t>KELIAS</a:t>
            </a:r>
            <a:r>
              <a:rPr lang="en-GB" sz="1000" dirty="0">
                <a:solidFill>
                  <a:schemeClr val="accent6"/>
                </a:solidFill>
              </a:rPr>
              <a:t> </a:t>
            </a:r>
            <a:r>
              <a:rPr lang="en-GB" sz="1000" dirty="0" err="1">
                <a:solidFill>
                  <a:schemeClr val="accent6"/>
                </a:solidFill>
              </a:rPr>
              <a:t>A6</a:t>
            </a:r>
            <a:endParaRPr lang="es-ES" sz="1000" dirty="0">
              <a:solidFill>
                <a:schemeClr val="accent6"/>
              </a:solidFill>
            </a:endParaRPr>
          </a:p>
        </p:txBody>
      </p:sp>
      <p:sp>
        <p:nvSpPr>
          <p:cNvPr id="23" name="CuadroTexto 22">
            <a:extLst>
              <a:ext uri="{FF2B5EF4-FFF2-40B4-BE49-F238E27FC236}">
                <a16:creationId xmlns:a16="http://schemas.microsoft.com/office/drawing/2014/main" id="{1FA32342-5D86-4671-A295-04B505BDCA02}"/>
              </a:ext>
            </a:extLst>
          </p:cNvPr>
          <p:cNvSpPr txBox="1"/>
          <p:nvPr/>
        </p:nvSpPr>
        <p:spPr>
          <a:xfrm>
            <a:off x="7632144" y="1456515"/>
            <a:ext cx="785793" cy="246221"/>
          </a:xfrm>
          <a:prstGeom prst="rect">
            <a:avLst/>
          </a:prstGeom>
          <a:noFill/>
          <a:ln>
            <a:solidFill>
              <a:srgbClr val="00B0F0"/>
            </a:solidFill>
          </a:ln>
        </p:spPr>
        <p:txBody>
          <a:bodyPr wrap="none" lIns="91440" tIns="45720" rIns="91440" bIns="45720" rtlCol="0" anchor="t">
            <a:spAutoFit/>
          </a:bodyPr>
          <a:lstStyle/>
          <a:p>
            <a:r>
              <a:rPr lang="en-GB" sz="1000">
                <a:solidFill>
                  <a:srgbClr val="00B0F0"/>
                </a:solidFill>
                <a:cs typeface="Calibri"/>
              </a:rPr>
              <a:t>ŠVEICARIJA</a:t>
            </a:r>
            <a:endParaRPr lang="es-ES" sz="1000">
              <a:solidFill>
                <a:srgbClr val="00B0F0"/>
              </a:solidFill>
              <a:cs typeface="Calibri"/>
            </a:endParaRPr>
          </a:p>
        </p:txBody>
      </p:sp>
      <p:sp>
        <p:nvSpPr>
          <p:cNvPr id="24" name="CuadroTexto 23">
            <a:extLst>
              <a:ext uri="{FF2B5EF4-FFF2-40B4-BE49-F238E27FC236}">
                <a16:creationId xmlns:a16="http://schemas.microsoft.com/office/drawing/2014/main" id="{64A63829-24D3-4EAC-84E3-BBCB570B1F59}"/>
              </a:ext>
            </a:extLst>
          </p:cNvPr>
          <p:cNvSpPr txBox="1"/>
          <p:nvPr/>
        </p:nvSpPr>
        <p:spPr>
          <a:xfrm>
            <a:off x="6791259" y="4699057"/>
            <a:ext cx="623889" cy="246221"/>
          </a:xfrm>
          <a:prstGeom prst="rect">
            <a:avLst/>
          </a:prstGeom>
          <a:noFill/>
          <a:ln>
            <a:solidFill>
              <a:srgbClr val="00B0F0"/>
            </a:solidFill>
          </a:ln>
        </p:spPr>
        <p:txBody>
          <a:bodyPr wrap="none" lIns="91440" tIns="45720" rIns="91440" bIns="45720" rtlCol="0" anchor="t">
            <a:spAutoFit/>
          </a:bodyPr>
          <a:lstStyle/>
          <a:p>
            <a:r>
              <a:rPr lang="en-GB" sz="1000">
                <a:solidFill>
                  <a:srgbClr val="00B0F0"/>
                </a:solidFill>
                <a:cs typeface="Calibri"/>
              </a:rPr>
              <a:t>KAUNAS</a:t>
            </a:r>
            <a:endParaRPr lang="es-ES" sz="1000">
              <a:solidFill>
                <a:srgbClr val="00B0F0"/>
              </a:solidFill>
              <a:cs typeface="Calibri"/>
            </a:endParaRPr>
          </a:p>
        </p:txBody>
      </p:sp>
      <p:cxnSp>
        <p:nvCxnSpPr>
          <p:cNvPr id="27" name="Conector recto de flecha 26">
            <a:extLst>
              <a:ext uri="{FF2B5EF4-FFF2-40B4-BE49-F238E27FC236}">
                <a16:creationId xmlns:a16="http://schemas.microsoft.com/office/drawing/2014/main" id="{23395020-761B-4BA0-A8A0-5310A2ECCE49}"/>
              </a:ext>
            </a:extLst>
          </p:cNvPr>
          <p:cNvCxnSpPr>
            <a:cxnSpLocks/>
          </p:cNvCxnSpPr>
          <p:nvPr/>
        </p:nvCxnSpPr>
        <p:spPr>
          <a:xfrm flipH="1">
            <a:off x="7415148" y="1943068"/>
            <a:ext cx="211420" cy="2282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
            <a:extLst>
              <a:ext uri="{FF2B5EF4-FFF2-40B4-BE49-F238E27FC236}">
                <a16:creationId xmlns:a16="http://schemas.microsoft.com/office/drawing/2014/main" id="{9788EDAE-794F-461E-9B73-1FC7105F18C0}"/>
              </a:ext>
            </a:extLst>
          </p:cNvPr>
          <p:cNvSpPr txBox="1"/>
          <p:nvPr/>
        </p:nvSpPr>
        <p:spPr>
          <a:xfrm>
            <a:off x="7540858" y="2436009"/>
            <a:ext cx="901759"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lt-LT" sz="1000" dirty="0">
                <a:solidFill>
                  <a:schemeClr val="accent6"/>
                </a:solidFill>
              </a:rPr>
              <a:t>KELIAS NR. </a:t>
            </a:r>
            <a:r>
              <a:rPr lang="es-ES" sz="1000" dirty="0">
                <a:solidFill>
                  <a:schemeClr val="accent6"/>
                </a:solidFill>
              </a:rPr>
              <a:t>1504</a:t>
            </a:r>
          </a:p>
        </p:txBody>
      </p:sp>
      <p:sp>
        <p:nvSpPr>
          <p:cNvPr id="15" name="CuadroTexto 1">
            <a:extLst>
              <a:ext uri="{FF2B5EF4-FFF2-40B4-BE49-F238E27FC236}">
                <a16:creationId xmlns:a16="http://schemas.microsoft.com/office/drawing/2014/main" id="{ECAB8ED5-5399-451B-8C56-ED428553B4E8}"/>
              </a:ext>
            </a:extLst>
          </p:cNvPr>
          <p:cNvSpPr txBox="1"/>
          <p:nvPr/>
        </p:nvSpPr>
        <p:spPr>
          <a:xfrm>
            <a:off x="6513389" y="2017752"/>
            <a:ext cx="901759" cy="55399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lt-LT" sz="1000" dirty="0">
                <a:solidFill>
                  <a:schemeClr val="accent6"/>
                </a:solidFill>
              </a:rPr>
              <a:t>VIETINĖS REIKŠMĖS KELIAS</a:t>
            </a:r>
            <a:endParaRPr lang="es-ES" sz="1000" dirty="0">
              <a:solidFill>
                <a:schemeClr val="accent6"/>
              </a:solidFill>
            </a:endParaRPr>
          </a:p>
        </p:txBody>
      </p:sp>
      <p:cxnSp>
        <p:nvCxnSpPr>
          <p:cNvPr id="16" name="Conector recto de flecha 15">
            <a:extLst>
              <a:ext uri="{FF2B5EF4-FFF2-40B4-BE49-F238E27FC236}">
                <a16:creationId xmlns:a16="http://schemas.microsoft.com/office/drawing/2014/main" id="{FCCCEC1A-4018-4AD8-A53C-85840C00ABA3}"/>
              </a:ext>
            </a:extLst>
          </p:cNvPr>
          <p:cNvCxnSpPr>
            <a:cxnSpLocks/>
          </p:cNvCxnSpPr>
          <p:nvPr/>
        </p:nvCxnSpPr>
        <p:spPr>
          <a:xfrm flipV="1">
            <a:off x="6877366" y="2453759"/>
            <a:ext cx="242398" cy="1079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B41FBE83-4F24-4BA5-B927-5878841E4293}"/>
              </a:ext>
            </a:extLst>
          </p:cNvPr>
          <p:cNvCxnSpPr>
            <a:cxnSpLocks/>
          </p:cNvCxnSpPr>
          <p:nvPr/>
        </p:nvCxnSpPr>
        <p:spPr>
          <a:xfrm flipH="1" flipV="1">
            <a:off x="7500442" y="2838488"/>
            <a:ext cx="252252" cy="250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FBDFF37D-E31C-4DD1-8499-FB5960E21AB7}"/>
              </a:ext>
            </a:extLst>
          </p:cNvPr>
          <p:cNvCxnSpPr>
            <a:cxnSpLocks/>
          </p:cNvCxnSpPr>
          <p:nvPr/>
        </p:nvCxnSpPr>
        <p:spPr>
          <a:xfrm>
            <a:off x="7147407" y="3292962"/>
            <a:ext cx="143908" cy="2359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1">
            <a:extLst>
              <a:ext uri="{FF2B5EF4-FFF2-40B4-BE49-F238E27FC236}">
                <a16:creationId xmlns:a16="http://schemas.microsoft.com/office/drawing/2014/main" id="{1D73827A-FD10-40FD-8B13-8726BA285ACA}"/>
              </a:ext>
            </a:extLst>
          </p:cNvPr>
          <p:cNvSpPr txBox="1"/>
          <p:nvPr/>
        </p:nvSpPr>
        <p:spPr>
          <a:xfrm>
            <a:off x="6666484" y="3059527"/>
            <a:ext cx="961845" cy="24622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lt-LT" sz="1000" dirty="0">
                <a:solidFill>
                  <a:schemeClr val="accent6"/>
                </a:solidFill>
              </a:rPr>
              <a:t>UPĖ ŠEŠUVA</a:t>
            </a:r>
            <a:endParaRPr lang="es-ES" sz="1000" dirty="0">
              <a:solidFill>
                <a:schemeClr val="accent6"/>
              </a:solidFill>
            </a:endParaRPr>
          </a:p>
        </p:txBody>
      </p:sp>
      <p:sp>
        <p:nvSpPr>
          <p:cNvPr id="21" name="CuadroTexto 1">
            <a:extLst>
              <a:ext uri="{FF2B5EF4-FFF2-40B4-BE49-F238E27FC236}">
                <a16:creationId xmlns:a16="http://schemas.microsoft.com/office/drawing/2014/main" id="{60C6AFF7-751A-4633-9BBF-155DFE957912}"/>
              </a:ext>
            </a:extLst>
          </p:cNvPr>
          <p:cNvSpPr txBox="1"/>
          <p:nvPr/>
        </p:nvSpPr>
        <p:spPr>
          <a:xfrm>
            <a:off x="7459821" y="2955366"/>
            <a:ext cx="1184980"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lt-LT" sz="1000" dirty="0">
                <a:solidFill>
                  <a:schemeClr val="accent6"/>
                </a:solidFill>
              </a:rPr>
              <a:t>VIETINĖS REIKŠMĖS KELIAS</a:t>
            </a:r>
            <a:endParaRPr lang="es-ES" sz="1000" dirty="0">
              <a:solidFill>
                <a:schemeClr val="accent6"/>
              </a:solidFill>
            </a:endParaRPr>
          </a:p>
        </p:txBody>
      </p:sp>
      <p:cxnSp>
        <p:nvCxnSpPr>
          <p:cNvPr id="22" name="Conector recto de flecha 21">
            <a:extLst>
              <a:ext uri="{FF2B5EF4-FFF2-40B4-BE49-F238E27FC236}">
                <a16:creationId xmlns:a16="http://schemas.microsoft.com/office/drawing/2014/main" id="{3E524AF3-FD1A-4B48-B752-ABC39B5DEAA2}"/>
              </a:ext>
            </a:extLst>
          </p:cNvPr>
          <p:cNvCxnSpPr>
            <a:cxnSpLocks/>
          </p:cNvCxnSpPr>
          <p:nvPr/>
        </p:nvCxnSpPr>
        <p:spPr>
          <a:xfrm flipH="1">
            <a:off x="7704251" y="3328040"/>
            <a:ext cx="218698" cy="2232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714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n 168">
            <a:extLst>
              <a:ext uri="{FF2B5EF4-FFF2-40B4-BE49-F238E27FC236}">
                <a16:creationId xmlns:a16="http://schemas.microsoft.com/office/drawing/2014/main" id="{94AE5302-01CE-437D-81B8-80356520FFEC}"/>
              </a:ext>
            </a:extLst>
          </p:cNvPr>
          <p:cNvPicPr>
            <a:picLocks noChangeAspect="1"/>
          </p:cNvPicPr>
          <p:nvPr/>
        </p:nvPicPr>
        <p:blipFill>
          <a:blip r:embed="rId3"/>
          <a:stretch>
            <a:fillRect/>
          </a:stretch>
        </p:blipFill>
        <p:spPr>
          <a:xfrm rot="20150735">
            <a:off x="290288" y="1524512"/>
            <a:ext cx="797272" cy="554623"/>
          </a:xfrm>
          <a:prstGeom prst="rect">
            <a:avLst/>
          </a:prstGeom>
        </p:spPr>
      </p:pic>
      <p:sp>
        <p:nvSpPr>
          <p:cNvPr id="5" name="Text Placeholder 4">
            <a:extLst>
              <a:ext uri="{FF2B5EF4-FFF2-40B4-BE49-F238E27FC236}">
                <a16:creationId xmlns:a16="http://schemas.microsoft.com/office/drawing/2014/main" id="{2C17F4D0-A741-4EC1-9EA3-0718AB5FBF18}"/>
              </a:ext>
            </a:extLst>
          </p:cNvPr>
          <p:cNvSpPr>
            <a:spLocks noGrp="1"/>
          </p:cNvSpPr>
          <p:nvPr>
            <p:ph type="body" sz="quarter" idx="20"/>
          </p:nvPr>
        </p:nvSpPr>
        <p:spPr>
          <a:xfrm>
            <a:off x="2823030" y="544512"/>
            <a:ext cx="6037192" cy="569913"/>
          </a:xfrm>
        </p:spPr>
        <p:txBody>
          <a:bodyPr/>
          <a:lstStyle/>
          <a:p>
            <a:r>
              <a:rPr lang="lt-LT" sz="1500" dirty="0"/>
              <a:t>SANTRAUKA</a:t>
            </a:r>
            <a:r>
              <a:rPr lang="es-ES" sz="1500" dirty="0">
                <a:latin typeface="Myriad Pro Semibold"/>
              </a:rPr>
              <a:t> (</a:t>
            </a:r>
            <a:r>
              <a:rPr lang="es-ES" sz="1500" dirty="0" err="1">
                <a:latin typeface="Myriad Pro Semibold"/>
              </a:rPr>
              <a:t>DPS1</a:t>
            </a:r>
            <a:r>
              <a:rPr lang="es-ES" sz="1500" dirty="0">
                <a:latin typeface="Myriad Pro Semibold"/>
              </a:rPr>
              <a:t> </a:t>
            </a:r>
            <a:r>
              <a:rPr lang="lt-LT" sz="1500" dirty="0">
                <a:latin typeface="Myriad Pro Semibold"/>
              </a:rPr>
              <a:t>Kaunas</a:t>
            </a:r>
            <a:r>
              <a:rPr lang="es-ES" sz="1500" dirty="0">
                <a:latin typeface="Myriad Pro Semibold"/>
              </a:rPr>
              <a:t>-</a:t>
            </a:r>
            <a:r>
              <a:rPr lang="en-GB" sz="1500" dirty="0" err="1">
                <a:latin typeface="Myriad Pro Semibold"/>
              </a:rPr>
              <a:t>Šveicarija</a:t>
            </a:r>
            <a:r>
              <a:rPr lang="es-ES" sz="1500" dirty="0">
                <a:latin typeface="Myriad Pro Semibold"/>
              </a:rPr>
              <a:t>)</a:t>
            </a:r>
          </a:p>
        </p:txBody>
      </p:sp>
      <p:pic>
        <p:nvPicPr>
          <p:cNvPr id="20" name="Imagen 19">
            <a:extLst>
              <a:ext uri="{FF2B5EF4-FFF2-40B4-BE49-F238E27FC236}">
                <a16:creationId xmlns:a16="http://schemas.microsoft.com/office/drawing/2014/main" id="{36A9848B-1F81-4570-AD2A-E4D67127F5F8}"/>
              </a:ext>
            </a:extLst>
          </p:cNvPr>
          <p:cNvPicPr>
            <a:picLocks noChangeAspect="1"/>
          </p:cNvPicPr>
          <p:nvPr/>
        </p:nvPicPr>
        <p:blipFill rotWithShape="1">
          <a:blip r:embed="rId4"/>
          <a:srcRect r="11643"/>
          <a:stretch/>
        </p:blipFill>
        <p:spPr>
          <a:xfrm>
            <a:off x="1028979" y="1324430"/>
            <a:ext cx="7086042" cy="2862359"/>
          </a:xfrm>
          <a:prstGeom prst="rect">
            <a:avLst/>
          </a:prstGeom>
        </p:spPr>
      </p:pic>
      <p:sp>
        <p:nvSpPr>
          <p:cNvPr id="95" name="CuadroTexto 94">
            <a:extLst>
              <a:ext uri="{FF2B5EF4-FFF2-40B4-BE49-F238E27FC236}">
                <a16:creationId xmlns:a16="http://schemas.microsoft.com/office/drawing/2014/main" id="{295D2EA6-9E00-48FD-A043-7AB8689FD99D}"/>
              </a:ext>
            </a:extLst>
          </p:cNvPr>
          <p:cNvSpPr txBox="1"/>
          <p:nvPr/>
        </p:nvSpPr>
        <p:spPr>
          <a:xfrm>
            <a:off x="6881585" y="1453644"/>
            <a:ext cx="1502229" cy="400110"/>
          </a:xfrm>
          <a:prstGeom prst="rect">
            <a:avLst/>
          </a:prstGeom>
          <a:noFill/>
        </p:spPr>
        <p:txBody>
          <a:bodyPr wrap="square" lIns="91440" tIns="45720" rIns="91440" bIns="45720" rtlCol="0" anchor="t">
            <a:spAutoFit/>
          </a:bodyPr>
          <a:lstStyle/>
          <a:p>
            <a:r>
              <a:rPr lang="es-ES" sz="2000" b="1">
                <a:solidFill>
                  <a:schemeClr val="accent5"/>
                </a:solidFill>
              </a:rPr>
              <a:t>KAUNAS</a:t>
            </a:r>
          </a:p>
        </p:txBody>
      </p:sp>
      <p:sp>
        <p:nvSpPr>
          <p:cNvPr id="96" name="CuadroTexto 95">
            <a:extLst>
              <a:ext uri="{FF2B5EF4-FFF2-40B4-BE49-F238E27FC236}">
                <a16:creationId xmlns:a16="http://schemas.microsoft.com/office/drawing/2014/main" id="{12E28F8A-BEAD-429A-A57B-6A307848D33C}"/>
              </a:ext>
            </a:extLst>
          </p:cNvPr>
          <p:cNvSpPr txBox="1"/>
          <p:nvPr/>
        </p:nvSpPr>
        <p:spPr>
          <a:xfrm>
            <a:off x="1064985" y="3620129"/>
            <a:ext cx="1502229" cy="400110"/>
          </a:xfrm>
          <a:prstGeom prst="rect">
            <a:avLst/>
          </a:prstGeom>
          <a:noFill/>
        </p:spPr>
        <p:txBody>
          <a:bodyPr wrap="square" lIns="91440" tIns="45720" rIns="91440" bIns="45720" rtlCol="0" anchor="t">
            <a:spAutoFit/>
          </a:bodyPr>
          <a:lstStyle/>
          <a:p>
            <a:r>
              <a:rPr lang="en-GB" sz="2000" b="1">
                <a:solidFill>
                  <a:schemeClr val="accent5"/>
                </a:solidFill>
              </a:rPr>
              <a:t>ŠVEICARIJA</a:t>
            </a:r>
            <a:endParaRPr lang="es-ES" sz="2000" b="1">
              <a:solidFill>
                <a:schemeClr val="accent5"/>
              </a:solidFill>
            </a:endParaRPr>
          </a:p>
        </p:txBody>
      </p:sp>
      <p:graphicFrame>
        <p:nvGraphicFramePr>
          <p:cNvPr id="103" name="Diagrama 102">
            <a:extLst>
              <a:ext uri="{FF2B5EF4-FFF2-40B4-BE49-F238E27FC236}">
                <a16:creationId xmlns:a16="http://schemas.microsoft.com/office/drawing/2014/main" id="{8B34EDB4-4787-45CB-9061-3CF032A14B45}"/>
              </a:ext>
            </a:extLst>
          </p:cNvPr>
          <p:cNvGraphicFramePr/>
          <p:nvPr>
            <p:extLst>
              <p:ext uri="{D42A27DB-BD31-4B8C-83A1-F6EECF244321}">
                <p14:modId xmlns:p14="http://schemas.microsoft.com/office/powerpoint/2010/main" val="2170732601"/>
              </p:ext>
            </p:extLst>
          </p:nvPr>
        </p:nvGraphicFramePr>
        <p:xfrm>
          <a:off x="1120140" y="4358666"/>
          <a:ext cx="5645937" cy="4833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4" name="Grupo 103">
            <a:extLst>
              <a:ext uri="{FF2B5EF4-FFF2-40B4-BE49-F238E27FC236}">
                <a16:creationId xmlns:a16="http://schemas.microsoft.com/office/drawing/2014/main" id="{05FEFFCE-CEE5-4461-9F2D-5625D29BA32D}"/>
              </a:ext>
            </a:extLst>
          </p:cNvPr>
          <p:cNvGrpSpPr/>
          <p:nvPr/>
        </p:nvGrpSpPr>
        <p:grpSpPr>
          <a:xfrm>
            <a:off x="6773252" y="4074710"/>
            <a:ext cx="1702083" cy="987442"/>
            <a:chOff x="5476618" y="-66542"/>
            <a:chExt cx="1058030" cy="1111129"/>
          </a:xfrm>
          <a:solidFill>
            <a:schemeClr val="accent3">
              <a:lumMod val="75000"/>
            </a:schemeClr>
          </a:solidFill>
        </p:grpSpPr>
        <p:sp>
          <p:nvSpPr>
            <p:cNvPr id="111" name="Elipse 110">
              <a:extLst>
                <a:ext uri="{FF2B5EF4-FFF2-40B4-BE49-F238E27FC236}">
                  <a16:creationId xmlns:a16="http://schemas.microsoft.com/office/drawing/2014/main" id="{2C9B3762-9456-4B82-B7D0-0796BBEA9786}"/>
                </a:ext>
              </a:extLst>
            </p:cNvPr>
            <p:cNvSpPr/>
            <p:nvPr/>
          </p:nvSpPr>
          <p:spPr>
            <a:xfrm>
              <a:off x="5476618" y="-66542"/>
              <a:ext cx="1058030" cy="1111129"/>
            </a:xfrm>
            <a:prstGeom prst="ellipse">
              <a:avLst/>
            </a:prstGeom>
            <a:grpFill/>
          </p:spPr>
          <p:style>
            <a:lnRef idx="2">
              <a:schemeClr val="lt1">
                <a:hueOff val="0"/>
                <a:satOff val="0"/>
                <a:lumOff val="0"/>
                <a:alphaOff val="0"/>
              </a:schemeClr>
            </a:lnRef>
            <a:fillRef idx="1">
              <a:schemeClr val="accent3">
                <a:alpha val="90000"/>
                <a:hueOff val="0"/>
                <a:satOff val="0"/>
                <a:lumOff val="0"/>
                <a:alphaOff val="-40000"/>
              </a:schemeClr>
            </a:fillRef>
            <a:effectRef idx="0">
              <a:schemeClr val="accent3">
                <a:alpha val="90000"/>
                <a:hueOff val="0"/>
                <a:satOff val="0"/>
                <a:lumOff val="0"/>
                <a:alphaOff val="-40000"/>
              </a:schemeClr>
            </a:effectRef>
            <a:fontRef idx="minor">
              <a:schemeClr val="lt1"/>
            </a:fontRef>
          </p:style>
        </p:sp>
        <p:sp>
          <p:nvSpPr>
            <p:cNvPr id="117" name="Elipse 4">
              <a:extLst>
                <a:ext uri="{FF2B5EF4-FFF2-40B4-BE49-F238E27FC236}">
                  <a16:creationId xmlns:a16="http://schemas.microsoft.com/office/drawing/2014/main" id="{B5C92C66-EF7D-437B-826E-9D2C85535D6F}"/>
                </a:ext>
              </a:extLst>
            </p:cNvPr>
            <p:cNvSpPr txBox="1"/>
            <p:nvPr/>
          </p:nvSpPr>
          <p:spPr>
            <a:xfrm>
              <a:off x="5607878" y="96178"/>
              <a:ext cx="797701" cy="7856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lt-LT" sz="1400" b="1" kern="1200" dirty="0"/>
                <a:t>TVARUMAS</a:t>
              </a:r>
              <a:endParaRPr lang="es-ES" sz="1400" b="1" kern="1200" dirty="0"/>
            </a:p>
          </p:txBody>
        </p:sp>
      </p:grpSp>
      <p:sp>
        <p:nvSpPr>
          <p:cNvPr id="119" name="CuadroTexto 118">
            <a:extLst>
              <a:ext uri="{FF2B5EF4-FFF2-40B4-BE49-F238E27FC236}">
                <a16:creationId xmlns:a16="http://schemas.microsoft.com/office/drawing/2014/main" id="{89131842-4B29-4C24-83AB-7FB00F7A28F3}"/>
              </a:ext>
            </a:extLst>
          </p:cNvPr>
          <p:cNvSpPr txBox="1"/>
          <p:nvPr/>
        </p:nvSpPr>
        <p:spPr>
          <a:xfrm>
            <a:off x="2952916" y="2090742"/>
            <a:ext cx="1094206"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lt-LT" sz="1100" dirty="0">
                <a:solidFill>
                  <a:schemeClr val="accent3"/>
                </a:solidFill>
              </a:rPr>
              <a:t>ŽALIASIS TILTAS</a:t>
            </a:r>
            <a:endParaRPr lang="es-ES" sz="1071" dirty="0">
              <a:solidFill>
                <a:schemeClr val="accent3"/>
              </a:solidFill>
            </a:endParaRPr>
          </a:p>
        </p:txBody>
      </p:sp>
      <p:sp>
        <p:nvSpPr>
          <p:cNvPr id="120" name="CuadroTexto 119">
            <a:extLst>
              <a:ext uri="{FF2B5EF4-FFF2-40B4-BE49-F238E27FC236}">
                <a16:creationId xmlns:a16="http://schemas.microsoft.com/office/drawing/2014/main" id="{466643FF-2211-4FB8-BCF0-7A36BB926602}"/>
              </a:ext>
            </a:extLst>
          </p:cNvPr>
          <p:cNvSpPr txBox="1"/>
          <p:nvPr/>
        </p:nvSpPr>
        <p:spPr>
          <a:xfrm>
            <a:off x="1285728" y="3006462"/>
            <a:ext cx="1313870"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t-LT" dirty="0"/>
              <a:t>GELEŽINKELIO VIADUKAS VIRŠ KELIO </a:t>
            </a:r>
            <a:r>
              <a:rPr lang="en-GB" dirty="0" err="1"/>
              <a:t>A6</a:t>
            </a:r>
            <a:endParaRPr lang="es-ES" dirty="0"/>
          </a:p>
        </p:txBody>
      </p:sp>
      <p:cxnSp>
        <p:nvCxnSpPr>
          <p:cNvPr id="121" name="Conector recto de flecha 120">
            <a:extLst>
              <a:ext uri="{FF2B5EF4-FFF2-40B4-BE49-F238E27FC236}">
                <a16:creationId xmlns:a16="http://schemas.microsoft.com/office/drawing/2014/main" id="{E4D9130E-B781-4086-B34E-CD574EA47A11}"/>
              </a:ext>
            </a:extLst>
          </p:cNvPr>
          <p:cNvCxnSpPr>
            <a:cxnSpLocks/>
            <a:stCxn id="120" idx="0"/>
          </p:cNvCxnSpPr>
          <p:nvPr/>
        </p:nvCxnSpPr>
        <p:spPr>
          <a:xfrm flipV="1">
            <a:off x="1942663" y="2722476"/>
            <a:ext cx="38979" cy="2839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6" name="CuadroTexto 135">
            <a:extLst>
              <a:ext uri="{FF2B5EF4-FFF2-40B4-BE49-F238E27FC236}">
                <a16:creationId xmlns:a16="http://schemas.microsoft.com/office/drawing/2014/main" id="{6BB0BE1A-F311-446A-A3CE-57242D701918}"/>
              </a:ext>
            </a:extLst>
          </p:cNvPr>
          <p:cNvSpPr txBox="1"/>
          <p:nvPr/>
        </p:nvSpPr>
        <p:spPr>
          <a:xfrm>
            <a:off x="3976860" y="3510175"/>
            <a:ext cx="1329538"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t-LT" dirty="0"/>
              <a:t>GELEŽINKELIO VIADUKAS VIRŠ KELIO NR.</a:t>
            </a:r>
            <a:r>
              <a:rPr lang="en-GB" dirty="0"/>
              <a:t> 1504</a:t>
            </a:r>
            <a:endParaRPr lang="es-ES" dirty="0"/>
          </a:p>
        </p:txBody>
      </p:sp>
      <p:cxnSp>
        <p:nvCxnSpPr>
          <p:cNvPr id="139" name="Conector recto de flecha 138">
            <a:extLst>
              <a:ext uri="{FF2B5EF4-FFF2-40B4-BE49-F238E27FC236}">
                <a16:creationId xmlns:a16="http://schemas.microsoft.com/office/drawing/2014/main" id="{35A6E68B-9379-425C-B23D-3B6B62BF6A9B}"/>
              </a:ext>
            </a:extLst>
          </p:cNvPr>
          <p:cNvCxnSpPr>
            <a:cxnSpLocks/>
          </p:cNvCxnSpPr>
          <p:nvPr/>
        </p:nvCxnSpPr>
        <p:spPr>
          <a:xfrm flipV="1">
            <a:off x="4660818" y="3208439"/>
            <a:ext cx="31145" cy="2839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Conector recto de flecha 155">
            <a:extLst>
              <a:ext uri="{FF2B5EF4-FFF2-40B4-BE49-F238E27FC236}">
                <a16:creationId xmlns:a16="http://schemas.microsoft.com/office/drawing/2014/main" id="{750FE170-A21A-4FDD-897C-16A861DB424B}"/>
              </a:ext>
            </a:extLst>
          </p:cNvPr>
          <p:cNvCxnSpPr>
            <a:cxnSpLocks/>
          </p:cNvCxnSpPr>
          <p:nvPr/>
        </p:nvCxnSpPr>
        <p:spPr>
          <a:xfrm>
            <a:off x="5273405" y="2846670"/>
            <a:ext cx="83806" cy="30006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8" name="CuadroTexto 167">
            <a:extLst>
              <a:ext uri="{FF2B5EF4-FFF2-40B4-BE49-F238E27FC236}">
                <a16:creationId xmlns:a16="http://schemas.microsoft.com/office/drawing/2014/main" id="{EEE332D6-102D-4CDF-870A-AB492002D5DE}"/>
              </a:ext>
            </a:extLst>
          </p:cNvPr>
          <p:cNvSpPr txBox="1"/>
          <p:nvPr/>
        </p:nvSpPr>
        <p:spPr>
          <a:xfrm>
            <a:off x="4711571" y="2158748"/>
            <a:ext cx="1534424"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lt-LT" dirty="0"/>
              <a:t>GELEŽINKELIO VIADUKAS VIRŠ VĖSOS IR ŠEŠUVOS UPIŲ</a:t>
            </a:r>
            <a:endParaRPr lang="es-ES" dirty="0"/>
          </a:p>
        </p:txBody>
      </p:sp>
      <p:sp>
        <p:nvSpPr>
          <p:cNvPr id="181" name="CuadroTexto 180">
            <a:extLst>
              <a:ext uri="{FF2B5EF4-FFF2-40B4-BE49-F238E27FC236}">
                <a16:creationId xmlns:a16="http://schemas.microsoft.com/office/drawing/2014/main" id="{410F39D6-2A78-4E37-B040-23205F590687}"/>
              </a:ext>
            </a:extLst>
          </p:cNvPr>
          <p:cNvSpPr txBox="1"/>
          <p:nvPr/>
        </p:nvSpPr>
        <p:spPr>
          <a:xfrm>
            <a:off x="2896840" y="3014620"/>
            <a:ext cx="1099184"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t-LT" dirty="0"/>
              <a:t>GELEŽINKELIO VIADUKAS VIRŠ ŽVYRKELIO</a:t>
            </a:r>
            <a:endParaRPr lang="es-ES" dirty="0"/>
          </a:p>
        </p:txBody>
      </p:sp>
      <p:cxnSp>
        <p:nvCxnSpPr>
          <p:cNvPr id="182" name="Conector recto de flecha 181">
            <a:extLst>
              <a:ext uri="{FF2B5EF4-FFF2-40B4-BE49-F238E27FC236}">
                <a16:creationId xmlns:a16="http://schemas.microsoft.com/office/drawing/2014/main" id="{37A82628-929B-4AA9-A491-973BD58E275F}"/>
              </a:ext>
            </a:extLst>
          </p:cNvPr>
          <p:cNvCxnSpPr>
            <a:cxnSpLocks/>
          </p:cNvCxnSpPr>
          <p:nvPr/>
        </p:nvCxnSpPr>
        <p:spPr>
          <a:xfrm flipV="1">
            <a:off x="3493187" y="2815770"/>
            <a:ext cx="227069" cy="14201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4" name="CuadroTexto 193">
            <a:extLst>
              <a:ext uri="{FF2B5EF4-FFF2-40B4-BE49-F238E27FC236}">
                <a16:creationId xmlns:a16="http://schemas.microsoft.com/office/drawing/2014/main" id="{15629872-D6BE-4351-9D24-E617F4DCD7B6}"/>
              </a:ext>
            </a:extLst>
          </p:cNvPr>
          <p:cNvSpPr txBox="1"/>
          <p:nvPr/>
        </p:nvSpPr>
        <p:spPr>
          <a:xfrm>
            <a:off x="5923459" y="3595384"/>
            <a:ext cx="1702083"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lt-LT" dirty="0"/>
              <a:t>GELEŽINKELIO VIADUKAS VIRŠ ŽVYRKELIO</a:t>
            </a:r>
            <a:endParaRPr lang="es-ES" dirty="0"/>
          </a:p>
        </p:txBody>
      </p:sp>
      <p:cxnSp>
        <p:nvCxnSpPr>
          <p:cNvPr id="195" name="Conector recto de flecha 194">
            <a:extLst>
              <a:ext uri="{FF2B5EF4-FFF2-40B4-BE49-F238E27FC236}">
                <a16:creationId xmlns:a16="http://schemas.microsoft.com/office/drawing/2014/main" id="{B0508425-8305-48B7-B81C-40A97F61BEC8}"/>
              </a:ext>
            </a:extLst>
          </p:cNvPr>
          <p:cNvCxnSpPr>
            <a:cxnSpLocks/>
          </p:cNvCxnSpPr>
          <p:nvPr/>
        </p:nvCxnSpPr>
        <p:spPr>
          <a:xfrm flipH="1" flipV="1">
            <a:off x="6035074" y="3330793"/>
            <a:ext cx="303110" cy="2070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Forma libre: forma 1">
            <a:extLst>
              <a:ext uri="{FF2B5EF4-FFF2-40B4-BE49-F238E27FC236}">
                <a16:creationId xmlns:a16="http://schemas.microsoft.com/office/drawing/2014/main" id="{A3EB0A77-378E-4EF5-943F-707D4318A548}"/>
              </a:ext>
            </a:extLst>
          </p:cNvPr>
          <p:cNvSpPr/>
          <p:nvPr/>
        </p:nvSpPr>
        <p:spPr>
          <a:xfrm>
            <a:off x="1320800" y="2404050"/>
            <a:ext cx="4856480" cy="885262"/>
          </a:xfrm>
          <a:custGeom>
            <a:avLst/>
            <a:gdLst>
              <a:gd name="connsiteX0" fmla="*/ 0 w 4856480"/>
              <a:gd name="connsiteY0" fmla="*/ 488163 h 885262"/>
              <a:gd name="connsiteX1" fmla="*/ 1131147 w 4856480"/>
              <a:gd name="connsiteY1" fmla="*/ 483 h 885262"/>
              <a:gd name="connsiteX2" fmla="*/ 2702560 w 4856480"/>
              <a:gd name="connsiteY2" fmla="*/ 406883 h 885262"/>
              <a:gd name="connsiteX3" fmla="*/ 4030133 w 4856480"/>
              <a:gd name="connsiteY3" fmla="*/ 874243 h 885262"/>
              <a:gd name="connsiteX4" fmla="*/ 4856480 w 4856480"/>
              <a:gd name="connsiteY4" fmla="*/ 732003 h 88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6480" h="885262">
                <a:moveTo>
                  <a:pt x="0" y="488163"/>
                </a:moveTo>
                <a:cubicBezTo>
                  <a:pt x="340360" y="251096"/>
                  <a:pt x="680720" y="14030"/>
                  <a:pt x="1131147" y="483"/>
                </a:cubicBezTo>
                <a:cubicBezTo>
                  <a:pt x="1581574" y="-13064"/>
                  <a:pt x="2219396" y="261256"/>
                  <a:pt x="2702560" y="406883"/>
                </a:cubicBezTo>
                <a:cubicBezTo>
                  <a:pt x="3185724" y="552510"/>
                  <a:pt x="3671146" y="820056"/>
                  <a:pt x="4030133" y="874243"/>
                </a:cubicBezTo>
                <a:cubicBezTo>
                  <a:pt x="4389120" y="928430"/>
                  <a:pt x="4698436" y="766998"/>
                  <a:pt x="4856480" y="732003"/>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02" name="Conector recto de flecha 101">
            <a:extLst>
              <a:ext uri="{FF2B5EF4-FFF2-40B4-BE49-F238E27FC236}">
                <a16:creationId xmlns:a16="http://schemas.microsoft.com/office/drawing/2014/main" id="{CF500C0D-D77D-4E91-80B6-19AAF382408D}"/>
              </a:ext>
            </a:extLst>
          </p:cNvPr>
          <p:cNvCxnSpPr>
            <a:cxnSpLocks/>
          </p:cNvCxnSpPr>
          <p:nvPr/>
        </p:nvCxnSpPr>
        <p:spPr>
          <a:xfrm flipH="1">
            <a:off x="1026314" y="2594151"/>
            <a:ext cx="789786" cy="448873"/>
          </a:xfrm>
          <a:prstGeom prst="straightConnector1">
            <a:avLst/>
          </a:prstGeom>
          <a:ln w="57150">
            <a:solidFill>
              <a:schemeClr val="tx2">
                <a:lumMod val="20000"/>
                <a:lumOff val="80000"/>
              </a:schemeClr>
            </a:solidFill>
            <a:prstDash val="dashDot"/>
            <a:tailEnd type="triangle"/>
          </a:ln>
        </p:spPr>
        <p:style>
          <a:lnRef idx="2">
            <a:schemeClr val="accent1"/>
          </a:lnRef>
          <a:fillRef idx="0">
            <a:schemeClr val="accent1"/>
          </a:fillRef>
          <a:effectRef idx="1">
            <a:schemeClr val="accent1"/>
          </a:effectRef>
          <a:fontRef idx="minor">
            <a:schemeClr val="tx1"/>
          </a:fontRef>
        </p:style>
      </p:cxnSp>
      <p:grpSp>
        <p:nvGrpSpPr>
          <p:cNvPr id="122" name="Grupo 121">
            <a:extLst>
              <a:ext uri="{FF2B5EF4-FFF2-40B4-BE49-F238E27FC236}">
                <a16:creationId xmlns:a16="http://schemas.microsoft.com/office/drawing/2014/main" id="{ACAF1B17-010F-4B8B-8409-A64177C45917}"/>
              </a:ext>
            </a:extLst>
          </p:cNvPr>
          <p:cNvGrpSpPr/>
          <p:nvPr/>
        </p:nvGrpSpPr>
        <p:grpSpPr>
          <a:xfrm rot="297932">
            <a:off x="1740872" y="2422208"/>
            <a:ext cx="368899" cy="276431"/>
            <a:chOff x="0" y="0"/>
            <a:chExt cx="408789" cy="401324"/>
          </a:xfrm>
        </p:grpSpPr>
        <p:cxnSp>
          <p:nvCxnSpPr>
            <p:cNvPr id="123" name="Conector recto 122">
              <a:extLst>
                <a:ext uri="{FF2B5EF4-FFF2-40B4-BE49-F238E27FC236}">
                  <a16:creationId xmlns:a16="http://schemas.microsoft.com/office/drawing/2014/main" id="{C3202FC8-C34A-4BF7-928F-BB98B765A55C}"/>
                </a:ext>
              </a:extLst>
            </p:cNvPr>
            <p:cNvCxnSpPr/>
            <p:nvPr/>
          </p:nvCxnSpPr>
          <p:spPr>
            <a:xfrm flipV="1">
              <a:off x="44879" y="100977"/>
              <a:ext cx="281072" cy="2047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4" name="Grupo 123">
              <a:extLst>
                <a:ext uri="{FF2B5EF4-FFF2-40B4-BE49-F238E27FC236}">
                  <a16:creationId xmlns:a16="http://schemas.microsoft.com/office/drawing/2014/main" id="{1E3B2EA6-493C-4F50-9F75-588C55113929}"/>
                </a:ext>
              </a:extLst>
            </p:cNvPr>
            <p:cNvGrpSpPr/>
            <p:nvPr/>
          </p:nvGrpSpPr>
          <p:grpSpPr>
            <a:xfrm>
              <a:off x="0" y="0"/>
              <a:ext cx="261372" cy="224790"/>
              <a:chOff x="0" y="0"/>
              <a:chExt cx="261372" cy="224790"/>
            </a:xfrm>
          </p:grpSpPr>
          <p:cxnSp>
            <p:nvCxnSpPr>
              <p:cNvPr id="132" name="Conector recto 131">
                <a:extLst>
                  <a:ext uri="{FF2B5EF4-FFF2-40B4-BE49-F238E27FC236}">
                    <a16:creationId xmlns:a16="http://schemas.microsoft.com/office/drawing/2014/main" id="{33955215-A520-40FC-A7E1-36EC9664F52F}"/>
                  </a:ext>
                </a:extLst>
              </p:cNvPr>
              <p:cNvCxnSpPr/>
              <p:nvPr/>
            </p:nvCxnSpPr>
            <p:spPr>
              <a:xfrm flipV="1">
                <a:off x="57150" y="69850"/>
                <a:ext cx="202565" cy="154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Conector recto 132">
                <a:extLst>
                  <a:ext uri="{FF2B5EF4-FFF2-40B4-BE49-F238E27FC236}">
                    <a16:creationId xmlns:a16="http://schemas.microsoft.com/office/drawing/2014/main" id="{03544830-D151-4632-990E-EF155919EFA0}"/>
                  </a:ext>
                </a:extLst>
              </p:cNvPr>
              <p:cNvCxnSpPr/>
              <p:nvPr/>
            </p:nvCxnSpPr>
            <p:spPr>
              <a:xfrm flipH="1">
                <a:off x="260350" y="0"/>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Conector recto 133">
                <a:extLst>
                  <a:ext uri="{FF2B5EF4-FFF2-40B4-BE49-F238E27FC236}">
                    <a16:creationId xmlns:a16="http://schemas.microsoft.com/office/drawing/2014/main" id="{B819B868-AED3-42FD-B3B0-6CAAF5690A74}"/>
                  </a:ext>
                </a:extLst>
              </p:cNvPr>
              <p:cNvCxnSpPr/>
              <p:nvPr/>
            </p:nvCxnSpPr>
            <p:spPr>
              <a:xfrm>
                <a:off x="0" y="177800"/>
                <a:ext cx="54963" cy="27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5" name="Grupo 124">
              <a:extLst>
                <a:ext uri="{FF2B5EF4-FFF2-40B4-BE49-F238E27FC236}">
                  <a16:creationId xmlns:a16="http://schemas.microsoft.com/office/drawing/2014/main" id="{334E14BB-7AF8-4635-B638-4996AF748591}"/>
                </a:ext>
              </a:extLst>
            </p:cNvPr>
            <p:cNvGrpSpPr/>
            <p:nvPr/>
          </p:nvGrpSpPr>
          <p:grpSpPr>
            <a:xfrm>
              <a:off x="129026" y="179515"/>
              <a:ext cx="279763" cy="221809"/>
              <a:chOff x="0" y="0"/>
              <a:chExt cx="279763" cy="221809"/>
            </a:xfrm>
          </p:grpSpPr>
          <p:cxnSp>
            <p:nvCxnSpPr>
              <p:cNvPr id="127" name="Conector recto 126">
                <a:extLst>
                  <a:ext uri="{FF2B5EF4-FFF2-40B4-BE49-F238E27FC236}">
                    <a16:creationId xmlns:a16="http://schemas.microsoft.com/office/drawing/2014/main" id="{BABBD063-8312-4A7C-863B-286ED18A2E02}"/>
                  </a:ext>
                </a:extLst>
              </p:cNvPr>
              <p:cNvCxnSpPr/>
              <p:nvPr/>
            </p:nvCxnSpPr>
            <p:spPr>
              <a:xfrm flipV="1">
                <a:off x="0" y="0"/>
                <a:ext cx="202758" cy="155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Conector recto 127">
                <a:extLst>
                  <a:ext uri="{FF2B5EF4-FFF2-40B4-BE49-F238E27FC236}">
                    <a16:creationId xmlns:a16="http://schemas.microsoft.com/office/drawing/2014/main" id="{9CB01ABA-A6F1-45FB-9C7E-4F653F29E1E3}"/>
                  </a:ext>
                </a:extLst>
              </p:cNvPr>
              <p:cNvCxnSpPr/>
              <p:nvPr/>
            </p:nvCxnSpPr>
            <p:spPr>
              <a:xfrm flipH="1">
                <a:off x="0" y="155051"/>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Conector recto 128">
                <a:extLst>
                  <a:ext uri="{FF2B5EF4-FFF2-40B4-BE49-F238E27FC236}">
                    <a16:creationId xmlns:a16="http://schemas.microsoft.com/office/drawing/2014/main" id="{3EBC153D-07E0-4768-B353-42CB90B6DD32}"/>
                  </a:ext>
                </a:extLst>
              </p:cNvPr>
              <p:cNvCxnSpPr/>
              <p:nvPr/>
            </p:nvCxnSpPr>
            <p:spPr>
              <a:xfrm>
                <a:off x="202759" y="0"/>
                <a:ext cx="77004" cy="27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35" name="Conector recto 134">
            <a:extLst>
              <a:ext uri="{FF2B5EF4-FFF2-40B4-BE49-F238E27FC236}">
                <a16:creationId xmlns:a16="http://schemas.microsoft.com/office/drawing/2014/main" id="{0E189149-94F7-4AFE-984D-86CD4A20094D}"/>
              </a:ext>
            </a:extLst>
          </p:cNvPr>
          <p:cNvCxnSpPr>
            <a:cxnSpLocks/>
          </p:cNvCxnSpPr>
          <p:nvPr/>
        </p:nvCxnSpPr>
        <p:spPr>
          <a:xfrm>
            <a:off x="1729601" y="2479097"/>
            <a:ext cx="486081" cy="23477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18" name="Elipse 117">
            <a:extLst>
              <a:ext uri="{FF2B5EF4-FFF2-40B4-BE49-F238E27FC236}">
                <a16:creationId xmlns:a16="http://schemas.microsoft.com/office/drawing/2014/main" id="{75B22CC2-1737-4B5F-AEE2-98824DD935A4}"/>
              </a:ext>
            </a:extLst>
          </p:cNvPr>
          <p:cNvSpPr/>
          <p:nvPr/>
        </p:nvSpPr>
        <p:spPr>
          <a:xfrm>
            <a:off x="3256212" y="2464802"/>
            <a:ext cx="133013" cy="18212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170" name="Grupo 169">
            <a:extLst>
              <a:ext uri="{FF2B5EF4-FFF2-40B4-BE49-F238E27FC236}">
                <a16:creationId xmlns:a16="http://schemas.microsoft.com/office/drawing/2014/main" id="{E2850064-33A0-45F5-BA83-4436B44BBA2C}"/>
              </a:ext>
            </a:extLst>
          </p:cNvPr>
          <p:cNvGrpSpPr/>
          <p:nvPr/>
        </p:nvGrpSpPr>
        <p:grpSpPr>
          <a:xfrm rot="3057115">
            <a:off x="3727840" y="2628313"/>
            <a:ext cx="368899" cy="276431"/>
            <a:chOff x="0" y="0"/>
            <a:chExt cx="408789" cy="401324"/>
          </a:xfrm>
        </p:grpSpPr>
        <p:cxnSp>
          <p:nvCxnSpPr>
            <p:cNvPr id="171" name="Conector recto 170">
              <a:extLst>
                <a:ext uri="{FF2B5EF4-FFF2-40B4-BE49-F238E27FC236}">
                  <a16:creationId xmlns:a16="http://schemas.microsoft.com/office/drawing/2014/main" id="{CA8A41AC-885C-4F5A-AE2B-9ABF3BCE4CED}"/>
                </a:ext>
              </a:extLst>
            </p:cNvPr>
            <p:cNvCxnSpPr/>
            <p:nvPr/>
          </p:nvCxnSpPr>
          <p:spPr>
            <a:xfrm flipV="1">
              <a:off x="44879" y="100977"/>
              <a:ext cx="281072" cy="2047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2" name="Grupo 171">
              <a:extLst>
                <a:ext uri="{FF2B5EF4-FFF2-40B4-BE49-F238E27FC236}">
                  <a16:creationId xmlns:a16="http://schemas.microsoft.com/office/drawing/2014/main" id="{66F44EF8-4A20-4397-BEAD-C3761C7E51FA}"/>
                </a:ext>
              </a:extLst>
            </p:cNvPr>
            <p:cNvGrpSpPr/>
            <p:nvPr/>
          </p:nvGrpSpPr>
          <p:grpSpPr>
            <a:xfrm>
              <a:off x="0" y="0"/>
              <a:ext cx="261372" cy="224790"/>
              <a:chOff x="0" y="0"/>
              <a:chExt cx="261372" cy="224790"/>
            </a:xfrm>
          </p:grpSpPr>
          <p:cxnSp>
            <p:nvCxnSpPr>
              <p:cNvPr id="177" name="Conector recto 176">
                <a:extLst>
                  <a:ext uri="{FF2B5EF4-FFF2-40B4-BE49-F238E27FC236}">
                    <a16:creationId xmlns:a16="http://schemas.microsoft.com/office/drawing/2014/main" id="{3B98A75A-538A-4234-963C-92BA0C4CA2E8}"/>
                  </a:ext>
                </a:extLst>
              </p:cNvPr>
              <p:cNvCxnSpPr/>
              <p:nvPr/>
            </p:nvCxnSpPr>
            <p:spPr>
              <a:xfrm flipV="1">
                <a:off x="57150" y="69850"/>
                <a:ext cx="202565" cy="154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Conector recto 177">
                <a:extLst>
                  <a:ext uri="{FF2B5EF4-FFF2-40B4-BE49-F238E27FC236}">
                    <a16:creationId xmlns:a16="http://schemas.microsoft.com/office/drawing/2014/main" id="{76C6438F-2E18-49BF-A865-0BDEBF6B08B5}"/>
                  </a:ext>
                </a:extLst>
              </p:cNvPr>
              <p:cNvCxnSpPr/>
              <p:nvPr/>
            </p:nvCxnSpPr>
            <p:spPr>
              <a:xfrm flipH="1">
                <a:off x="260350" y="0"/>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Conector recto 178">
                <a:extLst>
                  <a:ext uri="{FF2B5EF4-FFF2-40B4-BE49-F238E27FC236}">
                    <a16:creationId xmlns:a16="http://schemas.microsoft.com/office/drawing/2014/main" id="{208C1732-F5B6-4A7E-9E47-ADDF141FC96B}"/>
                  </a:ext>
                </a:extLst>
              </p:cNvPr>
              <p:cNvCxnSpPr/>
              <p:nvPr/>
            </p:nvCxnSpPr>
            <p:spPr>
              <a:xfrm>
                <a:off x="0" y="177800"/>
                <a:ext cx="54963" cy="27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3" name="Grupo 172">
              <a:extLst>
                <a:ext uri="{FF2B5EF4-FFF2-40B4-BE49-F238E27FC236}">
                  <a16:creationId xmlns:a16="http://schemas.microsoft.com/office/drawing/2014/main" id="{F88C70CF-53CA-4498-8752-BCDF72944F26}"/>
                </a:ext>
              </a:extLst>
            </p:cNvPr>
            <p:cNvGrpSpPr/>
            <p:nvPr/>
          </p:nvGrpSpPr>
          <p:grpSpPr>
            <a:xfrm>
              <a:off x="129026" y="179515"/>
              <a:ext cx="279763" cy="221809"/>
              <a:chOff x="0" y="0"/>
              <a:chExt cx="279763" cy="221809"/>
            </a:xfrm>
          </p:grpSpPr>
          <p:cxnSp>
            <p:nvCxnSpPr>
              <p:cNvPr id="174" name="Conector recto 173">
                <a:extLst>
                  <a:ext uri="{FF2B5EF4-FFF2-40B4-BE49-F238E27FC236}">
                    <a16:creationId xmlns:a16="http://schemas.microsoft.com/office/drawing/2014/main" id="{1D0026A5-B8C6-4AC9-A84D-F73F9E1E19F7}"/>
                  </a:ext>
                </a:extLst>
              </p:cNvPr>
              <p:cNvCxnSpPr/>
              <p:nvPr/>
            </p:nvCxnSpPr>
            <p:spPr>
              <a:xfrm flipV="1">
                <a:off x="0" y="0"/>
                <a:ext cx="202758" cy="155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Conector recto 174">
                <a:extLst>
                  <a:ext uri="{FF2B5EF4-FFF2-40B4-BE49-F238E27FC236}">
                    <a16:creationId xmlns:a16="http://schemas.microsoft.com/office/drawing/2014/main" id="{6146888A-862A-4368-8EA7-1B87050B374F}"/>
                  </a:ext>
                </a:extLst>
              </p:cNvPr>
              <p:cNvCxnSpPr/>
              <p:nvPr/>
            </p:nvCxnSpPr>
            <p:spPr>
              <a:xfrm flipH="1">
                <a:off x="0" y="155051"/>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Conector recto 175">
                <a:extLst>
                  <a:ext uri="{FF2B5EF4-FFF2-40B4-BE49-F238E27FC236}">
                    <a16:creationId xmlns:a16="http://schemas.microsoft.com/office/drawing/2014/main" id="{10AA10C1-1CD6-4051-BA65-8F1FEF43ACC5}"/>
                  </a:ext>
                </a:extLst>
              </p:cNvPr>
              <p:cNvCxnSpPr/>
              <p:nvPr/>
            </p:nvCxnSpPr>
            <p:spPr>
              <a:xfrm>
                <a:off x="202759" y="0"/>
                <a:ext cx="77004" cy="27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0" name="Conector recto 179">
            <a:extLst>
              <a:ext uri="{FF2B5EF4-FFF2-40B4-BE49-F238E27FC236}">
                <a16:creationId xmlns:a16="http://schemas.microsoft.com/office/drawing/2014/main" id="{4F85C69A-7848-4035-9E38-4B44023BF6B0}"/>
              </a:ext>
            </a:extLst>
          </p:cNvPr>
          <p:cNvCxnSpPr>
            <a:cxnSpLocks/>
          </p:cNvCxnSpPr>
          <p:nvPr/>
        </p:nvCxnSpPr>
        <p:spPr>
          <a:xfrm flipH="1">
            <a:off x="3796004" y="2647699"/>
            <a:ext cx="177961" cy="238185"/>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141" name="Grupo 140">
            <a:extLst>
              <a:ext uri="{FF2B5EF4-FFF2-40B4-BE49-F238E27FC236}">
                <a16:creationId xmlns:a16="http://schemas.microsoft.com/office/drawing/2014/main" id="{938FD106-2142-4305-BED6-47E9B70F8272}"/>
              </a:ext>
            </a:extLst>
          </p:cNvPr>
          <p:cNvGrpSpPr/>
          <p:nvPr/>
        </p:nvGrpSpPr>
        <p:grpSpPr>
          <a:xfrm rot="3057115">
            <a:off x="4589944" y="2984286"/>
            <a:ext cx="368899" cy="276431"/>
            <a:chOff x="0" y="0"/>
            <a:chExt cx="408789" cy="401324"/>
          </a:xfrm>
        </p:grpSpPr>
        <p:cxnSp>
          <p:nvCxnSpPr>
            <p:cNvPr id="142" name="Conector recto 141">
              <a:extLst>
                <a:ext uri="{FF2B5EF4-FFF2-40B4-BE49-F238E27FC236}">
                  <a16:creationId xmlns:a16="http://schemas.microsoft.com/office/drawing/2014/main" id="{1AA9ACD8-590D-4D34-9465-E29461B2603A}"/>
                </a:ext>
              </a:extLst>
            </p:cNvPr>
            <p:cNvCxnSpPr/>
            <p:nvPr/>
          </p:nvCxnSpPr>
          <p:spPr>
            <a:xfrm flipV="1">
              <a:off x="44879" y="100977"/>
              <a:ext cx="281072" cy="2047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3" name="Grupo 142">
              <a:extLst>
                <a:ext uri="{FF2B5EF4-FFF2-40B4-BE49-F238E27FC236}">
                  <a16:creationId xmlns:a16="http://schemas.microsoft.com/office/drawing/2014/main" id="{E24D43A9-A71D-4F4C-9633-66E13029324E}"/>
                </a:ext>
              </a:extLst>
            </p:cNvPr>
            <p:cNvGrpSpPr/>
            <p:nvPr/>
          </p:nvGrpSpPr>
          <p:grpSpPr>
            <a:xfrm>
              <a:off x="0" y="0"/>
              <a:ext cx="261372" cy="224790"/>
              <a:chOff x="0" y="0"/>
              <a:chExt cx="261372" cy="224790"/>
            </a:xfrm>
          </p:grpSpPr>
          <p:cxnSp>
            <p:nvCxnSpPr>
              <p:cNvPr id="151" name="Conector recto 150">
                <a:extLst>
                  <a:ext uri="{FF2B5EF4-FFF2-40B4-BE49-F238E27FC236}">
                    <a16:creationId xmlns:a16="http://schemas.microsoft.com/office/drawing/2014/main" id="{BAF67223-FC5E-4DE3-A650-9BE3C80BE736}"/>
                  </a:ext>
                </a:extLst>
              </p:cNvPr>
              <p:cNvCxnSpPr/>
              <p:nvPr/>
            </p:nvCxnSpPr>
            <p:spPr>
              <a:xfrm flipV="1">
                <a:off x="57150" y="69850"/>
                <a:ext cx="202565" cy="154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Conector recto 152">
                <a:extLst>
                  <a:ext uri="{FF2B5EF4-FFF2-40B4-BE49-F238E27FC236}">
                    <a16:creationId xmlns:a16="http://schemas.microsoft.com/office/drawing/2014/main" id="{05220C35-17CE-4847-913D-494806414BDE}"/>
                  </a:ext>
                </a:extLst>
              </p:cNvPr>
              <p:cNvCxnSpPr/>
              <p:nvPr/>
            </p:nvCxnSpPr>
            <p:spPr>
              <a:xfrm flipH="1">
                <a:off x="260350" y="0"/>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Conector recto 153">
                <a:extLst>
                  <a:ext uri="{FF2B5EF4-FFF2-40B4-BE49-F238E27FC236}">
                    <a16:creationId xmlns:a16="http://schemas.microsoft.com/office/drawing/2014/main" id="{8E6A08D2-59AE-49F9-B63E-A2D8C15FA2D1}"/>
                  </a:ext>
                </a:extLst>
              </p:cNvPr>
              <p:cNvCxnSpPr/>
              <p:nvPr/>
            </p:nvCxnSpPr>
            <p:spPr>
              <a:xfrm>
                <a:off x="0" y="177800"/>
                <a:ext cx="54963" cy="27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Grupo 144">
              <a:extLst>
                <a:ext uri="{FF2B5EF4-FFF2-40B4-BE49-F238E27FC236}">
                  <a16:creationId xmlns:a16="http://schemas.microsoft.com/office/drawing/2014/main" id="{C889BB8B-AEBC-4E57-85A7-9E6A36818526}"/>
                </a:ext>
              </a:extLst>
            </p:cNvPr>
            <p:cNvGrpSpPr/>
            <p:nvPr/>
          </p:nvGrpSpPr>
          <p:grpSpPr>
            <a:xfrm>
              <a:off x="129026" y="179515"/>
              <a:ext cx="279763" cy="221809"/>
              <a:chOff x="0" y="0"/>
              <a:chExt cx="279763" cy="221809"/>
            </a:xfrm>
          </p:grpSpPr>
          <p:cxnSp>
            <p:nvCxnSpPr>
              <p:cNvPr id="146" name="Conector recto 145">
                <a:extLst>
                  <a:ext uri="{FF2B5EF4-FFF2-40B4-BE49-F238E27FC236}">
                    <a16:creationId xmlns:a16="http://schemas.microsoft.com/office/drawing/2014/main" id="{AED6EFB3-8A65-4217-BA39-C978DE11356F}"/>
                  </a:ext>
                </a:extLst>
              </p:cNvPr>
              <p:cNvCxnSpPr/>
              <p:nvPr/>
            </p:nvCxnSpPr>
            <p:spPr>
              <a:xfrm flipV="1">
                <a:off x="0" y="0"/>
                <a:ext cx="202758" cy="155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Conector recto 147">
                <a:extLst>
                  <a:ext uri="{FF2B5EF4-FFF2-40B4-BE49-F238E27FC236}">
                    <a16:creationId xmlns:a16="http://schemas.microsoft.com/office/drawing/2014/main" id="{3D56013F-4909-442B-BB78-1DF1D2E5E818}"/>
                  </a:ext>
                </a:extLst>
              </p:cNvPr>
              <p:cNvCxnSpPr/>
              <p:nvPr/>
            </p:nvCxnSpPr>
            <p:spPr>
              <a:xfrm flipH="1">
                <a:off x="0" y="155051"/>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Conector recto 148">
                <a:extLst>
                  <a:ext uri="{FF2B5EF4-FFF2-40B4-BE49-F238E27FC236}">
                    <a16:creationId xmlns:a16="http://schemas.microsoft.com/office/drawing/2014/main" id="{BF5A2D52-0B1C-403C-9963-B595F20286DF}"/>
                  </a:ext>
                </a:extLst>
              </p:cNvPr>
              <p:cNvCxnSpPr/>
              <p:nvPr/>
            </p:nvCxnSpPr>
            <p:spPr>
              <a:xfrm>
                <a:off x="202759" y="0"/>
                <a:ext cx="77004" cy="27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55" name="Conector recto 154">
            <a:extLst>
              <a:ext uri="{FF2B5EF4-FFF2-40B4-BE49-F238E27FC236}">
                <a16:creationId xmlns:a16="http://schemas.microsoft.com/office/drawing/2014/main" id="{2B5E2EEE-5D4D-4CBD-B5C3-E73A70B2F3A7}"/>
              </a:ext>
            </a:extLst>
          </p:cNvPr>
          <p:cNvCxnSpPr>
            <a:cxnSpLocks/>
          </p:cNvCxnSpPr>
          <p:nvPr/>
        </p:nvCxnSpPr>
        <p:spPr>
          <a:xfrm flipH="1">
            <a:off x="4739598" y="2923948"/>
            <a:ext cx="62896" cy="335520"/>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157" name="Grupo 156">
            <a:extLst>
              <a:ext uri="{FF2B5EF4-FFF2-40B4-BE49-F238E27FC236}">
                <a16:creationId xmlns:a16="http://schemas.microsoft.com/office/drawing/2014/main" id="{B6BCC9F8-78CE-4A9A-94B8-875E4143D53B}"/>
              </a:ext>
            </a:extLst>
          </p:cNvPr>
          <p:cNvGrpSpPr/>
          <p:nvPr/>
        </p:nvGrpSpPr>
        <p:grpSpPr>
          <a:xfrm rot="1892548">
            <a:off x="5158532" y="3122581"/>
            <a:ext cx="368899" cy="276431"/>
            <a:chOff x="0" y="0"/>
            <a:chExt cx="408789" cy="401324"/>
          </a:xfrm>
        </p:grpSpPr>
        <p:cxnSp>
          <p:nvCxnSpPr>
            <p:cNvPr id="158" name="Conector recto 157">
              <a:extLst>
                <a:ext uri="{FF2B5EF4-FFF2-40B4-BE49-F238E27FC236}">
                  <a16:creationId xmlns:a16="http://schemas.microsoft.com/office/drawing/2014/main" id="{4FBB01B4-4624-4778-B13A-31D4CFBF31E6}"/>
                </a:ext>
              </a:extLst>
            </p:cNvPr>
            <p:cNvCxnSpPr/>
            <p:nvPr/>
          </p:nvCxnSpPr>
          <p:spPr>
            <a:xfrm flipV="1">
              <a:off x="44879" y="100977"/>
              <a:ext cx="281072" cy="2047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9" name="Grupo 158">
              <a:extLst>
                <a:ext uri="{FF2B5EF4-FFF2-40B4-BE49-F238E27FC236}">
                  <a16:creationId xmlns:a16="http://schemas.microsoft.com/office/drawing/2014/main" id="{5BBB1F26-C753-4A3D-BFFD-C45121FDBE63}"/>
                </a:ext>
              </a:extLst>
            </p:cNvPr>
            <p:cNvGrpSpPr/>
            <p:nvPr/>
          </p:nvGrpSpPr>
          <p:grpSpPr>
            <a:xfrm>
              <a:off x="0" y="0"/>
              <a:ext cx="261372" cy="224790"/>
              <a:chOff x="0" y="0"/>
              <a:chExt cx="261372" cy="224790"/>
            </a:xfrm>
          </p:grpSpPr>
          <p:cxnSp>
            <p:nvCxnSpPr>
              <p:cNvPr id="164" name="Conector recto 163">
                <a:extLst>
                  <a:ext uri="{FF2B5EF4-FFF2-40B4-BE49-F238E27FC236}">
                    <a16:creationId xmlns:a16="http://schemas.microsoft.com/office/drawing/2014/main" id="{CDCBC58D-4AFD-4E20-A89A-C3BA97EBAA4A}"/>
                  </a:ext>
                </a:extLst>
              </p:cNvPr>
              <p:cNvCxnSpPr/>
              <p:nvPr/>
            </p:nvCxnSpPr>
            <p:spPr>
              <a:xfrm flipV="1">
                <a:off x="57150" y="69850"/>
                <a:ext cx="202565" cy="154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Conector recto 164">
                <a:extLst>
                  <a:ext uri="{FF2B5EF4-FFF2-40B4-BE49-F238E27FC236}">
                    <a16:creationId xmlns:a16="http://schemas.microsoft.com/office/drawing/2014/main" id="{5B93B597-33F7-42A2-AF63-BC4B427BCCC0}"/>
                  </a:ext>
                </a:extLst>
              </p:cNvPr>
              <p:cNvCxnSpPr/>
              <p:nvPr/>
            </p:nvCxnSpPr>
            <p:spPr>
              <a:xfrm flipH="1">
                <a:off x="260350" y="0"/>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Conector recto 165">
                <a:extLst>
                  <a:ext uri="{FF2B5EF4-FFF2-40B4-BE49-F238E27FC236}">
                    <a16:creationId xmlns:a16="http://schemas.microsoft.com/office/drawing/2014/main" id="{BF8155FC-88E5-47D3-BCA8-728C8D4AB5C8}"/>
                  </a:ext>
                </a:extLst>
              </p:cNvPr>
              <p:cNvCxnSpPr/>
              <p:nvPr/>
            </p:nvCxnSpPr>
            <p:spPr>
              <a:xfrm>
                <a:off x="0" y="177800"/>
                <a:ext cx="54963" cy="27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0" name="Grupo 159">
              <a:extLst>
                <a:ext uri="{FF2B5EF4-FFF2-40B4-BE49-F238E27FC236}">
                  <a16:creationId xmlns:a16="http://schemas.microsoft.com/office/drawing/2014/main" id="{9285377B-4581-4927-BDAD-336EB67A30F1}"/>
                </a:ext>
              </a:extLst>
            </p:cNvPr>
            <p:cNvGrpSpPr/>
            <p:nvPr/>
          </p:nvGrpSpPr>
          <p:grpSpPr>
            <a:xfrm>
              <a:off x="129026" y="179515"/>
              <a:ext cx="279763" cy="221809"/>
              <a:chOff x="0" y="0"/>
              <a:chExt cx="279763" cy="221809"/>
            </a:xfrm>
          </p:grpSpPr>
          <p:cxnSp>
            <p:nvCxnSpPr>
              <p:cNvPr id="161" name="Conector recto 160">
                <a:extLst>
                  <a:ext uri="{FF2B5EF4-FFF2-40B4-BE49-F238E27FC236}">
                    <a16:creationId xmlns:a16="http://schemas.microsoft.com/office/drawing/2014/main" id="{B1164A46-DD34-42D2-93E5-02D83EE78936}"/>
                  </a:ext>
                </a:extLst>
              </p:cNvPr>
              <p:cNvCxnSpPr/>
              <p:nvPr/>
            </p:nvCxnSpPr>
            <p:spPr>
              <a:xfrm flipV="1">
                <a:off x="0" y="0"/>
                <a:ext cx="202758" cy="155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Conector recto 161">
                <a:extLst>
                  <a:ext uri="{FF2B5EF4-FFF2-40B4-BE49-F238E27FC236}">
                    <a16:creationId xmlns:a16="http://schemas.microsoft.com/office/drawing/2014/main" id="{45047D8B-10C1-48C9-B1D4-278241F0F62F}"/>
                  </a:ext>
                </a:extLst>
              </p:cNvPr>
              <p:cNvCxnSpPr/>
              <p:nvPr/>
            </p:nvCxnSpPr>
            <p:spPr>
              <a:xfrm flipH="1">
                <a:off x="0" y="155051"/>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Conector recto 162">
                <a:extLst>
                  <a:ext uri="{FF2B5EF4-FFF2-40B4-BE49-F238E27FC236}">
                    <a16:creationId xmlns:a16="http://schemas.microsoft.com/office/drawing/2014/main" id="{C13DBA23-2FAE-4C3B-B236-4487D74E25EF}"/>
                  </a:ext>
                </a:extLst>
              </p:cNvPr>
              <p:cNvCxnSpPr/>
              <p:nvPr/>
            </p:nvCxnSpPr>
            <p:spPr>
              <a:xfrm>
                <a:off x="202759" y="0"/>
                <a:ext cx="77004" cy="27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 name="Forma libre: forma 5">
            <a:extLst>
              <a:ext uri="{FF2B5EF4-FFF2-40B4-BE49-F238E27FC236}">
                <a16:creationId xmlns:a16="http://schemas.microsoft.com/office/drawing/2014/main" id="{9B13FFB9-719B-4157-8B94-8540B4E26C0A}"/>
              </a:ext>
            </a:extLst>
          </p:cNvPr>
          <p:cNvSpPr/>
          <p:nvPr/>
        </p:nvSpPr>
        <p:spPr>
          <a:xfrm>
            <a:off x="6031894" y="3093043"/>
            <a:ext cx="1994443" cy="95673"/>
          </a:xfrm>
          <a:custGeom>
            <a:avLst/>
            <a:gdLst>
              <a:gd name="connsiteX0" fmla="*/ 9856 w 1994443"/>
              <a:gd name="connsiteY0" fmla="*/ 95673 h 95673"/>
              <a:gd name="connsiteX1" fmla="*/ 125003 w 1994443"/>
              <a:gd name="connsiteY1" fmla="*/ 41486 h 95673"/>
              <a:gd name="connsiteX2" fmla="*/ 890389 w 1994443"/>
              <a:gd name="connsiteY2" fmla="*/ 7619 h 95673"/>
              <a:gd name="connsiteX3" fmla="*/ 1574496 w 1994443"/>
              <a:gd name="connsiteY3" fmla="*/ 846 h 95673"/>
              <a:gd name="connsiteX4" fmla="*/ 1994443 w 1994443"/>
              <a:gd name="connsiteY4" fmla="*/ 21166 h 95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43" h="95673">
                <a:moveTo>
                  <a:pt x="9856" y="95673"/>
                </a:moveTo>
                <a:cubicBezTo>
                  <a:pt x="-5949" y="75917"/>
                  <a:pt x="-21753" y="56162"/>
                  <a:pt x="125003" y="41486"/>
                </a:cubicBezTo>
                <a:cubicBezTo>
                  <a:pt x="271759" y="26810"/>
                  <a:pt x="648807" y="14392"/>
                  <a:pt x="890389" y="7619"/>
                </a:cubicBezTo>
                <a:cubicBezTo>
                  <a:pt x="1131971" y="846"/>
                  <a:pt x="1390487" y="-1412"/>
                  <a:pt x="1574496" y="846"/>
                </a:cubicBezTo>
                <a:cubicBezTo>
                  <a:pt x="1758505" y="3104"/>
                  <a:pt x="1876474" y="12135"/>
                  <a:pt x="1994443" y="21166"/>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183" name="Grupo 182">
            <a:extLst>
              <a:ext uri="{FF2B5EF4-FFF2-40B4-BE49-F238E27FC236}">
                <a16:creationId xmlns:a16="http://schemas.microsoft.com/office/drawing/2014/main" id="{ECCFEFBB-39C9-489A-824D-F711A53FC8F3}"/>
              </a:ext>
            </a:extLst>
          </p:cNvPr>
          <p:cNvGrpSpPr/>
          <p:nvPr/>
        </p:nvGrpSpPr>
        <p:grpSpPr>
          <a:xfrm rot="468807">
            <a:off x="5758851" y="3082666"/>
            <a:ext cx="368899" cy="276431"/>
            <a:chOff x="0" y="0"/>
            <a:chExt cx="408789" cy="401324"/>
          </a:xfrm>
        </p:grpSpPr>
        <p:cxnSp>
          <p:nvCxnSpPr>
            <p:cNvPr id="184" name="Conector recto 183">
              <a:extLst>
                <a:ext uri="{FF2B5EF4-FFF2-40B4-BE49-F238E27FC236}">
                  <a16:creationId xmlns:a16="http://schemas.microsoft.com/office/drawing/2014/main" id="{41299B14-7A24-4E2D-99F5-C2D9E99168D5}"/>
                </a:ext>
              </a:extLst>
            </p:cNvPr>
            <p:cNvCxnSpPr/>
            <p:nvPr/>
          </p:nvCxnSpPr>
          <p:spPr>
            <a:xfrm flipV="1">
              <a:off x="44879" y="100977"/>
              <a:ext cx="281072" cy="204788"/>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5" name="Grupo 184">
              <a:extLst>
                <a:ext uri="{FF2B5EF4-FFF2-40B4-BE49-F238E27FC236}">
                  <a16:creationId xmlns:a16="http://schemas.microsoft.com/office/drawing/2014/main" id="{AC40B4C1-6CED-4DBD-B8FA-B6F0D60B6AF0}"/>
                </a:ext>
              </a:extLst>
            </p:cNvPr>
            <p:cNvGrpSpPr/>
            <p:nvPr/>
          </p:nvGrpSpPr>
          <p:grpSpPr>
            <a:xfrm>
              <a:off x="0" y="0"/>
              <a:ext cx="261372" cy="224790"/>
              <a:chOff x="0" y="0"/>
              <a:chExt cx="261372" cy="224790"/>
            </a:xfrm>
          </p:grpSpPr>
          <p:cxnSp>
            <p:nvCxnSpPr>
              <p:cNvPr id="190" name="Conector recto 189">
                <a:extLst>
                  <a:ext uri="{FF2B5EF4-FFF2-40B4-BE49-F238E27FC236}">
                    <a16:creationId xmlns:a16="http://schemas.microsoft.com/office/drawing/2014/main" id="{CD441329-F2C2-4D03-AFB5-4298D3358C33}"/>
                  </a:ext>
                </a:extLst>
              </p:cNvPr>
              <p:cNvCxnSpPr/>
              <p:nvPr/>
            </p:nvCxnSpPr>
            <p:spPr>
              <a:xfrm flipV="1">
                <a:off x="57150" y="69850"/>
                <a:ext cx="202565" cy="154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Conector recto 190">
                <a:extLst>
                  <a:ext uri="{FF2B5EF4-FFF2-40B4-BE49-F238E27FC236}">
                    <a16:creationId xmlns:a16="http://schemas.microsoft.com/office/drawing/2014/main" id="{255D6C4E-18BC-4FA4-B149-FE2E8E7F5DA2}"/>
                  </a:ext>
                </a:extLst>
              </p:cNvPr>
              <p:cNvCxnSpPr/>
              <p:nvPr/>
            </p:nvCxnSpPr>
            <p:spPr>
              <a:xfrm flipH="1">
                <a:off x="260350" y="0"/>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Conector recto 191">
                <a:extLst>
                  <a:ext uri="{FF2B5EF4-FFF2-40B4-BE49-F238E27FC236}">
                    <a16:creationId xmlns:a16="http://schemas.microsoft.com/office/drawing/2014/main" id="{E87CA016-5ECB-4B18-8F30-C24C7DEC4BB4}"/>
                  </a:ext>
                </a:extLst>
              </p:cNvPr>
              <p:cNvCxnSpPr/>
              <p:nvPr/>
            </p:nvCxnSpPr>
            <p:spPr>
              <a:xfrm>
                <a:off x="0" y="177800"/>
                <a:ext cx="54963" cy="27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6" name="Grupo 185">
              <a:extLst>
                <a:ext uri="{FF2B5EF4-FFF2-40B4-BE49-F238E27FC236}">
                  <a16:creationId xmlns:a16="http://schemas.microsoft.com/office/drawing/2014/main" id="{7CA3FE37-53D8-44C4-9C27-B89B3A96F334}"/>
                </a:ext>
              </a:extLst>
            </p:cNvPr>
            <p:cNvGrpSpPr/>
            <p:nvPr/>
          </p:nvGrpSpPr>
          <p:grpSpPr>
            <a:xfrm>
              <a:off x="129026" y="179515"/>
              <a:ext cx="279763" cy="221809"/>
              <a:chOff x="0" y="0"/>
              <a:chExt cx="279763" cy="221809"/>
            </a:xfrm>
          </p:grpSpPr>
          <p:cxnSp>
            <p:nvCxnSpPr>
              <p:cNvPr id="187" name="Conector recto 186">
                <a:extLst>
                  <a:ext uri="{FF2B5EF4-FFF2-40B4-BE49-F238E27FC236}">
                    <a16:creationId xmlns:a16="http://schemas.microsoft.com/office/drawing/2014/main" id="{1135AEC2-6D7D-49F5-B08C-2C55C4D6F225}"/>
                  </a:ext>
                </a:extLst>
              </p:cNvPr>
              <p:cNvCxnSpPr/>
              <p:nvPr/>
            </p:nvCxnSpPr>
            <p:spPr>
              <a:xfrm flipV="1">
                <a:off x="0" y="0"/>
                <a:ext cx="202758" cy="155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Conector recto 187">
                <a:extLst>
                  <a:ext uri="{FF2B5EF4-FFF2-40B4-BE49-F238E27FC236}">
                    <a16:creationId xmlns:a16="http://schemas.microsoft.com/office/drawing/2014/main" id="{BA04E372-0A29-4318-813F-42656E7F7505}"/>
                  </a:ext>
                </a:extLst>
              </p:cNvPr>
              <p:cNvCxnSpPr/>
              <p:nvPr/>
            </p:nvCxnSpPr>
            <p:spPr>
              <a:xfrm flipH="1">
                <a:off x="0" y="155051"/>
                <a:ext cx="1022" cy="66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Conector recto 188">
                <a:extLst>
                  <a:ext uri="{FF2B5EF4-FFF2-40B4-BE49-F238E27FC236}">
                    <a16:creationId xmlns:a16="http://schemas.microsoft.com/office/drawing/2014/main" id="{C5E53E53-B7FA-4FA7-B509-B4191EA42E2A}"/>
                  </a:ext>
                </a:extLst>
              </p:cNvPr>
              <p:cNvCxnSpPr/>
              <p:nvPr/>
            </p:nvCxnSpPr>
            <p:spPr>
              <a:xfrm>
                <a:off x="202759" y="0"/>
                <a:ext cx="77004" cy="279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93" name="Conector recto 192">
            <a:extLst>
              <a:ext uri="{FF2B5EF4-FFF2-40B4-BE49-F238E27FC236}">
                <a16:creationId xmlns:a16="http://schemas.microsoft.com/office/drawing/2014/main" id="{B6C0B1C3-C2F2-4242-B552-54F3C59CA24C}"/>
              </a:ext>
            </a:extLst>
          </p:cNvPr>
          <p:cNvCxnSpPr>
            <a:cxnSpLocks/>
          </p:cNvCxnSpPr>
          <p:nvPr/>
        </p:nvCxnSpPr>
        <p:spPr>
          <a:xfrm>
            <a:off x="5841626" y="3060505"/>
            <a:ext cx="187503" cy="271192"/>
          </a:xfrm>
          <a:prstGeom prst="line">
            <a:avLst/>
          </a:prstGeom>
          <a:ln>
            <a:solidFill>
              <a:schemeClr val="bg2">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0402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6002AD9E-151F-493B-BAEA-11632C7A601E}"/>
              </a:ext>
            </a:extLst>
          </p:cNvPr>
          <p:cNvSpPr>
            <a:spLocks noGrp="1"/>
          </p:cNvSpPr>
          <p:nvPr>
            <p:ph type="body" sz="quarter" idx="19"/>
          </p:nvPr>
        </p:nvSpPr>
        <p:spPr/>
        <p:txBody>
          <a:bodyPr/>
          <a:lstStyle/>
          <a:p>
            <a:endParaRPr lang="es-ES"/>
          </a:p>
        </p:txBody>
      </p:sp>
      <p:sp>
        <p:nvSpPr>
          <p:cNvPr id="10" name="Marcador de texto 9">
            <a:extLst>
              <a:ext uri="{FF2B5EF4-FFF2-40B4-BE49-F238E27FC236}">
                <a16:creationId xmlns:a16="http://schemas.microsoft.com/office/drawing/2014/main" id="{943898F3-CE3E-48E1-B430-9501E2DF85AC}"/>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13" name="Imagen 12">
            <a:extLst>
              <a:ext uri="{FF2B5EF4-FFF2-40B4-BE49-F238E27FC236}">
                <a16:creationId xmlns:a16="http://schemas.microsoft.com/office/drawing/2014/main" id="{24AEF01B-D493-4C2B-937E-401C247FE9F5}"/>
              </a:ext>
            </a:extLst>
          </p:cNvPr>
          <p:cNvPicPr>
            <a:picLocks noChangeAspect="1"/>
          </p:cNvPicPr>
          <p:nvPr/>
        </p:nvPicPr>
        <p:blipFill>
          <a:blip r:embed="rId3"/>
          <a:stretch>
            <a:fillRect/>
          </a:stretch>
        </p:blipFill>
        <p:spPr>
          <a:xfrm>
            <a:off x="0" y="1994301"/>
            <a:ext cx="9144000" cy="2687862"/>
          </a:xfrm>
          <a:prstGeom prst="rect">
            <a:avLst/>
          </a:prstGeom>
        </p:spPr>
      </p:pic>
      <p:pic>
        <p:nvPicPr>
          <p:cNvPr id="17" name="Imagen 16">
            <a:extLst>
              <a:ext uri="{FF2B5EF4-FFF2-40B4-BE49-F238E27FC236}">
                <a16:creationId xmlns:a16="http://schemas.microsoft.com/office/drawing/2014/main" id="{C3BBDC40-60C5-4B20-8255-5833626CE624}"/>
              </a:ext>
            </a:extLst>
          </p:cNvPr>
          <p:cNvPicPr>
            <a:picLocks noChangeAspect="1"/>
          </p:cNvPicPr>
          <p:nvPr/>
        </p:nvPicPr>
        <p:blipFill>
          <a:blip r:embed="rId4"/>
          <a:stretch>
            <a:fillRect/>
          </a:stretch>
        </p:blipFill>
        <p:spPr>
          <a:xfrm rot="20150735">
            <a:off x="8268155" y="1805625"/>
            <a:ext cx="797272" cy="554623"/>
          </a:xfrm>
          <a:prstGeom prst="rect">
            <a:avLst/>
          </a:prstGeom>
        </p:spPr>
      </p:pic>
      <p:sp>
        <p:nvSpPr>
          <p:cNvPr id="14" name="CuadroTexto 1">
            <a:extLst>
              <a:ext uri="{FF2B5EF4-FFF2-40B4-BE49-F238E27FC236}">
                <a16:creationId xmlns:a16="http://schemas.microsoft.com/office/drawing/2014/main" id="{08ECD713-9F11-425A-9C33-C2EBBBCFCCE9}"/>
              </a:ext>
            </a:extLst>
          </p:cNvPr>
          <p:cNvSpPr txBox="1"/>
          <p:nvPr/>
        </p:nvSpPr>
        <p:spPr>
          <a:xfrm rot="5700000">
            <a:off x="5872904" y="2478937"/>
            <a:ext cx="1329767" cy="2616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b="1">
                <a:solidFill>
                  <a:srgbClr val="C00000"/>
                </a:solidFill>
                <a:highlight>
                  <a:srgbClr val="C0C0C0"/>
                </a:highlight>
              </a:rPr>
              <a:t>MUNICIPALITY</a:t>
            </a:r>
            <a:r>
              <a:rPr lang="en-GB" sz="1100" b="1">
                <a:solidFill>
                  <a:srgbClr val="C00000"/>
                </a:solidFill>
                <a:highlight>
                  <a:srgbClr val="C0C0C0"/>
                </a:highlight>
              </a:rPr>
              <a:t> </a:t>
            </a:r>
            <a:r>
              <a:rPr lang="en-GB" sz="800" b="1">
                <a:solidFill>
                  <a:srgbClr val="C00000"/>
                </a:solidFill>
                <a:highlight>
                  <a:srgbClr val="C0C0C0"/>
                </a:highlight>
              </a:rPr>
              <a:t>BORDER</a:t>
            </a:r>
            <a:endParaRPr lang="es-ES" sz="800" b="1">
              <a:solidFill>
                <a:srgbClr val="C00000"/>
              </a:solidFill>
              <a:highlight>
                <a:srgbClr val="C0C0C0"/>
              </a:highlight>
              <a:cs typeface="Calibri"/>
            </a:endParaRPr>
          </a:p>
        </p:txBody>
      </p:sp>
      <p:sp>
        <p:nvSpPr>
          <p:cNvPr id="15" name="CuadroTexto 1">
            <a:extLst>
              <a:ext uri="{FF2B5EF4-FFF2-40B4-BE49-F238E27FC236}">
                <a16:creationId xmlns:a16="http://schemas.microsoft.com/office/drawing/2014/main" id="{9A3243A4-1298-426D-B1B4-E466DC7BEC89}"/>
              </a:ext>
            </a:extLst>
          </p:cNvPr>
          <p:cNvSpPr txBox="1"/>
          <p:nvPr/>
        </p:nvSpPr>
        <p:spPr>
          <a:xfrm rot="2880000">
            <a:off x="4569605" y="4137681"/>
            <a:ext cx="1329767" cy="2616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00" b="1">
                <a:solidFill>
                  <a:srgbClr val="C00000"/>
                </a:solidFill>
                <a:highlight>
                  <a:srgbClr val="C0C0C0"/>
                </a:highlight>
              </a:rPr>
              <a:t>M</a:t>
            </a:r>
            <a:r>
              <a:rPr lang="en-GB" sz="800" b="1">
                <a:solidFill>
                  <a:srgbClr val="C00000"/>
                </a:solidFill>
                <a:highlight>
                  <a:srgbClr val="C0C0C0"/>
                </a:highlight>
              </a:rPr>
              <a:t>UNICIPALITY</a:t>
            </a:r>
            <a:r>
              <a:rPr lang="en-GB" sz="1100" b="1">
                <a:solidFill>
                  <a:srgbClr val="C00000"/>
                </a:solidFill>
                <a:highlight>
                  <a:srgbClr val="C0C0C0"/>
                </a:highlight>
              </a:rPr>
              <a:t> </a:t>
            </a:r>
            <a:r>
              <a:rPr lang="en-GB" sz="800" b="1">
                <a:solidFill>
                  <a:srgbClr val="C00000"/>
                </a:solidFill>
                <a:highlight>
                  <a:srgbClr val="C0C0C0"/>
                </a:highlight>
              </a:rPr>
              <a:t>BORDER</a:t>
            </a:r>
            <a:endParaRPr lang="es-ES" sz="800" b="1">
              <a:solidFill>
                <a:srgbClr val="C00000"/>
              </a:solidFill>
              <a:highlight>
                <a:srgbClr val="C0C0C0"/>
              </a:highlight>
              <a:cs typeface="Calibri"/>
            </a:endParaRPr>
          </a:p>
        </p:txBody>
      </p:sp>
      <p:sp>
        <p:nvSpPr>
          <p:cNvPr id="2" name="CuadroTexto 1">
            <a:extLst>
              <a:ext uri="{FF2B5EF4-FFF2-40B4-BE49-F238E27FC236}">
                <a16:creationId xmlns:a16="http://schemas.microsoft.com/office/drawing/2014/main" id="{38E859D1-590D-4CF3-AF56-625394419457}"/>
              </a:ext>
            </a:extLst>
          </p:cNvPr>
          <p:cNvSpPr txBox="1"/>
          <p:nvPr/>
        </p:nvSpPr>
        <p:spPr>
          <a:xfrm>
            <a:off x="7913072" y="4429626"/>
            <a:ext cx="1502229" cy="338554"/>
          </a:xfrm>
          <a:prstGeom prst="rect">
            <a:avLst/>
          </a:prstGeom>
          <a:noFill/>
        </p:spPr>
        <p:txBody>
          <a:bodyPr wrap="square" lIns="91440" tIns="45720" rIns="91440" bIns="45720" rtlCol="0" anchor="t">
            <a:spAutoFit/>
          </a:bodyPr>
          <a:lstStyle/>
          <a:p>
            <a:r>
              <a:rPr lang="es-ES" sz="1600" b="1" dirty="0">
                <a:solidFill>
                  <a:srgbClr val="FFC000"/>
                </a:solidFill>
              </a:rPr>
              <a:t>KAUNAS</a:t>
            </a:r>
            <a:endParaRPr lang="es-ES" sz="1600" b="1">
              <a:solidFill>
                <a:srgbClr val="FFC000"/>
              </a:solidFill>
              <a:cs typeface="Calibri"/>
            </a:endParaRPr>
          </a:p>
        </p:txBody>
      </p:sp>
      <p:sp>
        <p:nvSpPr>
          <p:cNvPr id="12" name="CuadroTexto 11">
            <a:extLst>
              <a:ext uri="{FF2B5EF4-FFF2-40B4-BE49-F238E27FC236}">
                <a16:creationId xmlns:a16="http://schemas.microsoft.com/office/drawing/2014/main" id="{28BC7A0D-F143-4937-80FB-F0C843814EA0}"/>
              </a:ext>
            </a:extLst>
          </p:cNvPr>
          <p:cNvSpPr txBox="1"/>
          <p:nvPr/>
        </p:nvSpPr>
        <p:spPr>
          <a:xfrm>
            <a:off x="2676" y="1934539"/>
            <a:ext cx="1502229" cy="338554"/>
          </a:xfrm>
          <a:prstGeom prst="rect">
            <a:avLst/>
          </a:prstGeom>
          <a:noFill/>
        </p:spPr>
        <p:txBody>
          <a:bodyPr wrap="square" lIns="91440" tIns="45720" rIns="91440" bIns="45720" rtlCol="0" anchor="t">
            <a:spAutoFit/>
          </a:bodyPr>
          <a:lstStyle/>
          <a:p>
            <a:r>
              <a:rPr lang="es-ES" sz="1600" b="1" dirty="0">
                <a:solidFill>
                  <a:srgbClr val="FFC000"/>
                </a:solidFill>
              </a:rPr>
              <a:t>JONAVA</a:t>
            </a:r>
            <a:endParaRPr lang="es-ES" sz="1600" b="1" dirty="0">
              <a:solidFill>
                <a:srgbClr val="FFC000"/>
              </a:solidFill>
              <a:cs typeface="Calibri"/>
            </a:endParaRPr>
          </a:p>
        </p:txBody>
      </p:sp>
    </p:spTree>
    <p:extLst>
      <p:ext uri="{BB962C8B-B14F-4D97-AF65-F5344CB8AC3E}">
        <p14:creationId xmlns:p14="http://schemas.microsoft.com/office/powerpoint/2010/main" val="865200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F5A5FBDD-94A9-47B8-A80E-9E98B61A3DDF}"/>
              </a:ext>
            </a:extLst>
          </p:cNvPr>
          <p:cNvSpPr>
            <a:spLocks noGrp="1"/>
          </p:cNvSpPr>
          <p:nvPr>
            <p:ph type="body" sz="quarter" idx="20"/>
          </p:nvPr>
        </p:nvSpPr>
        <p:spPr/>
        <p:txBody>
          <a:bodyPr/>
          <a:lstStyle/>
          <a:p>
            <a:r>
              <a:rPr lang="lt-LT" sz="2000" dirty="0"/>
              <a:t>GELEŽINKELIO SITUACIJOS PLANAS</a:t>
            </a:r>
            <a:endParaRPr lang="es-ES" sz="2000" dirty="0"/>
          </a:p>
        </p:txBody>
      </p:sp>
      <p:pic>
        <p:nvPicPr>
          <p:cNvPr id="8" name="Imagen 7">
            <a:extLst>
              <a:ext uri="{FF2B5EF4-FFF2-40B4-BE49-F238E27FC236}">
                <a16:creationId xmlns:a16="http://schemas.microsoft.com/office/drawing/2014/main" id="{1670B6F1-4F03-4304-8A34-C8FB114C2538}"/>
              </a:ext>
            </a:extLst>
          </p:cNvPr>
          <p:cNvPicPr>
            <a:picLocks noChangeAspect="1"/>
          </p:cNvPicPr>
          <p:nvPr/>
        </p:nvPicPr>
        <p:blipFill>
          <a:blip r:embed="rId2"/>
          <a:stretch>
            <a:fillRect/>
          </a:stretch>
        </p:blipFill>
        <p:spPr>
          <a:xfrm>
            <a:off x="3059206" y="1257291"/>
            <a:ext cx="2744880" cy="483181"/>
          </a:xfrm>
          <a:prstGeom prst="rect">
            <a:avLst/>
          </a:prstGeom>
        </p:spPr>
      </p:pic>
      <p:pic>
        <p:nvPicPr>
          <p:cNvPr id="3" name="Imagen 6" descr="Imagen que contiene Diagrama&#10;&#10;Descripción generada automáticamente">
            <a:extLst>
              <a:ext uri="{FF2B5EF4-FFF2-40B4-BE49-F238E27FC236}">
                <a16:creationId xmlns:a16="http://schemas.microsoft.com/office/drawing/2014/main" id="{A958115E-5F9A-4F47-AED3-307C5A4771FF}"/>
              </a:ext>
            </a:extLst>
          </p:cNvPr>
          <p:cNvPicPr>
            <a:picLocks noChangeAspect="1"/>
          </p:cNvPicPr>
          <p:nvPr/>
        </p:nvPicPr>
        <p:blipFill>
          <a:blip r:embed="rId3"/>
          <a:stretch>
            <a:fillRect/>
          </a:stretch>
        </p:blipFill>
        <p:spPr>
          <a:xfrm>
            <a:off x="174049" y="1763231"/>
            <a:ext cx="8802396" cy="3305562"/>
          </a:xfrm>
          <a:prstGeom prst="rect">
            <a:avLst/>
          </a:prstGeom>
        </p:spPr>
      </p:pic>
    </p:spTree>
    <p:extLst>
      <p:ext uri="{BB962C8B-B14F-4D97-AF65-F5344CB8AC3E}">
        <p14:creationId xmlns:p14="http://schemas.microsoft.com/office/powerpoint/2010/main" val="2302379691"/>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787"/>
      </a:dk2>
      <a:lt2>
        <a:srgbClr val="E5E5E5"/>
      </a:lt2>
      <a:accent1>
        <a:srgbClr val="3398DB"/>
      </a:accent1>
      <a:accent2>
        <a:srgbClr val="FFC101"/>
      </a:accent2>
      <a:accent3>
        <a:srgbClr val="039E86"/>
      </a:accent3>
      <a:accent4>
        <a:srgbClr val="FEFFFF"/>
      </a:accent4>
      <a:accent5>
        <a:srgbClr val="FEFFFF"/>
      </a:accent5>
      <a:accent6>
        <a:srgbClr val="FEFFFF"/>
      </a:accent6>
      <a:hlink>
        <a:srgbClr val="FEFFFF"/>
      </a:hlink>
      <a:folHlink>
        <a:srgbClr val="FFC1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B_Presentation" id="{E5BBE1F6-F33C-3B4E-A394-AE6268D68375}" vid="{F413ECCE-7207-BD48-B73C-2BC8B3E030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18BB99D86B2A46A60A047A0DC1E2D3" ma:contentTypeVersion="16" ma:contentTypeDescription="Create a new document." ma:contentTypeScope="" ma:versionID="67c09d39fde0a1d9f957f0fc9ebbd5a9">
  <xsd:schema xmlns:xsd="http://www.w3.org/2001/XMLSchema" xmlns:xs="http://www.w3.org/2001/XMLSchema" xmlns:p="http://schemas.microsoft.com/office/2006/metadata/properties" xmlns:ns2="016a8d99-7c2d-46f1-b2a0-cd04a8711ea3" xmlns:ns3="74c9b134-2d46-4c40-a4e5-dc843e62e8ed" targetNamespace="http://schemas.microsoft.com/office/2006/metadata/properties" ma:root="true" ma:fieldsID="c84f9e533284be0b2932e2a69bba7758" ns2:_="" ns3:_="">
    <xsd:import namespace="016a8d99-7c2d-46f1-b2a0-cd04a8711ea3"/>
    <xsd:import namespace="74c9b134-2d46-4c40-a4e5-dc843e62e8e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_Flow_SignoffStatus"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a8d99-7c2d-46f1-b2a0-cd04a8711ea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4c9b134-2d46-4c40-a4e5-dc843e62e8e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74c9b134-2d46-4c40-a4e5-dc843e62e8ed" xsi:nil="true"/>
  </documentManagement>
</p:properties>
</file>

<file path=customXml/itemProps1.xml><?xml version="1.0" encoding="utf-8"?>
<ds:datastoreItem xmlns:ds="http://schemas.openxmlformats.org/officeDocument/2006/customXml" ds:itemID="{7172947D-235A-405C-8330-F0EC6EDEE1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a8d99-7c2d-46f1-b2a0-cd04a8711ea3"/>
    <ds:schemaRef ds:uri="74c9b134-2d46-4c40-a4e5-dc843e62e8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BB9293-D2E7-4CE9-8CBD-AFBBC224681A}">
  <ds:schemaRefs>
    <ds:schemaRef ds:uri="http://schemas.microsoft.com/sharepoint/v3/contenttype/forms"/>
  </ds:schemaRefs>
</ds:datastoreItem>
</file>

<file path=customXml/itemProps3.xml><?xml version="1.0" encoding="utf-8"?>
<ds:datastoreItem xmlns:ds="http://schemas.openxmlformats.org/officeDocument/2006/customXml" ds:itemID="{E32BA7F3-344C-4A6A-B90B-94112AB3A473}">
  <ds:schemaRefs>
    <ds:schemaRef ds:uri="http://www.w3.org/XML/1998/namespace"/>
    <ds:schemaRef ds:uri="http://purl.org/dc/terms/"/>
    <ds:schemaRef ds:uri="http://schemas.openxmlformats.org/package/2006/metadata/core-properties"/>
    <ds:schemaRef ds:uri="http://purl.org/dc/dcmitype/"/>
    <ds:schemaRef ds:uri="http://schemas.microsoft.com/office/2006/metadata/properties"/>
    <ds:schemaRef ds:uri="http://schemas.microsoft.com/office/2006/documentManagement/types"/>
    <ds:schemaRef ds:uri="1110c09e-8786-405c-9064-c76a8036f6db"/>
    <ds:schemaRef ds:uri="http://schemas.microsoft.com/office/infopath/2007/PartnerControls"/>
    <ds:schemaRef ds:uri="06f03718-3bb7-4235-a4b3-7bff9948f8c9"/>
    <ds:schemaRef ds:uri="http://purl.org/dc/elements/1.1/"/>
    <ds:schemaRef ds:uri="74c9b134-2d46-4c40-a4e5-dc843e62e8ed"/>
  </ds:schemaRefs>
</ds:datastoreItem>
</file>

<file path=docProps/app.xml><?xml version="1.0" encoding="utf-8"?>
<Properties xmlns="http://schemas.openxmlformats.org/officeDocument/2006/extended-properties" xmlns:vt="http://schemas.openxmlformats.org/officeDocument/2006/docPropsVTypes">
  <Template/>
  <TotalTime>738</TotalTime>
  <Words>1689</Words>
  <Application>Microsoft Office PowerPoint</Application>
  <PresentationFormat>On-screen Show (16:9)</PresentationFormat>
  <Paragraphs>215</Paragraphs>
  <Slides>48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Courier New</vt:lpstr>
      <vt:lpstr>Myriad Pro</vt:lpstr>
      <vt:lpstr>Myriad Pro Semibold</vt:lpstr>
      <vt:lpstr>Times New Roman</vt:lpstr>
      <vt:lpstr>Wingdings</vt:lpstr>
      <vt:lpstr>Office Theme</vt:lpstr>
      <vt:lpstr> "Rail Baltica" ruožo Kaunas (Palemonas)  – Šveicarija, Jonavos raj. sav.  viešasis svarstymas </vt:lpstr>
      <vt:lpstr>"Naujo ruožo iš Kauno į Ramygalą statybos projektavimo ir projekto vykdymo priežiūros paslaugos", ruožas Kaunas (Palemonas-Šveicarija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MccannRiga2</dc:creator>
  <cp:lastModifiedBy>Giedrė Sankauskaitė-Eskė</cp:lastModifiedBy>
  <cp:revision>380</cp:revision>
  <dcterms:created xsi:type="dcterms:W3CDTF">2019-07-30T13:23:13Z</dcterms:created>
  <dcterms:modified xsi:type="dcterms:W3CDTF">2021-10-29T05:28:46Z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0x010100A818BB99D86B2A46A60A047A0DC1E2D3</vt:lpwstr>
  </property>
</Properties>
</file>