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0" r:id="rId5"/>
    <p:sldMasterId id="2147483687" r:id="rId6"/>
    <p:sldMasterId id="2147483707" r:id="rId7"/>
  </p:sldMasterIdLst>
  <p:notesMasterIdLst>
    <p:notesMasterId r:id="rId46"/>
  </p:notesMasterIdLst>
  <p:handoutMasterIdLst>
    <p:handoutMasterId r:id="rId47"/>
  </p:handoutMasterIdLst>
  <p:sldIdLst>
    <p:sldId id="385" r:id="rId8"/>
    <p:sldId id="368" r:id="rId9"/>
    <p:sldId id="318" r:id="rId10"/>
    <p:sldId id="306" r:id="rId11"/>
    <p:sldId id="314" r:id="rId12"/>
    <p:sldId id="304" r:id="rId13"/>
    <p:sldId id="337" r:id="rId14"/>
    <p:sldId id="361" r:id="rId15"/>
    <p:sldId id="324" r:id="rId16"/>
    <p:sldId id="360" r:id="rId17"/>
    <p:sldId id="290" r:id="rId18"/>
    <p:sldId id="390" r:id="rId19"/>
    <p:sldId id="359" r:id="rId20"/>
    <p:sldId id="325" r:id="rId21"/>
    <p:sldId id="292" r:id="rId22"/>
    <p:sldId id="326" r:id="rId23"/>
    <p:sldId id="328" r:id="rId24"/>
    <p:sldId id="329" r:id="rId25"/>
    <p:sldId id="357" r:id="rId26"/>
    <p:sldId id="333" r:id="rId27"/>
    <p:sldId id="339" r:id="rId28"/>
    <p:sldId id="358" r:id="rId29"/>
    <p:sldId id="362" r:id="rId30"/>
    <p:sldId id="389" r:id="rId31"/>
    <p:sldId id="365" r:id="rId32"/>
    <p:sldId id="371" r:id="rId33"/>
    <p:sldId id="379" r:id="rId34"/>
    <p:sldId id="386" r:id="rId35"/>
    <p:sldId id="387" r:id="rId36"/>
    <p:sldId id="388" r:id="rId37"/>
    <p:sldId id="374" r:id="rId38"/>
    <p:sldId id="380" r:id="rId39"/>
    <p:sldId id="383" r:id="rId40"/>
    <p:sldId id="377" r:id="rId41"/>
    <p:sldId id="382" r:id="rId42"/>
    <p:sldId id="364" r:id="rId43"/>
    <p:sldId id="369" r:id="rId44"/>
    <p:sldId id="258" r:id="rId45"/>
  </p:sldIdLst>
  <p:sldSz cx="9144000" cy="5143500" type="screen16x9"/>
  <p:notesSz cx="6811963" cy="9942513"/>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ze Rassa" initials="IR" lastIdx="1" clrIdx="0">
    <p:extLst>
      <p:ext uri="{19B8F6BF-5375-455C-9EA6-DF929625EA0E}">
        <p15:presenceInfo xmlns:p15="http://schemas.microsoft.com/office/powerpoint/2012/main" userId="Ilze Rassa" providerId="None"/>
      </p:ext>
    </p:extLst>
  </p:cmAuthor>
  <p:cmAuthor id="2" name="Kaspars Briškens" initials="KB" lastIdx="1" clrIdx="1">
    <p:extLst>
      <p:ext uri="{19B8F6BF-5375-455C-9EA6-DF929625EA0E}">
        <p15:presenceInfo xmlns:p15="http://schemas.microsoft.com/office/powerpoint/2012/main" userId="Kaspars Briške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2" autoAdjust="0"/>
    <p:restoredTop sz="86756" autoAdjust="0"/>
  </p:normalViewPr>
  <p:slideViewPr>
    <p:cSldViewPr snapToGrid="0" snapToObjects="1">
      <p:cViewPr varScale="1">
        <p:scale>
          <a:sx n="149" d="100"/>
          <a:sy n="149" d="100"/>
        </p:scale>
        <p:origin x="336" y="12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a:ln>
              <a:solidFill>
                <a:schemeClr val="accent2"/>
              </a:solidFill>
            </a:ln>
          </c:spPr>
          <c:dPt>
            <c:idx val="0"/>
            <c:bubble3D val="0"/>
            <c:spPr>
              <a:solidFill>
                <a:schemeClr val="accent2"/>
              </a:solidFill>
              <a:ln>
                <a:solidFill>
                  <a:schemeClr val="accent2"/>
                </a:solidFill>
              </a:ln>
              <a:effectLst/>
            </c:spPr>
            <c:extLst>
              <c:ext xmlns:c16="http://schemas.microsoft.com/office/drawing/2014/chart" uri="{C3380CC4-5D6E-409C-BE32-E72D297353CC}">
                <c16:uniqueId val="{00000001-B9E3-44D1-9477-504290DDA11B}"/>
              </c:ext>
            </c:extLst>
          </c:dPt>
          <c:dPt>
            <c:idx val="1"/>
            <c:bubble3D val="0"/>
            <c:spPr>
              <a:solidFill>
                <a:schemeClr val="accent2"/>
              </a:solidFill>
              <a:ln>
                <a:solidFill>
                  <a:schemeClr val="accent2"/>
                </a:solidFill>
              </a:ln>
              <a:effectLst/>
            </c:spPr>
            <c:extLst>
              <c:ext xmlns:c16="http://schemas.microsoft.com/office/drawing/2014/chart" uri="{C3380CC4-5D6E-409C-BE32-E72D297353CC}">
                <c16:uniqueId val="{00000003-B9E3-44D1-9477-504290DDA11B}"/>
              </c:ext>
            </c:extLst>
          </c:dPt>
          <c:cat>
            <c:strRef>
              <c:f>Sheet1!$A$2:$A$3</c:f>
              <c:strCache>
                <c:ptCount val="2"/>
                <c:pt idx="0">
                  <c:v>Untapped Market</c:v>
                </c:pt>
                <c:pt idx="1">
                  <c:v>Addressed Market</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B9E3-44D1-9477-504290DDA11B}"/>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1AB54-1911-7A46-A2A7-94C0BFEB732C}"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21553131-6F1C-B547-94AF-9D3195A2AE0F}">
      <dgm:prSet phldrT="[Text]" custT="1"/>
      <dgm:spPr>
        <a:solidFill>
          <a:schemeClr val="tx1"/>
        </a:solidFill>
        <a:ln w="3175" cmpd="sng">
          <a:solidFill>
            <a:schemeClr val="bg1"/>
          </a:solidFill>
        </a:ln>
        <a:effectLst/>
      </dgm:spPr>
      <dgm:t>
        <a:bodyPr/>
        <a:lstStyle/>
        <a:p>
          <a:r>
            <a:rPr lang="en-US" sz="1200" baseline="0" dirty="0"/>
            <a:t> </a:t>
          </a:r>
          <a:endParaRPr lang="en-US" sz="1200" dirty="0"/>
        </a:p>
      </dgm:t>
    </dgm:pt>
    <dgm:pt modelId="{D03055C9-E660-E740-99C9-A198564D8F51}" type="parTrans" cxnId="{D3C811A2-8BF9-5F41-9EC6-AD4955D17B70}">
      <dgm:prSet/>
      <dgm:spPr/>
      <dgm:t>
        <a:bodyPr/>
        <a:lstStyle/>
        <a:p>
          <a:endParaRPr lang="en-US"/>
        </a:p>
      </dgm:t>
    </dgm:pt>
    <dgm:pt modelId="{7613DCF4-465B-564D-B029-FA0C175F6263}" type="sibTrans" cxnId="{D3C811A2-8BF9-5F41-9EC6-AD4955D17B70}">
      <dgm:prSet/>
      <dgm:spPr/>
      <dgm:t>
        <a:bodyPr/>
        <a:lstStyle/>
        <a:p>
          <a:endParaRPr lang="en-US"/>
        </a:p>
      </dgm:t>
    </dgm:pt>
    <dgm:pt modelId="{8299CB40-B120-1742-9B31-7AF4AFD2F243}">
      <dgm:prSet phldrT="[Text]" custT="1"/>
      <dgm:spPr>
        <a:solidFill>
          <a:schemeClr val="accent2"/>
        </a:solidFill>
        <a:ln w="3175" cmpd="sng">
          <a:solidFill>
            <a:schemeClr val="bg1"/>
          </a:solidFill>
        </a:ln>
        <a:effectLst/>
      </dgm:spPr>
      <dgm:t>
        <a:bodyPr/>
        <a:lstStyle/>
        <a:p>
          <a:r>
            <a:rPr lang="en-US" sz="1200" dirty="0"/>
            <a:t> </a:t>
          </a:r>
        </a:p>
      </dgm:t>
    </dgm:pt>
    <dgm:pt modelId="{409F2F6B-ACC9-C649-977B-2C6CF6065EB6}" type="parTrans" cxnId="{DC829EF0-8442-D142-9D98-3A21D5F00E44}">
      <dgm:prSet/>
      <dgm:spPr/>
      <dgm:t>
        <a:bodyPr/>
        <a:lstStyle/>
        <a:p>
          <a:endParaRPr lang="en-US"/>
        </a:p>
      </dgm:t>
    </dgm:pt>
    <dgm:pt modelId="{3F804525-870C-5D45-A354-739A7590E250}" type="sibTrans" cxnId="{DC829EF0-8442-D142-9D98-3A21D5F00E44}">
      <dgm:prSet/>
      <dgm:spPr/>
      <dgm:t>
        <a:bodyPr/>
        <a:lstStyle/>
        <a:p>
          <a:endParaRPr lang="en-US"/>
        </a:p>
      </dgm:t>
    </dgm:pt>
    <dgm:pt modelId="{1B2AC051-ADB6-864B-8EDF-F370BC852FC6}">
      <dgm:prSet phldrT="[Text]" custT="1"/>
      <dgm:spPr>
        <a:solidFill>
          <a:schemeClr val="accent3"/>
        </a:solidFill>
        <a:ln w="3175" cmpd="sng">
          <a:solidFill>
            <a:schemeClr val="bg1"/>
          </a:solidFill>
        </a:ln>
        <a:effectLst/>
      </dgm:spPr>
      <dgm:t>
        <a:bodyPr/>
        <a:lstStyle/>
        <a:p>
          <a:r>
            <a:rPr lang="en-US" sz="1200" dirty="0"/>
            <a:t> </a:t>
          </a:r>
        </a:p>
      </dgm:t>
    </dgm:pt>
    <dgm:pt modelId="{C256E36D-6CB5-EF4C-86E0-38254BD54EAD}" type="parTrans" cxnId="{55493D84-1222-C94A-8589-DC4E7E21B803}">
      <dgm:prSet/>
      <dgm:spPr/>
      <dgm:t>
        <a:bodyPr/>
        <a:lstStyle/>
        <a:p>
          <a:endParaRPr lang="en-US"/>
        </a:p>
      </dgm:t>
    </dgm:pt>
    <dgm:pt modelId="{9958A16C-E3B2-1243-AD6A-8939E2487436}" type="sibTrans" cxnId="{55493D84-1222-C94A-8589-DC4E7E21B803}">
      <dgm:prSet/>
      <dgm:spPr/>
      <dgm:t>
        <a:bodyPr/>
        <a:lstStyle/>
        <a:p>
          <a:endParaRPr lang="en-US"/>
        </a:p>
      </dgm:t>
    </dgm:pt>
    <dgm:pt modelId="{0838F22B-B89F-D34E-AA19-B204B0DD4249}">
      <dgm:prSet phldrT="[Text]" custT="1"/>
      <dgm:spPr>
        <a:solidFill>
          <a:schemeClr val="accent1"/>
        </a:solidFill>
        <a:ln w="3175" cmpd="sng">
          <a:solidFill>
            <a:schemeClr val="bg1"/>
          </a:solidFill>
        </a:ln>
        <a:effectLst/>
      </dgm:spPr>
      <dgm:t>
        <a:bodyPr/>
        <a:lstStyle/>
        <a:p>
          <a:r>
            <a:rPr lang="en-US" sz="1200" dirty="0"/>
            <a:t> </a:t>
          </a:r>
        </a:p>
      </dgm:t>
    </dgm:pt>
    <dgm:pt modelId="{BF22BA80-CCFB-0340-B330-71D8CD6FB972}" type="parTrans" cxnId="{FFB01ED5-D104-3743-A9F7-FDA0E0555006}">
      <dgm:prSet/>
      <dgm:spPr/>
      <dgm:t>
        <a:bodyPr/>
        <a:lstStyle/>
        <a:p>
          <a:endParaRPr lang="en-US"/>
        </a:p>
      </dgm:t>
    </dgm:pt>
    <dgm:pt modelId="{A742A116-2357-8840-B626-9E808A9CB902}" type="sibTrans" cxnId="{FFB01ED5-D104-3743-A9F7-FDA0E0555006}">
      <dgm:prSet/>
      <dgm:spPr/>
      <dgm:t>
        <a:bodyPr/>
        <a:lstStyle/>
        <a:p>
          <a:endParaRPr lang="en-US"/>
        </a:p>
      </dgm:t>
    </dgm:pt>
    <dgm:pt modelId="{BA78D310-9619-204F-91A4-21CE31FEDBBC}" type="pres">
      <dgm:prSet presAssocID="{3941AB54-1911-7A46-A2A7-94C0BFEB732C}" presName="Name0" presStyleCnt="0">
        <dgm:presLayoutVars>
          <dgm:chMax val="7"/>
          <dgm:resizeHandles val="exact"/>
        </dgm:presLayoutVars>
      </dgm:prSet>
      <dgm:spPr/>
    </dgm:pt>
    <dgm:pt modelId="{A62083B8-93AA-C64B-9AD5-546955DE2A3C}" type="pres">
      <dgm:prSet presAssocID="{3941AB54-1911-7A46-A2A7-94C0BFEB732C}" presName="comp1" presStyleCnt="0"/>
      <dgm:spPr/>
    </dgm:pt>
    <dgm:pt modelId="{CBDC1C1A-EBA1-C041-91B6-DB84A72A1EA4}" type="pres">
      <dgm:prSet presAssocID="{3941AB54-1911-7A46-A2A7-94C0BFEB732C}" presName="circle1" presStyleLbl="node1" presStyleIdx="0" presStyleCnt="4" custLinFactNeighborX="-4128"/>
      <dgm:spPr/>
    </dgm:pt>
    <dgm:pt modelId="{DF03A849-1D46-4745-9837-08F03C5DC6B0}" type="pres">
      <dgm:prSet presAssocID="{3941AB54-1911-7A46-A2A7-94C0BFEB732C}" presName="c1text" presStyleLbl="node1" presStyleIdx="0" presStyleCnt="4">
        <dgm:presLayoutVars>
          <dgm:bulletEnabled val="1"/>
        </dgm:presLayoutVars>
      </dgm:prSet>
      <dgm:spPr/>
    </dgm:pt>
    <dgm:pt modelId="{D77DED1B-5635-764D-8831-462975B037A8}" type="pres">
      <dgm:prSet presAssocID="{3941AB54-1911-7A46-A2A7-94C0BFEB732C}" presName="comp2" presStyleCnt="0"/>
      <dgm:spPr/>
    </dgm:pt>
    <dgm:pt modelId="{19D3CC6C-315D-6D46-A1D0-2DDEC1C7A2BA}" type="pres">
      <dgm:prSet presAssocID="{3941AB54-1911-7A46-A2A7-94C0BFEB732C}" presName="circle2" presStyleLbl="node1" presStyleIdx="1" presStyleCnt="4" custLinFactNeighborX="4460" custLinFactNeighborY="-12108"/>
      <dgm:spPr/>
    </dgm:pt>
    <dgm:pt modelId="{D105EAA0-84D8-D842-918D-571852F12DD0}" type="pres">
      <dgm:prSet presAssocID="{3941AB54-1911-7A46-A2A7-94C0BFEB732C}" presName="c2text" presStyleLbl="node1" presStyleIdx="1" presStyleCnt="4">
        <dgm:presLayoutVars>
          <dgm:bulletEnabled val="1"/>
        </dgm:presLayoutVars>
      </dgm:prSet>
      <dgm:spPr/>
    </dgm:pt>
    <dgm:pt modelId="{AA52D8A2-7DFE-5149-BA8B-72B1E7881D15}" type="pres">
      <dgm:prSet presAssocID="{3941AB54-1911-7A46-A2A7-94C0BFEB732C}" presName="comp3" presStyleCnt="0"/>
      <dgm:spPr/>
    </dgm:pt>
    <dgm:pt modelId="{87FD9542-8FD3-C842-BF99-47B1884B62F8}" type="pres">
      <dgm:prSet presAssocID="{3941AB54-1911-7A46-A2A7-94C0BFEB732C}" presName="circle3" presStyleLbl="node1" presStyleIdx="2" presStyleCnt="4" custLinFactNeighborX="18831" custLinFactNeighborY="-33256"/>
      <dgm:spPr/>
    </dgm:pt>
    <dgm:pt modelId="{C7D44A12-3EFE-4E4C-831D-020F89A9983E}" type="pres">
      <dgm:prSet presAssocID="{3941AB54-1911-7A46-A2A7-94C0BFEB732C}" presName="c3text" presStyleLbl="node1" presStyleIdx="2" presStyleCnt="4">
        <dgm:presLayoutVars>
          <dgm:bulletEnabled val="1"/>
        </dgm:presLayoutVars>
      </dgm:prSet>
      <dgm:spPr/>
    </dgm:pt>
    <dgm:pt modelId="{5988B638-B00F-0847-8A5F-8D9F2CC78924}" type="pres">
      <dgm:prSet presAssocID="{3941AB54-1911-7A46-A2A7-94C0BFEB732C}" presName="comp4" presStyleCnt="0"/>
      <dgm:spPr/>
    </dgm:pt>
    <dgm:pt modelId="{80C83430-0DBD-4F49-9E64-0C82594BD9F0}" type="pres">
      <dgm:prSet presAssocID="{3941AB54-1911-7A46-A2A7-94C0BFEB732C}" presName="circle4" presStyleLbl="node1" presStyleIdx="3" presStyleCnt="4" custLinFactNeighborX="47569" custLinFactNeighborY="-74690"/>
      <dgm:spPr/>
    </dgm:pt>
    <dgm:pt modelId="{0C21EA50-DE30-B440-B044-77530B27AB9B}" type="pres">
      <dgm:prSet presAssocID="{3941AB54-1911-7A46-A2A7-94C0BFEB732C}" presName="c4text" presStyleLbl="node1" presStyleIdx="3" presStyleCnt="4">
        <dgm:presLayoutVars>
          <dgm:bulletEnabled val="1"/>
        </dgm:presLayoutVars>
      </dgm:prSet>
      <dgm:spPr/>
    </dgm:pt>
  </dgm:ptLst>
  <dgm:cxnLst>
    <dgm:cxn modelId="{2611DB11-BC08-4EAD-8554-C2A0951D843D}" type="presOf" srcId="{1B2AC051-ADB6-864B-8EDF-F370BC852FC6}" destId="{87FD9542-8FD3-C842-BF99-47B1884B62F8}" srcOrd="0" destOrd="0" presId="urn:microsoft.com/office/officeart/2005/8/layout/venn2"/>
    <dgm:cxn modelId="{81FF6B29-63AC-4283-9F7C-A6BF6B2920CC}" type="presOf" srcId="{1B2AC051-ADB6-864B-8EDF-F370BC852FC6}" destId="{C7D44A12-3EFE-4E4C-831D-020F89A9983E}" srcOrd="1" destOrd="0" presId="urn:microsoft.com/office/officeart/2005/8/layout/venn2"/>
    <dgm:cxn modelId="{38CC3B71-00EB-4C12-88D3-6DAE340E10D0}" type="presOf" srcId="{8299CB40-B120-1742-9B31-7AF4AFD2F243}" destId="{D105EAA0-84D8-D842-918D-571852F12DD0}" srcOrd="1" destOrd="0" presId="urn:microsoft.com/office/officeart/2005/8/layout/venn2"/>
    <dgm:cxn modelId="{55493D84-1222-C94A-8589-DC4E7E21B803}" srcId="{3941AB54-1911-7A46-A2A7-94C0BFEB732C}" destId="{1B2AC051-ADB6-864B-8EDF-F370BC852FC6}" srcOrd="2" destOrd="0" parTransId="{C256E36D-6CB5-EF4C-86E0-38254BD54EAD}" sibTransId="{9958A16C-E3B2-1243-AD6A-8939E2487436}"/>
    <dgm:cxn modelId="{AB286DA1-F345-4708-8C0A-878DC2C04888}" type="presOf" srcId="{0838F22B-B89F-D34E-AA19-B204B0DD4249}" destId="{80C83430-0DBD-4F49-9E64-0C82594BD9F0}" srcOrd="0" destOrd="0" presId="urn:microsoft.com/office/officeart/2005/8/layout/venn2"/>
    <dgm:cxn modelId="{D3C811A2-8BF9-5F41-9EC6-AD4955D17B70}" srcId="{3941AB54-1911-7A46-A2A7-94C0BFEB732C}" destId="{21553131-6F1C-B547-94AF-9D3195A2AE0F}" srcOrd="0" destOrd="0" parTransId="{D03055C9-E660-E740-99C9-A198564D8F51}" sibTransId="{7613DCF4-465B-564D-B029-FA0C175F6263}"/>
    <dgm:cxn modelId="{480D10A6-B220-4CEC-A62B-FBEAAE7AB51E}" type="presOf" srcId="{3941AB54-1911-7A46-A2A7-94C0BFEB732C}" destId="{BA78D310-9619-204F-91A4-21CE31FEDBBC}" srcOrd="0" destOrd="0" presId="urn:microsoft.com/office/officeart/2005/8/layout/venn2"/>
    <dgm:cxn modelId="{BEF2D7BD-7B5D-4C6C-A6CF-D887B216F869}" type="presOf" srcId="{21553131-6F1C-B547-94AF-9D3195A2AE0F}" destId="{CBDC1C1A-EBA1-C041-91B6-DB84A72A1EA4}" srcOrd="0" destOrd="0" presId="urn:microsoft.com/office/officeart/2005/8/layout/venn2"/>
    <dgm:cxn modelId="{FFB01ED5-D104-3743-A9F7-FDA0E0555006}" srcId="{3941AB54-1911-7A46-A2A7-94C0BFEB732C}" destId="{0838F22B-B89F-D34E-AA19-B204B0DD4249}" srcOrd="3" destOrd="0" parTransId="{BF22BA80-CCFB-0340-B330-71D8CD6FB972}" sibTransId="{A742A116-2357-8840-B626-9E808A9CB902}"/>
    <dgm:cxn modelId="{C7041CEF-780B-4C37-BE0D-40565293A959}" type="presOf" srcId="{0838F22B-B89F-D34E-AA19-B204B0DD4249}" destId="{0C21EA50-DE30-B440-B044-77530B27AB9B}" srcOrd="1" destOrd="0" presId="urn:microsoft.com/office/officeart/2005/8/layout/venn2"/>
    <dgm:cxn modelId="{DC829EF0-8442-D142-9D98-3A21D5F00E44}" srcId="{3941AB54-1911-7A46-A2A7-94C0BFEB732C}" destId="{8299CB40-B120-1742-9B31-7AF4AFD2F243}" srcOrd="1" destOrd="0" parTransId="{409F2F6B-ACC9-C649-977B-2C6CF6065EB6}" sibTransId="{3F804525-870C-5D45-A354-739A7590E250}"/>
    <dgm:cxn modelId="{6ACE0FF2-5D5B-474C-9D8C-75E6701D9EAF}" type="presOf" srcId="{21553131-6F1C-B547-94AF-9D3195A2AE0F}" destId="{DF03A849-1D46-4745-9837-08F03C5DC6B0}" srcOrd="1" destOrd="0" presId="urn:microsoft.com/office/officeart/2005/8/layout/venn2"/>
    <dgm:cxn modelId="{C0829BFE-31F7-4075-AF81-F4DF4D49E321}" type="presOf" srcId="{8299CB40-B120-1742-9B31-7AF4AFD2F243}" destId="{19D3CC6C-315D-6D46-A1D0-2DDEC1C7A2BA}" srcOrd="0" destOrd="0" presId="urn:microsoft.com/office/officeart/2005/8/layout/venn2"/>
    <dgm:cxn modelId="{D688A8C3-BBA1-4201-BE97-CD01A8E9FC5D}" type="presParOf" srcId="{BA78D310-9619-204F-91A4-21CE31FEDBBC}" destId="{A62083B8-93AA-C64B-9AD5-546955DE2A3C}" srcOrd="0" destOrd="0" presId="urn:microsoft.com/office/officeart/2005/8/layout/venn2"/>
    <dgm:cxn modelId="{E749CA91-AD04-43AE-99DA-C24E12CC6535}" type="presParOf" srcId="{A62083B8-93AA-C64B-9AD5-546955DE2A3C}" destId="{CBDC1C1A-EBA1-C041-91B6-DB84A72A1EA4}" srcOrd="0" destOrd="0" presId="urn:microsoft.com/office/officeart/2005/8/layout/venn2"/>
    <dgm:cxn modelId="{D859F6ED-0655-4FD9-BD59-19B1A14DFFD2}" type="presParOf" srcId="{A62083B8-93AA-C64B-9AD5-546955DE2A3C}" destId="{DF03A849-1D46-4745-9837-08F03C5DC6B0}" srcOrd="1" destOrd="0" presId="urn:microsoft.com/office/officeart/2005/8/layout/venn2"/>
    <dgm:cxn modelId="{1FEDCBD5-F992-411D-B74C-965F35A4B14B}" type="presParOf" srcId="{BA78D310-9619-204F-91A4-21CE31FEDBBC}" destId="{D77DED1B-5635-764D-8831-462975B037A8}" srcOrd="1" destOrd="0" presId="urn:microsoft.com/office/officeart/2005/8/layout/venn2"/>
    <dgm:cxn modelId="{D89C9969-3082-4666-B124-CFB3378A84DE}" type="presParOf" srcId="{D77DED1B-5635-764D-8831-462975B037A8}" destId="{19D3CC6C-315D-6D46-A1D0-2DDEC1C7A2BA}" srcOrd="0" destOrd="0" presId="urn:microsoft.com/office/officeart/2005/8/layout/venn2"/>
    <dgm:cxn modelId="{8D0CE817-AF75-4B53-8414-C91ACB43095A}" type="presParOf" srcId="{D77DED1B-5635-764D-8831-462975B037A8}" destId="{D105EAA0-84D8-D842-918D-571852F12DD0}" srcOrd="1" destOrd="0" presId="urn:microsoft.com/office/officeart/2005/8/layout/venn2"/>
    <dgm:cxn modelId="{3B6F0879-A4F4-4C7B-B9AB-53672334B105}" type="presParOf" srcId="{BA78D310-9619-204F-91A4-21CE31FEDBBC}" destId="{AA52D8A2-7DFE-5149-BA8B-72B1E7881D15}" srcOrd="2" destOrd="0" presId="urn:microsoft.com/office/officeart/2005/8/layout/venn2"/>
    <dgm:cxn modelId="{BBFBB9F2-80DD-4358-B61C-741116E8853A}" type="presParOf" srcId="{AA52D8A2-7DFE-5149-BA8B-72B1E7881D15}" destId="{87FD9542-8FD3-C842-BF99-47B1884B62F8}" srcOrd="0" destOrd="0" presId="urn:microsoft.com/office/officeart/2005/8/layout/venn2"/>
    <dgm:cxn modelId="{242331C6-FC1B-4A4B-8988-27BEECDC45A3}" type="presParOf" srcId="{AA52D8A2-7DFE-5149-BA8B-72B1E7881D15}" destId="{C7D44A12-3EFE-4E4C-831D-020F89A9983E}" srcOrd="1" destOrd="0" presId="urn:microsoft.com/office/officeart/2005/8/layout/venn2"/>
    <dgm:cxn modelId="{6202DA59-9E50-4A01-8434-52D0E79D9FAE}" type="presParOf" srcId="{BA78D310-9619-204F-91A4-21CE31FEDBBC}" destId="{5988B638-B00F-0847-8A5F-8D9F2CC78924}" srcOrd="3" destOrd="0" presId="urn:microsoft.com/office/officeart/2005/8/layout/venn2"/>
    <dgm:cxn modelId="{020F1813-EA5F-4EB4-A6BC-9BDC18156E7E}" type="presParOf" srcId="{5988B638-B00F-0847-8A5F-8D9F2CC78924}" destId="{80C83430-0DBD-4F49-9E64-0C82594BD9F0}" srcOrd="0" destOrd="0" presId="urn:microsoft.com/office/officeart/2005/8/layout/venn2"/>
    <dgm:cxn modelId="{77CC2BD3-1801-4876-9E43-6AF1997405B9}" type="presParOf" srcId="{5988B638-B00F-0847-8A5F-8D9F2CC78924}" destId="{0C21EA50-DE30-B440-B044-77530B27AB9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41AB54-1911-7A46-A2A7-94C0BFEB732C}"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8299CB40-B120-1742-9B31-7AF4AFD2F243}">
      <dgm:prSet phldrT="[Text]" custT="1"/>
      <dgm:spPr>
        <a:solidFill>
          <a:schemeClr val="accent2"/>
        </a:solidFill>
        <a:ln w="3175" cmpd="sng">
          <a:solidFill>
            <a:schemeClr val="bg1"/>
          </a:solidFill>
        </a:ln>
        <a:effectLst/>
      </dgm:spPr>
      <dgm:t>
        <a:bodyPr/>
        <a:lstStyle/>
        <a:p>
          <a:r>
            <a:rPr lang="en-US" sz="1200" dirty="0"/>
            <a:t> </a:t>
          </a:r>
        </a:p>
      </dgm:t>
    </dgm:pt>
    <dgm:pt modelId="{409F2F6B-ACC9-C649-977B-2C6CF6065EB6}" type="parTrans" cxnId="{DC829EF0-8442-D142-9D98-3A21D5F00E44}">
      <dgm:prSet/>
      <dgm:spPr/>
      <dgm:t>
        <a:bodyPr/>
        <a:lstStyle/>
        <a:p>
          <a:endParaRPr lang="en-US"/>
        </a:p>
      </dgm:t>
    </dgm:pt>
    <dgm:pt modelId="{3F804525-870C-5D45-A354-739A7590E250}" type="sibTrans" cxnId="{DC829EF0-8442-D142-9D98-3A21D5F00E44}">
      <dgm:prSet/>
      <dgm:spPr/>
      <dgm:t>
        <a:bodyPr/>
        <a:lstStyle/>
        <a:p>
          <a:endParaRPr lang="en-US"/>
        </a:p>
      </dgm:t>
    </dgm:pt>
    <dgm:pt modelId="{BA78D310-9619-204F-91A4-21CE31FEDBBC}" type="pres">
      <dgm:prSet presAssocID="{3941AB54-1911-7A46-A2A7-94C0BFEB732C}" presName="Name0" presStyleCnt="0">
        <dgm:presLayoutVars>
          <dgm:chMax val="7"/>
          <dgm:resizeHandles val="exact"/>
        </dgm:presLayoutVars>
      </dgm:prSet>
      <dgm:spPr/>
    </dgm:pt>
    <dgm:pt modelId="{A62083B8-93AA-C64B-9AD5-546955DE2A3C}" type="pres">
      <dgm:prSet presAssocID="{3941AB54-1911-7A46-A2A7-94C0BFEB732C}" presName="comp1" presStyleCnt="0"/>
      <dgm:spPr/>
    </dgm:pt>
    <dgm:pt modelId="{CBDC1C1A-EBA1-C041-91B6-DB84A72A1EA4}" type="pres">
      <dgm:prSet presAssocID="{3941AB54-1911-7A46-A2A7-94C0BFEB732C}" presName="circle1" presStyleLbl="node1" presStyleIdx="0" presStyleCnt="1" custLinFactNeighborX="-4128"/>
      <dgm:spPr/>
    </dgm:pt>
    <dgm:pt modelId="{DF03A849-1D46-4745-9837-08F03C5DC6B0}" type="pres">
      <dgm:prSet presAssocID="{3941AB54-1911-7A46-A2A7-94C0BFEB732C}" presName="c1text" presStyleLbl="node1" presStyleIdx="0" presStyleCnt="1">
        <dgm:presLayoutVars>
          <dgm:bulletEnabled val="1"/>
        </dgm:presLayoutVars>
      </dgm:prSet>
      <dgm:spPr/>
    </dgm:pt>
  </dgm:ptLst>
  <dgm:cxnLst>
    <dgm:cxn modelId="{B52EEF27-8EA1-4BC9-B3E5-E94A7F0DCD5C}" type="presOf" srcId="{8299CB40-B120-1742-9B31-7AF4AFD2F243}" destId="{CBDC1C1A-EBA1-C041-91B6-DB84A72A1EA4}" srcOrd="0" destOrd="0" presId="urn:microsoft.com/office/officeart/2005/8/layout/venn2"/>
    <dgm:cxn modelId="{5423EB2B-5665-4A1E-B933-74F7F31D08BA}" type="presOf" srcId="{8299CB40-B120-1742-9B31-7AF4AFD2F243}" destId="{DF03A849-1D46-4745-9837-08F03C5DC6B0}" srcOrd="1" destOrd="0" presId="urn:microsoft.com/office/officeart/2005/8/layout/venn2"/>
    <dgm:cxn modelId="{480D10A6-B220-4CEC-A62B-FBEAAE7AB51E}" type="presOf" srcId="{3941AB54-1911-7A46-A2A7-94C0BFEB732C}" destId="{BA78D310-9619-204F-91A4-21CE31FEDBBC}" srcOrd="0" destOrd="0" presId="urn:microsoft.com/office/officeart/2005/8/layout/venn2"/>
    <dgm:cxn modelId="{DC829EF0-8442-D142-9D98-3A21D5F00E44}" srcId="{3941AB54-1911-7A46-A2A7-94C0BFEB732C}" destId="{8299CB40-B120-1742-9B31-7AF4AFD2F243}" srcOrd="0" destOrd="0" parTransId="{409F2F6B-ACC9-C649-977B-2C6CF6065EB6}" sibTransId="{3F804525-870C-5D45-A354-739A7590E250}"/>
    <dgm:cxn modelId="{D688A8C3-BBA1-4201-BE97-CD01A8E9FC5D}" type="presParOf" srcId="{BA78D310-9619-204F-91A4-21CE31FEDBBC}" destId="{A62083B8-93AA-C64B-9AD5-546955DE2A3C}" srcOrd="0" destOrd="0" presId="urn:microsoft.com/office/officeart/2005/8/layout/venn2"/>
    <dgm:cxn modelId="{E749CA91-AD04-43AE-99DA-C24E12CC6535}" type="presParOf" srcId="{A62083B8-93AA-C64B-9AD5-546955DE2A3C}" destId="{CBDC1C1A-EBA1-C041-91B6-DB84A72A1EA4}" srcOrd="0" destOrd="0" presId="urn:microsoft.com/office/officeart/2005/8/layout/venn2"/>
    <dgm:cxn modelId="{D859F6ED-0655-4FD9-BD59-19B1A14DFFD2}" type="presParOf" srcId="{A62083B8-93AA-C64B-9AD5-546955DE2A3C}" destId="{DF03A849-1D46-4745-9837-08F03C5DC6B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C1C1A-EBA1-C041-91B6-DB84A72A1EA4}">
      <dsp:nvSpPr>
        <dsp:cNvPr id="0" name=""/>
        <dsp:cNvSpPr/>
      </dsp:nvSpPr>
      <dsp:spPr>
        <a:xfrm>
          <a:off x="116904" y="0"/>
          <a:ext cx="3070130" cy="3070130"/>
        </a:xfrm>
        <a:prstGeom prst="ellipse">
          <a:avLst/>
        </a:prstGeom>
        <a:solidFill>
          <a:schemeClr val="tx1"/>
        </a:solidFill>
        <a:ln w="3175" cmpd="sng">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dirty="0"/>
            <a:t> </a:t>
          </a:r>
          <a:endParaRPr lang="en-US" sz="1200" kern="1200" dirty="0"/>
        </a:p>
      </dsp:txBody>
      <dsp:txXfrm>
        <a:off x="1222764" y="153506"/>
        <a:ext cx="858408" cy="460519"/>
      </dsp:txXfrm>
    </dsp:sp>
    <dsp:sp modelId="{19D3CC6C-315D-6D46-A1D0-2DDEC1C7A2BA}">
      <dsp:nvSpPr>
        <dsp:cNvPr id="0" name=""/>
        <dsp:cNvSpPr/>
      </dsp:nvSpPr>
      <dsp:spPr>
        <a:xfrm>
          <a:off x="660194" y="316640"/>
          <a:ext cx="2456103" cy="2456103"/>
        </a:xfrm>
        <a:prstGeom prst="ellipse">
          <a:avLst/>
        </a:prstGeom>
        <a:solidFill>
          <a:schemeClr val="accent2"/>
        </a:solidFill>
        <a:ln w="3175" cmpd="sng">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1459042" y="464007"/>
        <a:ext cx="858408" cy="442098"/>
      </dsp:txXfrm>
    </dsp:sp>
    <dsp:sp modelId="{87FD9542-8FD3-C842-BF99-47B1884B62F8}">
      <dsp:nvSpPr>
        <dsp:cNvPr id="0" name=""/>
        <dsp:cNvSpPr/>
      </dsp:nvSpPr>
      <dsp:spPr>
        <a:xfrm>
          <a:off x="1204546" y="615450"/>
          <a:ext cx="1842078" cy="1842078"/>
        </a:xfrm>
        <a:prstGeom prst="ellipse">
          <a:avLst/>
        </a:prstGeom>
        <a:solidFill>
          <a:schemeClr val="accent3"/>
        </a:solidFill>
        <a:ln w="3175" cmpd="sng">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1696381" y="753606"/>
        <a:ext cx="858408" cy="414467"/>
      </dsp:txXfrm>
    </dsp:sp>
    <dsp:sp modelId="{80C83430-0DBD-4F49-9E64-0C82594BD9F0}">
      <dsp:nvSpPr>
        <dsp:cNvPr id="0" name=""/>
        <dsp:cNvSpPr/>
      </dsp:nvSpPr>
      <dsp:spPr>
        <a:xfrm>
          <a:off x="1748850" y="924845"/>
          <a:ext cx="1228051" cy="1228051"/>
        </a:xfrm>
        <a:prstGeom prst="ellipse">
          <a:avLst/>
        </a:prstGeom>
        <a:solidFill>
          <a:schemeClr val="accent1"/>
        </a:solidFill>
        <a:ln w="3175" cmpd="sng">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1928694" y="1231858"/>
        <a:ext cx="868363" cy="614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C1C1A-EBA1-C041-91B6-DB84A72A1EA4}">
      <dsp:nvSpPr>
        <dsp:cNvPr id="0" name=""/>
        <dsp:cNvSpPr/>
      </dsp:nvSpPr>
      <dsp:spPr>
        <a:xfrm>
          <a:off x="116904" y="0"/>
          <a:ext cx="3070130" cy="3070130"/>
        </a:xfrm>
        <a:prstGeom prst="ellipse">
          <a:avLst/>
        </a:prstGeom>
        <a:solidFill>
          <a:schemeClr val="accent2"/>
        </a:solidFill>
        <a:ln w="3175" cmpd="sng">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566514" y="767532"/>
        <a:ext cx="2170909" cy="153506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634235C7-1F73-4C40-B8BB-EC79F523E7C8}" type="datetimeFigureOut">
              <a:rPr lang="en-US" smtClean="0"/>
              <a:t>6/21/2017</a:t>
            </a:fld>
            <a:endParaRPr lang="en-US"/>
          </a:p>
        </p:txBody>
      </p:sp>
      <p:sp>
        <p:nvSpPr>
          <p:cNvPr id="4" name="Footer Placeholder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3100C828-1057-DF4D-94A0-7D0CC4798A84}" type="slidenum">
              <a:rPr lang="en-US" smtClean="0"/>
              <a:t>‹#›</a:t>
            </a:fld>
            <a:endParaRPr lang="en-US"/>
          </a:p>
        </p:txBody>
      </p:sp>
    </p:spTree>
    <p:extLst>
      <p:ext uri="{BB962C8B-B14F-4D97-AF65-F5344CB8AC3E}">
        <p14:creationId xmlns:p14="http://schemas.microsoft.com/office/powerpoint/2010/main" val="12113704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5F9B16C9-D67D-9549-A381-833AB4094F93}" type="datetimeFigureOut">
              <a:rPr lang="en-US" smtClean="0"/>
              <a:t>6/21/2017</a:t>
            </a:fld>
            <a:endParaRPr lang="en-US"/>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D66C1F08-4263-724F-A9B2-27CD6B7D7C60}" type="slidenum">
              <a:rPr lang="en-US" smtClean="0"/>
              <a:t>‹#›</a:t>
            </a:fld>
            <a:endParaRPr lang="en-US"/>
          </a:p>
        </p:txBody>
      </p:sp>
    </p:spTree>
    <p:extLst>
      <p:ext uri="{BB962C8B-B14F-4D97-AF65-F5344CB8AC3E}">
        <p14:creationId xmlns:p14="http://schemas.microsoft.com/office/powerpoint/2010/main" val="292437333"/>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66C1F08-4263-724F-A9B2-27CD6B7D7C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612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Purpose</a:t>
            </a:r>
            <a:r>
              <a:rPr lang="lv-LV" dirty="0"/>
              <a:t> – to </a:t>
            </a:r>
            <a:r>
              <a:rPr lang="lv-LV" dirty="0" err="1"/>
              <a:t>increase</a:t>
            </a:r>
            <a:r>
              <a:rPr lang="lv-LV" dirty="0"/>
              <a:t> </a:t>
            </a:r>
            <a:r>
              <a:rPr lang="lv-LV" dirty="0" err="1"/>
              <a:t>awareness</a:t>
            </a:r>
            <a:r>
              <a:rPr lang="lv-LV" dirty="0"/>
              <a:t> </a:t>
            </a:r>
            <a:r>
              <a:rPr lang="lv-LV" dirty="0" err="1"/>
              <a:t>of</a:t>
            </a:r>
            <a:r>
              <a:rPr lang="lv-LV" dirty="0"/>
              <a:t> </a:t>
            </a:r>
            <a:r>
              <a:rPr lang="lv-LV" dirty="0" err="1"/>
              <a:t>the</a:t>
            </a:r>
            <a:r>
              <a:rPr lang="lv-LV" dirty="0"/>
              <a:t> </a:t>
            </a:r>
            <a:r>
              <a:rPr lang="lv-LV" dirty="0" err="1"/>
              <a:t>pronciples</a:t>
            </a:r>
            <a:r>
              <a:rPr lang="lv-LV" dirty="0"/>
              <a:t> </a:t>
            </a:r>
            <a:r>
              <a:rPr lang="lv-LV" dirty="0" err="1"/>
              <a:t>and</a:t>
            </a:r>
            <a:r>
              <a:rPr lang="lv-LV" dirty="0"/>
              <a:t> </a:t>
            </a:r>
            <a:r>
              <a:rPr lang="lv-LV" dirty="0" err="1"/>
              <a:t>requierements</a:t>
            </a:r>
            <a:r>
              <a:rPr lang="lv-LV" dirty="0"/>
              <a:t> </a:t>
            </a:r>
            <a:r>
              <a:rPr lang="lv-LV" dirty="0" err="1"/>
              <a:t>of</a:t>
            </a:r>
            <a:r>
              <a:rPr lang="lv-LV" dirty="0"/>
              <a:t> </a:t>
            </a:r>
            <a:r>
              <a:rPr lang="lv-LV" dirty="0" err="1"/>
              <a:t>the</a:t>
            </a:r>
            <a:r>
              <a:rPr lang="lv-LV" dirty="0"/>
              <a:t> RB </a:t>
            </a:r>
            <a:r>
              <a:rPr lang="lv-LV" dirty="0" err="1"/>
              <a:t>project</a:t>
            </a:r>
            <a:endParaRPr lang="lv-LV" dirty="0"/>
          </a:p>
          <a:p>
            <a:r>
              <a:rPr lang="lv-LV" dirty="0" err="1"/>
              <a:t>Reconfirming</a:t>
            </a:r>
            <a:r>
              <a:rPr lang="lv-LV" dirty="0"/>
              <a:t> </a:t>
            </a:r>
            <a:r>
              <a:rPr lang="lv-LV" dirty="0" err="1"/>
              <a:t>aspects</a:t>
            </a:r>
            <a:r>
              <a:rPr lang="lv-LV" dirty="0"/>
              <a:t> </a:t>
            </a:r>
            <a:r>
              <a:rPr lang="lv-LV" dirty="0" err="1"/>
              <a:t>outlined</a:t>
            </a:r>
            <a:r>
              <a:rPr lang="lv-LV" dirty="0"/>
              <a:t> </a:t>
            </a:r>
            <a:r>
              <a:rPr lang="lv-LV" dirty="0" err="1"/>
              <a:t>in</a:t>
            </a:r>
            <a:r>
              <a:rPr lang="lv-LV" dirty="0"/>
              <a:t> «</a:t>
            </a:r>
            <a:r>
              <a:rPr lang="lv-LV" dirty="0" err="1"/>
              <a:t>bubbles</a:t>
            </a:r>
            <a:r>
              <a:rPr lang="lv-LV" dirty="0"/>
              <a:t>»</a:t>
            </a:r>
            <a:endParaRPr lang="en-US" dirty="0"/>
          </a:p>
        </p:txBody>
      </p:sp>
      <p:sp>
        <p:nvSpPr>
          <p:cNvPr id="4" name="Slide Number Placeholder 3"/>
          <p:cNvSpPr>
            <a:spLocks noGrp="1"/>
          </p:cNvSpPr>
          <p:nvPr>
            <p:ph type="sldNum" sz="quarter" idx="10"/>
          </p:nvPr>
        </p:nvSpPr>
        <p:spPr/>
        <p:txBody>
          <a:bodyPr/>
          <a:lstStyle/>
          <a:p>
            <a:fld id="{306E1BB8-5463-436F-8A85-0576C27CE588}" type="slidenum">
              <a:rPr lang="lv-LV" smtClean="0"/>
              <a:t>20</a:t>
            </a:fld>
            <a:endParaRPr lang="lv-LV"/>
          </a:p>
        </p:txBody>
      </p:sp>
    </p:spTree>
    <p:extLst>
      <p:ext uri="{BB962C8B-B14F-4D97-AF65-F5344CB8AC3E}">
        <p14:creationId xmlns:p14="http://schemas.microsoft.com/office/powerpoint/2010/main" val="113344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Communication</a:t>
            </a:r>
            <a:r>
              <a:rPr lang="lv-LV" dirty="0"/>
              <a:t> – </a:t>
            </a:r>
            <a:r>
              <a:rPr lang="lv-LV" dirty="0" err="1"/>
              <a:t>need</a:t>
            </a:r>
            <a:r>
              <a:rPr lang="lv-LV" baseline="0" dirty="0"/>
              <a:t> 1 </a:t>
            </a:r>
            <a:r>
              <a:rPr lang="lv-LV" baseline="0" dirty="0" err="1"/>
              <a:t>contact</a:t>
            </a:r>
            <a:r>
              <a:rPr lang="lv-LV" baseline="0" dirty="0"/>
              <a:t> </a:t>
            </a:r>
            <a:r>
              <a:rPr lang="lv-LV" baseline="0" dirty="0" err="1"/>
              <a:t>person</a:t>
            </a:r>
            <a:endParaRPr lang="en-GB" dirty="0"/>
          </a:p>
        </p:txBody>
      </p:sp>
      <p:sp>
        <p:nvSpPr>
          <p:cNvPr id="4" name="Slide Number Placeholder 3"/>
          <p:cNvSpPr>
            <a:spLocks noGrp="1"/>
          </p:cNvSpPr>
          <p:nvPr>
            <p:ph type="sldNum" sz="quarter" idx="10"/>
          </p:nvPr>
        </p:nvSpPr>
        <p:spPr/>
        <p:txBody>
          <a:bodyPr/>
          <a:lstStyle/>
          <a:p>
            <a:fld id="{D66C1F08-4263-724F-A9B2-27CD6B7D7C60}" type="slidenum">
              <a:rPr lang="en-US" smtClean="0"/>
              <a:t>24</a:t>
            </a:fld>
            <a:endParaRPr lang="en-US"/>
          </a:p>
        </p:txBody>
      </p:sp>
    </p:spTree>
    <p:extLst>
      <p:ext uri="{BB962C8B-B14F-4D97-AF65-F5344CB8AC3E}">
        <p14:creationId xmlns:p14="http://schemas.microsoft.com/office/powerpoint/2010/main" val="533043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2 </a:t>
            </a:r>
            <a:r>
              <a:rPr lang="lv-LV" dirty="0" err="1"/>
              <a:t>years</a:t>
            </a:r>
            <a:r>
              <a:rPr lang="lv-LV" dirty="0"/>
              <a:t> – </a:t>
            </a:r>
            <a:r>
              <a:rPr lang="lv-LV" dirty="0" err="1"/>
              <a:t>commitment</a:t>
            </a:r>
            <a:r>
              <a:rPr lang="lv-LV" dirty="0"/>
              <a:t> </a:t>
            </a:r>
            <a:r>
              <a:rPr lang="lv-LV" dirty="0" err="1"/>
              <a:t>from</a:t>
            </a:r>
            <a:r>
              <a:rPr lang="lv-LV" dirty="0"/>
              <a:t> </a:t>
            </a:r>
            <a:r>
              <a:rPr lang="lv-LV" dirty="0" err="1"/>
              <a:t>both</a:t>
            </a:r>
            <a:r>
              <a:rPr lang="lv-LV" dirty="0"/>
              <a:t> </a:t>
            </a:r>
            <a:r>
              <a:rPr lang="lv-LV" dirty="0" err="1"/>
              <a:t>parties</a:t>
            </a:r>
            <a:r>
              <a:rPr lang="lv-LV" dirty="0"/>
              <a:t> </a:t>
            </a:r>
          </a:p>
          <a:p>
            <a:r>
              <a:rPr lang="lv-LV" dirty="0" err="1"/>
              <a:t>Team</a:t>
            </a:r>
            <a:r>
              <a:rPr lang="lv-LV" dirty="0"/>
              <a:t> &amp; </a:t>
            </a:r>
            <a:r>
              <a:rPr lang="lv-LV" dirty="0" err="1"/>
              <a:t>experience</a:t>
            </a:r>
            <a:r>
              <a:rPr lang="lv-LV" dirty="0"/>
              <a:t> – </a:t>
            </a:r>
            <a:r>
              <a:rPr lang="lv-LV" dirty="0" err="1"/>
              <a:t>present</a:t>
            </a:r>
            <a:r>
              <a:rPr lang="lv-LV" dirty="0"/>
              <a:t> </a:t>
            </a:r>
            <a:r>
              <a:rPr lang="lv-LV" dirty="0" err="1"/>
              <a:t>how</a:t>
            </a:r>
            <a:r>
              <a:rPr lang="lv-LV" dirty="0"/>
              <a:t> do</a:t>
            </a:r>
            <a:r>
              <a:rPr lang="lv-LV" baseline="0" dirty="0"/>
              <a:t> </a:t>
            </a:r>
            <a:r>
              <a:rPr lang="lv-LV" baseline="0" dirty="0" err="1"/>
              <a:t>you</a:t>
            </a:r>
            <a:r>
              <a:rPr lang="lv-LV" baseline="0" dirty="0"/>
              <a:t> </a:t>
            </a:r>
            <a:r>
              <a:rPr lang="lv-LV" baseline="0" dirty="0" err="1"/>
              <a:t>differ</a:t>
            </a:r>
            <a:r>
              <a:rPr lang="lv-LV" baseline="0" dirty="0"/>
              <a:t> </a:t>
            </a:r>
            <a:r>
              <a:rPr lang="lv-LV" baseline="0" dirty="0" err="1"/>
              <a:t>from</a:t>
            </a:r>
            <a:r>
              <a:rPr lang="lv-LV" baseline="0" dirty="0"/>
              <a:t> </a:t>
            </a:r>
            <a:r>
              <a:rPr lang="lv-LV" baseline="0" dirty="0" err="1"/>
              <a:t>your</a:t>
            </a:r>
            <a:r>
              <a:rPr lang="lv-LV" baseline="0" dirty="0"/>
              <a:t> </a:t>
            </a:r>
            <a:r>
              <a:rPr lang="lv-LV" baseline="0" dirty="0" err="1"/>
              <a:t>competitors</a:t>
            </a:r>
            <a:endParaRPr lang="lv-LV" dirty="0"/>
          </a:p>
          <a:p>
            <a:r>
              <a:rPr lang="lv-LV" dirty="0" err="1"/>
              <a:t>Effectiveness</a:t>
            </a:r>
            <a:r>
              <a:rPr lang="lv-LV" dirty="0"/>
              <a:t> = </a:t>
            </a:r>
            <a:r>
              <a:rPr lang="lv-LV" dirty="0" err="1"/>
              <a:t>innovation</a:t>
            </a:r>
            <a:r>
              <a:rPr lang="lv-LV" dirty="0"/>
              <a:t> (</a:t>
            </a:r>
            <a:r>
              <a:rPr lang="lv-LV" dirty="0" err="1"/>
              <a:t>how</a:t>
            </a:r>
            <a:r>
              <a:rPr lang="lv-LV" dirty="0"/>
              <a:t> to </a:t>
            </a:r>
            <a:r>
              <a:rPr lang="lv-LV" dirty="0" err="1"/>
              <a:t>improve</a:t>
            </a:r>
            <a:r>
              <a:rPr lang="lv-LV" dirty="0"/>
              <a:t> </a:t>
            </a:r>
            <a:r>
              <a:rPr lang="lv-LV" dirty="0" err="1"/>
              <a:t>co-operation</a:t>
            </a:r>
            <a:r>
              <a:rPr lang="lv-LV" dirty="0"/>
              <a:t>/RB Rail)</a:t>
            </a:r>
          </a:p>
          <a:p>
            <a:r>
              <a:rPr lang="lv-LV" dirty="0" err="1"/>
              <a:t>Keep</a:t>
            </a:r>
            <a:r>
              <a:rPr lang="lv-LV" dirty="0"/>
              <a:t> </a:t>
            </a:r>
            <a:r>
              <a:rPr lang="lv-LV" dirty="0" err="1"/>
              <a:t>at</a:t>
            </a:r>
            <a:r>
              <a:rPr lang="lv-LV" dirty="0"/>
              <a:t> </a:t>
            </a:r>
            <a:r>
              <a:rPr lang="lv-LV" dirty="0" err="1"/>
              <a:t>reasonable</a:t>
            </a:r>
            <a:r>
              <a:rPr lang="lv-LV" dirty="0"/>
              <a:t> </a:t>
            </a:r>
            <a:r>
              <a:rPr lang="lv-LV" dirty="0" err="1"/>
              <a:t>length</a:t>
            </a:r>
            <a:r>
              <a:rPr lang="lv-LV" dirty="0"/>
              <a:t> – 1 A4 </a:t>
            </a:r>
            <a:r>
              <a:rPr lang="lv-LV" dirty="0" err="1"/>
              <a:t>page</a:t>
            </a:r>
            <a:r>
              <a:rPr lang="lv-LV" dirty="0"/>
              <a:t> </a:t>
            </a:r>
            <a:r>
              <a:rPr lang="lv-LV" dirty="0" err="1"/>
              <a:t>for</a:t>
            </a:r>
            <a:r>
              <a:rPr lang="lv-LV" dirty="0"/>
              <a:t> </a:t>
            </a:r>
            <a:r>
              <a:rPr lang="lv-LV" dirty="0" err="1"/>
              <a:t>eaxch</a:t>
            </a:r>
            <a:r>
              <a:rPr lang="lv-LV" dirty="0"/>
              <a:t> </a:t>
            </a:r>
            <a:r>
              <a:rPr lang="lv-LV" dirty="0" err="1"/>
              <a:t>of</a:t>
            </a:r>
            <a:r>
              <a:rPr lang="lv-LV" dirty="0"/>
              <a:t> 3.</a:t>
            </a:r>
            <a:r>
              <a:rPr lang="lv-LV" baseline="0" dirty="0"/>
              <a:t> &amp; 4.</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25</a:t>
            </a:fld>
            <a:endParaRPr lang="en-US"/>
          </a:p>
        </p:txBody>
      </p:sp>
    </p:spTree>
    <p:extLst>
      <p:ext uri="{BB962C8B-B14F-4D97-AF65-F5344CB8AC3E}">
        <p14:creationId xmlns:p14="http://schemas.microsoft.com/office/powerpoint/2010/main" val="484981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VAR IESNIEGT PAR KATRU LOTI ATSEVIŠĶU PIEDĀVĀVĀJUMU</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26</a:t>
            </a:fld>
            <a:endParaRPr lang="en-US"/>
          </a:p>
        </p:txBody>
      </p:sp>
    </p:spTree>
    <p:extLst>
      <p:ext uri="{BB962C8B-B14F-4D97-AF65-F5344CB8AC3E}">
        <p14:creationId xmlns:p14="http://schemas.microsoft.com/office/powerpoint/2010/main" val="251247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Iespējams, ka CSS nevajag tik smalki aprakstīt, vai tieši otrādi – arī otru </a:t>
            </a:r>
            <a:r>
              <a:rPr lang="lv-LV" dirty="0" err="1"/>
              <a:t>loti</a:t>
            </a:r>
            <a:r>
              <a:rPr lang="lv-LV" dirty="0"/>
              <a:t> ir smalki jāapraksta</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27</a:t>
            </a:fld>
            <a:endParaRPr lang="en-US"/>
          </a:p>
        </p:txBody>
      </p:sp>
    </p:spTree>
    <p:extLst>
      <p:ext uri="{BB962C8B-B14F-4D97-AF65-F5344CB8AC3E}">
        <p14:creationId xmlns:p14="http://schemas.microsoft.com/office/powerpoint/2010/main" val="152030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lv-LV" dirty="0"/>
              <a:t>Pieņemot, ka līgumcena 2.lotei (sekretārs), būs 20000 EUR un pārējām 180 000 EUR</a:t>
            </a:r>
          </a:p>
          <a:p>
            <a:pPr marL="0" marR="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28</a:t>
            </a:fld>
            <a:endParaRPr lang="en-US"/>
          </a:p>
        </p:txBody>
      </p:sp>
    </p:spTree>
    <p:extLst>
      <p:ext uri="{BB962C8B-B14F-4D97-AF65-F5344CB8AC3E}">
        <p14:creationId xmlns:p14="http://schemas.microsoft.com/office/powerpoint/2010/main" val="1319056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Experience</a:t>
            </a:r>
            <a:r>
              <a:rPr lang="lv-LV" dirty="0"/>
              <a:t> – jānorāda darba / uzņēmuma līguma </a:t>
            </a:r>
            <a:r>
              <a:rPr lang="en-US" dirty="0" err="1"/>
              <a:t>laiks</a:t>
            </a:r>
            <a:r>
              <a:rPr lang="en-US" dirty="0"/>
              <a:t> no –</a:t>
            </a:r>
            <a:r>
              <a:rPr lang="lv-LV" dirty="0"/>
              <a:t> </a:t>
            </a:r>
            <a:r>
              <a:rPr lang="en-US" dirty="0"/>
              <a:t>l</a:t>
            </a:r>
            <a:r>
              <a:rPr lang="lv-LV" dirty="0"/>
              <a:t>ī</a:t>
            </a:r>
            <a:r>
              <a:rPr lang="en-US" dirty="0" err="1"/>
              <a:t>dz</a:t>
            </a:r>
            <a:r>
              <a:rPr lang="en-US" dirty="0"/>
              <a:t> + </a:t>
            </a:r>
            <a:r>
              <a:rPr lang="en-US" dirty="0" err="1"/>
              <a:t>amata</a:t>
            </a:r>
            <a:r>
              <a:rPr lang="en-US" dirty="0"/>
              <a:t> </a:t>
            </a:r>
            <a:r>
              <a:rPr lang="en-US" dirty="0" err="1"/>
              <a:t>apraksts</a:t>
            </a:r>
            <a:r>
              <a:rPr lang="en-US" dirty="0"/>
              <a:t>, </a:t>
            </a:r>
            <a:r>
              <a:rPr lang="en-US" dirty="0" err="1"/>
              <a:t>kas</a:t>
            </a:r>
            <a:r>
              <a:rPr lang="en-US" dirty="0"/>
              <a:t> </a:t>
            </a:r>
            <a:r>
              <a:rPr lang="en-US" dirty="0" err="1"/>
              <a:t>raksturo</a:t>
            </a:r>
            <a:r>
              <a:rPr lang="en-US" dirty="0"/>
              <a:t> </a:t>
            </a:r>
            <a:r>
              <a:rPr lang="en-US" dirty="0" err="1"/>
              <a:t>attiec</a:t>
            </a:r>
            <a:r>
              <a:rPr lang="lv-LV" dirty="0"/>
              <a:t>ī</a:t>
            </a:r>
            <a:r>
              <a:rPr lang="en-US" dirty="0"/>
              <a:t>go </a:t>
            </a:r>
            <a:r>
              <a:rPr lang="lv-LV" dirty="0"/>
              <a:t>PA</a:t>
            </a:r>
            <a:r>
              <a:rPr lang="en-US" dirty="0"/>
              <a:t>.</a:t>
            </a:r>
            <a:endParaRPr lang="lv-LV" dirty="0"/>
          </a:p>
          <a:p>
            <a:r>
              <a:rPr lang="lv-LV" dirty="0" err="1"/>
              <a:t>Large</a:t>
            </a:r>
            <a:r>
              <a:rPr lang="lv-LV" dirty="0"/>
              <a:t> </a:t>
            </a:r>
            <a:r>
              <a:rPr lang="lv-LV" dirty="0" err="1"/>
              <a:t>scale</a:t>
            </a:r>
            <a:r>
              <a:rPr lang="lv-LV" dirty="0"/>
              <a:t> – </a:t>
            </a:r>
            <a:r>
              <a:rPr lang="lv-LV" dirty="0" err="1"/>
              <a:t>size</a:t>
            </a:r>
            <a:r>
              <a:rPr lang="lv-LV" dirty="0"/>
              <a:t> (100k), </a:t>
            </a:r>
            <a:r>
              <a:rPr lang="lv-LV" dirty="0" err="1"/>
              <a:t>cross-border</a:t>
            </a:r>
            <a:r>
              <a:rPr lang="lv-LV" dirty="0"/>
              <a:t> (3</a:t>
            </a:r>
            <a:r>
              <a:rPr lang="lv-LV" baseline="0" dirty="0"/>
              <a:t> </a:t>
            </a:r>
            <a:r>
              <a:rPr lang="lv-LV" baseline="0" dirty="0" err="1"/>
              <a:t>countries</a:t>
            </a:r>
            <a:r>
              <a:rPr lang="lv-LV" baseline="0" dirty="0"/>
              <a:t>), </a:t>
            </a:r>
            <a:r>
              <a:rPr lang="lv-LV" baseline="0" dirty="0" err="1"/>
              <a:t>legislative</a:t>
            </a:r>
            <a:r>
              <a:rPr lang="lv-LV" baseline="0" dirty="0"/>
              <a:t> </a:t>
            </a:r>
            <a:r>
              <a:rPr lang="lv-LV" baseline="0" dirty="0" err="1"/>
              <a:t>initiatives</a:t>
            </a:r>
            <a:endParaRPr lang="lv-LV" dirty="0"/>
          </a:p>
        </p:txBody>
      </p:sp>
      <p:sp>
        <p:nvSpPr>
          <p:cNvPr id="4" name="Slide Number Placeholder 3"/>
          <p:cNvSpPr>
            <a:spLocks noGrp="1"/>
          </p:cNvSpPr>
          <p:nvPr>
            <p:ph type="sldNum" sz="quarter" idx="10"/>
          </p:nvPr>
        </p:nvSpPr>
        <p:spPr/>
        <p:txBody>
          <a:bodyPr/>
          <a:lstStyle/>
          <a:p>
            <a:fld id="{D66C1F08-4263-724F-A9B2-27CD6B7D7C60}" type="slidenum">
              <a:rPr lang="en-US" smtClean="0"/>
              <a:t>29</a:t>
            </a:fld>
            <a:endParaRPr lang="en-US"/>
          </a:p>
        </p:txBody>
      </p:sp>
    </p:spTree>
    <p:extLst>
      <p:ext uri="{BB962C8B-B14F-4D97-AF65-F5344CB8AC3E}">
        <p14:creationId xmlns:p14="http://schemas.microsoft.com/office/powerpoint/2010/main" val="486910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Large</a:t>
            </a:r>
            <a:r>
              <a:rPr lang="lv-LV" dirty="0"/>
              <a:t> </a:t>
            </a:r>
            <a:r>
              <a:rPr lang="lv-LV" dirty="0" err="1"/>
              <a:t>scale</a:t>
            </a:r>
            <a:r>
              <a:rPr lang="lv-LV" dirty="0"/>
              <a:t> – </a:t>
            </a:r>
            <a:r>
              <a:rPr lang="lv-LV" dirty="0" err="1"/>
              <a:t>size</a:t>
            </a:r>
            <a:r>
              <a:rPr lang="lv-LV" dirty="0"/>
              <a:t> (100k), </a:t>
            </a:r>
            <a:r>
              <a:rPr lang="lv-LV" dirty="0" err="1"/>
              <a:t>cross-border</a:t>
            </a:r>
            <a:r>
              <a:rPr lang="lv-LV" dirty="0"/>
              <a:t> (3</a:t>
            </a:r>
            <a:r>
              <a:rPr lang="lv-LV" baseline="0" dirty="0"/>
              <a:t> </a:t>
            </a:r>
            <a:r>
              <a:rPr lang="lv-LV" baseline="0" dirty="0" err="1"/>
              <a:t>countries</a:t>
            </a:r>
            <a:r>
              <a:rPr lang="lv-LV" baseline="0" dirty="0"/>
              <a:t>), </a:t>
            </a:r>
            <a:r>
              <a:rPr lang="lv-LV" baseline="0" dirty="0" err="1"/>
              <a:t>legislative</a:t>
            </a:r>
            <a:r>
              <a:rPr lang="lv-LV" baseline="0" dirty="0"/>
              <a:t> </a:t>
            </a:r>
            <a:r>
              <a:rPr lang="lv-LV" baseline="0" dirty="0" err="1"/>
              <a:t>initiatives</a:t>
            </a:r>
            <a:endParaRPr lang="lv-LV" dirty="0"/>
          </a:p>
        </p:txBody>
      </p:sp>
      <p:sp>
        <p:nvSpPr>
          <p:cNvPr id="4" name="Slide Number Placeholder 3"/>
          <p:cNvSpPr>
            <a:spLocks noGrp="1"/>
          </p:cNvSpPr>
          <p:nvPr>
            <p:ph type="sldNum" sz="quarter" idx="10"/>
          </p:nvPr>
        </p:nvSpPr>
        <p:spPr/>
        <p:txBody>
          <a:bodyPr/>
          <a:lstStyle/>
          <a:p>
            <a:fld id="{D66C1F08-4263-724F-A9B2-27CD6B7D7C60}" type="slidenum">
              <a:rPr lang="en-US" smtClean="0"/>
              <a:t>30</a:t>
            </a:fld>
            <a:endParaRPr lang="en-US"/>
          </a:p>
        </p:txBody>
      </p:sp>
    </p:spTree>
    <p:extLst>
      <p:ext uri="{BB962C8B-B14F-4D97-AF65-F5344CB8AC3E}">
        <p14:creationId xmlns:p14="http://schemas.microsoft.com/office/powerpoint/2010/main" val="663557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a:t>
            </a:r>
            <a:r>
              <a:rPr lang="en-US" dirty="0" err="1"/>
              <a:t>st</a:t>
            </a:r>
            <a:r>
              <a:rPr lang="lv-LV" dirty="0"/>
              <a:t>u</a:t>
            </a:r>
            <a:r>
              <a:rPr lang="en-US" dirty="0" err="1"/>
              <a:t>dy</a:t>
            </a:r>
            <a:r>
              <a:rPr lang="en-US" dirty="0"/>
              <a:t> – procurement</a:t>
            </a:r>
            <a:r>
              <a:rPr lang="lv-LV" dirty="0"/>
              <a:t> </a:t>
            </a:r>
            <a:r>
              <a:rPr lang="lv-LV" dirty="0" err="1"/>
              <a:t>pan</a:t>
            </a:r>
            <a:r>
              <a:rPr lang="lv-LV" dirty="0"/>
              <a:t> </a:t>
            </a:r>
            <a:r>
              <a:rPr lang="lv-LV" dirty="0" err="1"/>
              <a:t>Baltic</a:t>
            </a:r>
            <a:r>
              <a:rPr lang="en-US" dirty="0"/>
              <a:t> case, legal base  </a:t>
            </a:r>
          </a:p>
          <a:p>
            <a:r>
              <a:rPr lang="lv-LV" dirty="0"/>
              <a:t>Juridiskā nodrošinājuma </a:t>
            </a:r>
            <a:r>
              <a:rPr lang="lv-LV" dirty="0" err="1"/>
              <a:t>efektivizācija</a:t>
            </a:r>
            <a:r>
              <a:rPr lang="en-US" dirty="0"/>
              <a:t> – </a:t>
            </a:r>
            <a:r>
              <a:rPr lang="lv-LV" dirty="0"/>
              <a:t>kā veicināt RBR juridiskā nodrošinājuma efektivitāte – apmācība, paraugi, inovatīvi piedāvājumi problēmu risinājumiem, jānorāda pieredze piedāvāto risinājumu realizēšanā, inovācijas</a:t>
            </a:r>
            <a:r>
              <a:rPr lang="lv-LV" baseline="0" dirty="0"/>
              <a:t> </a:t>
            </a:r>
            <a:r>
              <a:rPr lang="lv-LV" baseline="0" dirty="0" err="1"/>
              <a:t>cost</a:t>
            </a:r>
            <a:r>
              <a:rPr lang="lv-LV" baseline="0" dirty="0"/>
              <a:t> </a:t>
            </a:r>
            <a:r>
              <a:rPr lang="lv-LV" baseline="0" dirty="0" err="1"/>
              <a:t>controle</a:t>
            </a:r>
            <a:r>
              <a:rPr lang="lv-LV" baseline="0" dirty="0"/>
              <a:t>, </a:t>
            </a:r>
            <a:r>
              <a:rPr lang="lv-LV" baseline="0" dirty="0" err="1"/>
              <a:t>co-operation</a:t>
            </a:r>
            <a:r>
              <a:rPr lang="lv-LV" baseline="0" dirty="0"/>
              <a:t> </a:t>
            </a:r>
            <a:r>
              <a:rPr lang="lv-LV" baseline="0" dirty="0" err="1"/>
              <a:t>with</a:t>
            </a:r>
            <a:r>
              <a:rPr lang="lv-LV" baseline="0" dirty="0"/>
              <a:t> </a:t>
            </a:r>
            <a:r>
              <a:rPr lang="lv-LV" baseline="0" dirty="0" err="1"/>
              <a:t>other</a:t>
            </a:r>
            <a:r>
              <a:rPr lang="lv-LV" baseline="0" dirty="0"/>
              <a:t> </a:t>
            </a:r>
            <a:r>
              <a:rPr lang="lv-LV" baseline="0" dirty="0" err="1"/>
              <a:t>firms</a:t>
            </a:r>
            <a:r>
              <a:rPr lang="lv-LV" baseline="0" dirty="0"/>
              <a:t> </a:t>
            </a:r>
            <a:r>
              <a:rPr lang="lv-LV" baseline="0" dirty="0" err="1"/>
              <a:t>in</a:t>
            </a:r>
            <a:r>
              <a:rPr lang="lv-LV" baseline="0" dirty="0"/>
              <a:t> </a:t>
            </a:r>
            <a:r>
              <a:rPr lang="lv-LV" baseline="0" dirty="0" err="1"/>
              <a:t>panel</a:t>
            </a:r>
            <a:r>
              <a:rPr lang="lv-LV" dirty="0"/>
              <a:t>. </a:t>
            </a:r>
          </a:p>
          <a:p>
            <a:r>
              <a:rPr lang="lv-LV" dirty="0"/>
              <a:t>Par 3./4. – viena A4 lapa.</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31</a:t>
            </a:fld>
            <a:endParaRPr lang="en-US"/>
          </a:p>
        </p:txBody>
      </p:sp>
    </p:spTree>
    <p:extLst>
      <p:ext uri="{BB962C8B-B14F-4D97-AF65-F5344CB8AC3E}">
        <p14:creationId xmlns:p14="http://schemas.microsoft.com/office/powerpoint/2010/main" val="135998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32</a:t>
            </a:fld>
            <a:endParaRPr lang="en-US"/>
          </a:p>
        </p:txBody>
      </p:sp>
    </p:spTree>
    <p:extLst>
      <p:ext uri="{BB962C8B-B14F-4D97-AF65-F5344CB8AC3E}">
        <p14:creationId xmlns:p14="http://schemas.microsoft.com/office/powerpoint/2010/main" val="316876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i="0" u="none" strike="noStrike" kern="1200" dirty="0">
                <a:solidFill>
                  <a:schemeClr val="tx1"/>
                </a:solidFill>
                <a:effectLst/>
                <a:latin typeface="+mn-lt"/>
                <a:ea typeface="+mn-ea"/>
                <a:cs typeface="+mn-cs"/>
              </a:rPr>
              <a:t>Rail </a:t>
            </a:r>
            <a:r>
              <a:rPr lang="en-US" sz="900" b="1" i="0" u="none" strike="noStrike" kern="1200" dirty="0" err="1">
                <a:solidFill>
                  <a:schemeClr val="tx1"/>
                </a:solidFill>
                <a:effectLst/>
                <a:latin typeface="+mn-lt"/>
                <a:ea typeface="+mn-ea"/>
                <a:cs typeface="+mn-cs"/>
              </a:rPr>
              <a:t>Baltica</a:t>
            </a:r>
            <a:r>
              <a:rPr lang="en-US" sz="900" b="1" i="0" u="none" strike="noStrike" kern="1200" dirty="0">
                <a:solidFill>
                  <a:schemeClr val="tx1"/>
                </a:solidFill>
                <a:effectLst/>
                <a:latin typeface="+mn-lt"/>
                <a:ea typeface="+mn-ea"/>
                <a:cs typeface="+mn-cs"/>
              </a:rPr>
              <a:t> </a:t>
            </a:r>
            <a:r>
              <a:rPr lang="en-US" sz="900" b="0" i="0" u="none" strike="noStrike" kern="1200" dirty="0">
                <a:solidFill>
                  <a:schemeClr val="tx1"/>
                </a:solidFill>
                <a:effectLst/>
                <a:latin typeface="+mn-lt"/>
                <a:ea typeface="+mn-ea"/>
                <a:cs typeface="+mn-cs"/>
              </a:rPr>
              <a:t>is a new fast, conventional double-track electrified and ERTMS-equipped railway line with maximum design speed of 240 km/h on the route from Tallinn through </a:t>
            </a:r>
            <a:r>
              <a:rPr lang="en-US" sz="900" b="0" i="0" u="none" strike="noStrike" kern="1200" dirty="0" err="1">
                <a:solidFill>
                  <a:schemeClr val="tx1"/>
                </a:solidFill>
                <a:effectLst/>
                <a:latin typeface="+mn-lt"/>
                <a:ea typeface="+mn-ea"/>
                <a:cs typeface="+mn-cs"/>
              </a:rPr>
              <a:t>Pärnu</a:t>
            </a:r>
            <a:r>
              <a:rPr lang="en-US" sz="900" b="0" i="0" u="none" strike="noStrike" kern="1200" dirty="0">
                <a:solidFill>
                  <a:schemeClr val="tx1"/>
                </a:solidFill>
                <a:effectLst/>
                <a:latin typeface="+mn-lt"/>
                <a:ea typeface="+mn-ea"/>
                <a:cs typeface="+mn-cs"/>
              </a:rPr>
              <a:t> – </a:t>
            </a:r>
            <a:r>
              <a:rPr lang="en-US" sz="900" b="0" i="0" u="none" strike="noStrike" kern="1200" dirty="0" err="1">
                <a:solidFill>
                  <a:schemeClr val="tx1"/>
                </a:solidFill>
                <a:effectLst/>
                <a:latin typeface="+mn-lt"/>
                <a:ea typeface="+mn-ea"/>
                <a:cs typeface="+mn-cs"/>
              </a:rPr>
              <a:t>Rīga</a:t>
            </a:r>
            <a:r>
              <a:rPr lang="en-US" sz="900" b="0" i="0" u="none" strike="noStrike" kern="1200" dirty="0">
                <a:solidFill>
                  <a:schemeClr val="tx1"/>
                </a:solidFill>
                <a:effectLst/>
                <a:latin typeface="+mn-lt"/>
                <a:ea typeface="+mn-ea"/>
                <a:cs typeface="+mn-cs"/>
              </a:rPr>
              <a:t> – </a:t>
            </a:r>
            <a:r>
              <a:rPr lang="en-US" sz="900" b="0" i="0" u="none" strike="noStrike" kern="1200" dirty="0" err="1">
                <a:solidFill>
                  <a:schemeClr val="tx1"/>
                </a:solidFill>
                <a:effectLst/>
                <a:latin typeface="+mn-lt"/>
                <a:ea typeface="+mn-ea"/>
                <a:cs typeface="+mn-cs"/>
              </a:rPr>
              <a:t>Panevėžys</a:t>
            </a:r>
            <a:r>
              <a:rPr lang="en-US" sz="900" b="0" i="0" u="none" strike="noStrike" kern="1200" dirty="0">
                <a:solidFill>
                  <a:schemeClr val="tx1"/>
                </a:solidFill>
                <a:effectLst/>
                <a:latin typeface="+mn-lt"/>
                <a:ea typeface="+mn-ea"/>
                <a:cs typeface="+mn-cs"/>
              </a:rPr>
              <a:t> – Kaunas to the Lithuanian-Polish border, with a connection from Kaunas to Vilnius. The new railway line will be designed with 1435 mm gauge thus confirming to all requirements of the Technical Specifications for Interoperability (TSIs).</a:t>
            </a:r>
            <a:endParaRPr lang="lv-LV" sz="900" b="0" i="0" u="none" strike="noStrik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lv-LV" dirty="0"/>
              <a:t>870 km</a:t>
            </a:r>
          </a:p>
        </p:txBody>
      </p:sp>
      <p:sp>
        <p:nvSpPr>
          <p:cNvPr id="4" name="Slide Number Placeholder 3"/>
          <p:cNvSpPr>
            <a:spLocks noGrp="1"/>
          </p:cNvSpPr>
          <p:nvPr>
            <p:ph type="sldNum" sz="quarter" idx="10"/>
          </p:nvPr>
        </p:nvSpPr>
        <p:spPr/>
        <p:txBody>
          <a:bodyPr/>
          <a:lstStyle/>
          <a:p>
            <a:fld id="{D66C1F08-4263-724F-A9B2-27CD6B7D7C60}" type="slidenum">
              <a:rPr lang="en-US" smtClean="0"/>
              <a:t>4</a:t>
            </a:fld>
            <a:endParaRPr lang="en-US"/>
          </a:p>
        </p:txBody>
      </p:sp>
    </p:spTree>
    <p:extLst>
      <p:ext uri="{BB962C8B-B14F-4D97-AF65-F5344CB8AC3E}">
        <p14:creationId xmlns:p14="http://schemas.microsoft.com/office/powerpoint/2010/main" val="24031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Skala 1-3</a:t>
            </a:r>
          </a:p>
          <a:p>
            <a:r>
              <a:rPr lang="lv-LV" dirty="0" err="1"/>
              <a:t>Co-operation</a:t>
            </a:r>
            <a:r>
              <a:rPr lang="lv-LV" dirty="0"/>
              <a:t> – </a:t>
            </a:r>
            <a:r>
              <a:rPr lang="lv-LV" dirty="0" err="1"/>
              <a:t>response</a:t>
            </a:r>
            <a:r>
              <a:rPr lang="lv-LV" dirty="0"/>
              <a:t> </a:t>
            </a:r>
            <a:r>
              <a:rPr lang="lv-LV" dirty="0" err="1"/>
              <a:t>time</a:t>
            </a:r>
            <a:r>
              <a:rPr lang="lv-LV" dirty="0"/>
              <a:t>, </a:t>
            </a:r>
            <a:r>
              <a:rPr lang="lv-LV" dirty="0" err="1"/>
              <a:t>clarity</a:t>
            </a:r>
            <a:r>
              <a:rPr lang="lv-LV" dirty="0"/>
              <a:t> </a:t>
            </a:r>
            <a:r>
              <a:rPr lang="lv-LV" dirty="0" err="1"/>
              <a:t>of</a:t>
            </a:r>
            <a:r>
              <a:rPr lang="lv-LV" dirty="0"/>
              <a:t> </a:t>
            </a:r>
            <a:r>
              <a:rPr lang="lv-LV" dirty="0" err="1"/>
              <a:t>communication</a:t>
            </a:r>
            <a:r>
              <a:rPr lang="lv-LV" dirty="0"/>
              <a:t>, </a:t>
            </a:r>
            <a:r>
              <a:rPr lang="lv-LV" dirty="0" err="1"/>
              <a:t>clarity</a:t>
            </a:r>
            <a:r>
              <a:rPr lang="lv-LV" dirty="0"/>
              <a:t> </a:t>
            </a:r>
            <a:r>
              <a:rPr lang="lv-LV" dirty="0" err="1"/>
              <a:t>of</a:t>
            </a:r>
            <a:r>
              <a:rPr lang="lv-LV" dirty="0"/>
              <a:t> </a:t>
            </a:r>
            <a:r>
              <a:rPr lang="lv-LV" dirty="0" err="1"/>
              <a:t>costs</a:t>
            </a:r>
            <a:r>
              <a:rPr lang="lv-LV" dirty="0"/>
              <a:t>/</a:t>
            </a:r>
            <a:r>
              <a:rPr lang="lv-LV" dirty="0" err="1"/>
              <a:t>invoices</a:t>
            </a:r>
            <a:r>
              <a:rPr lang="lv-LV" dirty="0"/>
              <a:t>, </a:t>
            </a:r>
            <a:r>
              <a:rPr lang="lv-LV" dirty="0" err="1"/>
              <a:t>understanding</a:t>
            </a:r>
            <a:r>
              <a:rPr lang="lv-LV" baseline="0" dirty="0"/>
              <a:t> </a:t>
            </a:r>
            <a:r>
              <a:rPr lang="lv-LV" baseline="0" dirty="0" err="1"/>
              <a:t>of</a:t>
            </a:r>
            <a:r>
              <a:rPr lang="lv-LV" baseline="0" dirty="0"/>
              <a:t> </a:t>
            </a:r>
            <a:r>
              <a:rPr lang="lv-LV" baseline="0" dirty="0" err="1"/>
              <a:t>project</a:t>
            </a:r>
            <a:r>
              <a:rPr lang="lv-LV" baseline="0" dirty="0"/>
              <a:t>/</a:t>
            </a:r>
            <a:r>
              <a:rPr lang="lv-LV" baseline="0" dirty="0" err="1"/>
              <a:t>business</a:t>
            </a:r>
            <a:r>
              <a:rPr lang="lv-LV" baseline="0" dirty="0"/>
              <a:t>/</a:t>
            </a:r>
            <a:r>
              <a:rPr lang="lv-LV" baseline="0" dirty="0" err="1"/>
              <a:t>task</a:t>
            </a:r>
            <a:endParaRPr lang="lv-LV" dirty="0"/>
          </a:p>
          <a:p>
            <a:r>
              <a:rPr lang="lv-LV" dirty="0" err="1"/>
              <a:t>Ability</a:t>
            </a:r>
            <a:r>
              <a:rPr lang="lv-LV" dirty="0"/>
              <a:t> to </a:t>
            </a:r>
            <a:r>
              <a:rPr lang="lv-LV" dirty="0" err="1"/>
              <a:t>meet</a:t>
            </a:r>
            <a:r>
              <a:rPr lang="lv-LV" dirty="0"/>
              <a:t> </a:t>
            </a:r>
            <a:r>
              <a:rPr lang="lv-LV" dirty="0" err="1"/>
              <a:t>deadlines</a:t>
            </a:r>
            <a:r>
              <a:rPr lang="lv-LV" dirty="0"/>
              <a:t>/</a:t>
            </a:r>
            <a:r>
              <a:rPr lang="lv-LV" dirty="0" err="1"/>
              <a:t>clarity</a:t>
            </a:r>
            <a:r>
              <a:rPr lang="lv-LV" dirty="0"/>
              <a:t> </a:t>
            </a:r>
            <a:r>
              <a:rPr lang="lv-LV" dirty="0" err="1"/>
              <a:t>of</a:t>
            </a:r>
            <a:r>
              <a:rPr lang="lv-LV" dirty="0"/>
              <a:t> </a:t>
            </a:r>
            <a:r>
              <a:rPr lang="lv-LV" dirty="0" err="1"/>
              <a:t>timescale</a:t>
            </a:r>
            <a:endParaRPr lang="lv-LV" dirty="0"/>
          </a:p>
          <a:p>
            <a:r>
              <a:rPr lang="lv-LV" dirty="0" err="1"/>
              <a:t>Quality</a:t>
            </a:r>
            <a:r>
              <a:rPr lang="lv-LV" dirty="0"/>
              <a:t> </a:t>
            </a:r>
            <a:r>
              <a:rPr lang="lv-LV" dirty="0" err="1"/>
              <a:t>of</a:t>
            </a:r>
            <a:r>
              <a:rPr lang="lv-LV" dirty="0"/>
              <a:t> </a:t>
            </a:r>
            <a:r>
              <a:rPr lang="lv-LV" dirty="0" err="1"/>
              <a:t>advice</a:t>
            </a:r>
            <a:r>
              <a:rPr lang="lv-LV" dirty="0"/>
              <a:t> &amp; </a:t>
            </a:r>
            <a:r>
              <a:rPr lang="lv-LV" dirty="0" err="1"/>
              <a:t>documents</a:t>
            </a:r>
            <a:endParaRPr lang="lv-LV" dirty="0"/>
          </a:p>
          <a:p>
            <a:r>
              <a:rPr lang="lv-LV" dirty="0" err="1"/>
              <a:t>Plan</a:t>
            </a:r>
            <a:r>
              <a:rPr lang="lv-LV" dirty="0"/>
              <a:t> </a:t>
            </a:r>
            <a:r>
              <a:rPr lang="lv-LV" dirty="0" err="1"/>
              <a:t>regular</a:t>
            </a:r>
            <a:r>
              <a:rPr lang="lv-LV" dirty="0"/>
              <a:t> </a:t>
            </a:r>
            <a:r>
              <a:rPr lang="lv-LV" dirty="0" err="1"/>
              <a:t>review</a:t>
            </a:r>
            <a:r>
              <a:rPr lang="lv-LV" dirty="0"/>
              <a:t> (1 per </a:t>
            </a:r>
            <a:r>
              <a:rPr lang="lv-LV" dirty="0" err="1"/>
              <a:t>year</a:t>
            </a:r>
            <a:r>
              <a:rPr lang="lv-LV" dirty="0"/>
              <a:t>?)</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34</a:t>
            </a:fld>
            <a:endParaRPr lang="en-US"/>
          </a:p>
        </p:txBody>
      </p:sp>
    </p:spTree>
    <p:extLst>
      <p:ext uri="{BB962C8B-B14F-4D97-AF65-F5344CB8AC3E}">
        <p14:creationId xmlns:p14="http://schemas.microsoft.com/office/powerpoint/2010/main" val="687295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Do </a:t>
            </a:r>
            <a:r>
              <a:rPr lang="lv-LV" dirty="0" err="1"/>
              <a:t>not</a:t>
            </a:r>
            <a:r>
              <a:rPr lang="lv-LV" dirty="0"/>
              <a:t> </a:t>
            </a:r>
            <a:r>
              <a:rPr lang="lv-LV" dirty="0" err="1"/>
              <a:t>see</a:t>
            </a:r>
            <a:r>
              <a:rPr lang="lv-LV" dirty="0"/>
              <a:t> </a:t>
            </a:r>
            <a:r>
              <a:rPr lang="lv-LV" dirty="0" err="1"/>
              <a:t>problem</a:t>
            </a:r>
            <a:r>
              <a:rPr lang="lv-LV" dirty="0"/>
              <a:t> – </a:t>
            </a:r>
            <a:r>
              <a:rPr lang="lv-LV" dirty="0" err="1"/>
              <a:t>in</a:t>
            </a:r>
            <a:r>
              <a:rPr lang="lv-LV" dirty="0"/>
              <a:t> </a:t>
            </a:r>
            <a:r>
              <a:rPr lang="lv-LV" dirty="0" err="1"/>
              <a:t>acting</a:t>
            </a:r>
            <a:r>
              <a:rPr lang="lv-LV" dirty="0"/>
              <a:t> </a:t>
            </a:r>
            <a:r>
              <a:rPr lang="lv-LV" dirty="0" err="1"/>
              <a:t>for</a:t>
            </a:r>
            <a:r>
              <a:rPr lang="lv-LV" baseline="0" dirty="0"/>
              <a:t> </a:t>
            </a:r>
            <a:r>
              <a:rPr lang="lv-LV" baseline="0" dirty="0" err="1"/>
              <a:t>other</a:t>
            </a:r>
            <a:r>
              <a:rPr lang="lv-LV" baseline="0" dirty="0"/>
              <a:t> </a:t>
            </a:r>
            <a:r>
              <a:rPr lang="lv-LV" baseline="0" dirty="0" err="1"/>
              <a:t>implementing</a:t>
            </a:r>
            <a:r>
              <a:rPr lang="lv-LV" baseline="0" dirty="0"/>
              <a:t> </a:t>
            </a:r>
            <a:r>
              <a:rPr lang="lv-LV" baseline="0" dirty="0" err="1"/>
              <a:t>bodies</a:t>
            </a:r>
            <a:r>
              <a:rPr lang="lv-LV" baseline="0" dirty="0"/>
              <a:t>/</a:t>
            </a:r>
            <a:r>
              <a:rPr lang="lv-LV" baseline="0" dirty="0" err="1"/>
              <a:t>beneficiaries</a:t>
            </a:r>
            <a:r>
              <a:rPr lang="lv-LV" baseline="0" dirty="0"/>
              <a:t>. </a:t>
            </a:r>
            <a:r>
              <a:rPr lang="lv-LV" baseline="0" dirty="0" err="1"/>
              <a:t>See</a:t>
            </a:r>
            <a:r>
              <a:rPr lang="lv-LV" baseline="0" dirty="0"/>
              <a:t> </a:t>
            </a:r>
            <a:r>
              <a:rPr lang="lv-LV" baseline="0" dirty="0" err="1"/>
              <a:t>problem</a:t>
            </a:r>
            <a:r>
              <a:rPr lang="lv-LV" baseline="0" dirty="0"/>
              <a:t>, </a:t>
            </a:r>
            <a:r>
              <a:rPr lang="lv-LV" baseline="0" dirty="0" err="1"/>
              <a:t>if</a:t>
            </a:r>
            <a:r>
              <a:rPr lang="lv-LV" baseline="0" dirty="0"/>
              <a:t> </a:t>
            </a:r>
            <a:r>
              <a:rPr lang="lv-LV" baseline="0" dirty="0" err="1"/>
              <a:t>acting</a:t>
            </a:r>
            <a:r>
              <a:rPr lang="lv-LV" baseline="0" dirty="0"/>
              <a:t> </a:t>
            </a:r>
            <a:r>
              <a:rPr lang="lv-LV" baseline="0" dirty="0" err="1"/>
              <a:t>against</a:t>
            </a:r>
            <a:r>
              <a:rPr lang="lv-LV" baseline="0" dirty="0"/>
              <a:t> RB Rail (</a:t>
            </a:r>
            <a:r>
              <a:rPr lang="lv-LV" baseline="0" dirty="0" err="1"/>
              <a:t>litigation</a:t>
            </a:r>
            <a:r>
              <a:rPr lang="lv-LV" baseline="0" dirty="0"/>
              <a:t>/ </a:t>
            </a:r>
            <a:r>
              <a:rPr lang="lv-LV" baseline="0" dirty="0" err="1"/>
              <a:t>conflict</a:t>
            </a:r>
            <a:r>
              <a:rPr lang="lv-LV" baseline="0" dirty="0"/>
              <a:t> </a:t>
            </a:r>
            <a:r>
              <a:rPr lang="lv-LV" baseline="0" dirty="0" err="1"/>
              <a:t>situation</a:t>
            </a:r>
            <a:r>
              <a:rPr lang="lv-LV" baseline="0" dirty="0"/>
              <a:t>).</a:t>
            </a:r>
            <a:endParaRPr lang="en-GB" dirty="0"/>
          </a:p>
        </p:txBody>
      </p:sp>
      <p:sp>
        <p:nvSpPr>
          <p:cNvPr id="4" name="Slide Number Placeholder 3"/>
          <p:cNvSpPr>
            <a:spLocks noGrp="1"/>
          </p:cNvSpPr>
          <p:nvPr>
            <p:ph type="sldNum" sz="quarter" idx="10"/>
          </p:nvPr>
        </p:nvSpPr>
        <p:spPr/>
        <p:txBody>
          <a:bodyPr/>
          <a:lstStyle/>
          <a:p>
            <a:fld id="{D66C1F08-4263-724F-A9B2-27CD6B7D7C60}" type="slidenum">
              <a:rPr lang="en-US" smtClean="0"/>
              <a:t>35</a:t>
            </a:fld>
            <a:endParaRPr lang="en-US"/>
          </a:p>
        </p:txBody>
      </p:sp>
    </p:spTree>
    <p:extLst>
      <p:ext uri="{BB962C8B-B14F-4D97-AF65-F5344CB8AC3E}">
        <p14:creationId xmlns:p14="http://schemas.microsoft.com/office/powerpoint/2010/main" val="87223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66C1F08-4263-724F-A9B2-27CD6B7D7C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67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Ability to perform services on regional level</a:t>
            </a: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Increased export</a:t>
            </a: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Better tourism opportunities</a:t>
            </a: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Better access to resource/labour market.</a:t>
            </a:r>
            <a:endParaRPr lang="en-US"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bg2"/>
                </a:solidFill>
                <a:latin typeface="+mn-lt"/>
                <a:ea typeface="+mn-ea"/>
                <a:cs typeface="+mn-cs"/>
              </a:rPr>
              <a:t>Higher accessibility leads to a </a:t>
            </a:r>
            <a:r>
              <a:rPr lang="en-GB" sz="900" b="1" kern="1200" dirty="0">
                <a:solidFill>
                  <a:schemeClr val="bg2"/>
                </a:solidFill>
                <a:latin typeface="+mn-lt"/>
                <a:ea typeface="+mn-ea"/>
                <a:cs typeface="+mn-cs"/>
              </a:rPr>
              <a:t>more efficient allocation of resources</a:t>
            </a:r>
            <a:r>
              <a:rPr lang="en-GB" sz="900" kern="1200" dirty="0">
                <a:solidFill>
                  <a:schemeClr val="bg2"/>
                </a:solidFill>
                <a:latin typeface="+mn-lt"/>
                <a:ea typeface="+mn-ea"/>
                <a:cs typeface="+mn-cs"/>
              </a:rPr>
              <a:t> which triggers productivity gains and stimulates growth</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bg2"/>
                </a:solidFill>
                <a:latin typeface="EYInterstate Light" panose="02000506000000020004" pitchFamily="2" charset="0"/>
              </a:rPr>
              <a:t>Increased transport capacity</a:t>
            </a:r>
            <a:endParaRPr lang="en-US" sz="900" dirty="0">
              <a:solidFill>
                <a:schemeClr val="bg2"/>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Better access to study/work place</a:t>
            </a: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Induced impact of intermodal terminal infrastructure</a:t>
            </a:r>
            <a:endParaRPr lang="en-US"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Increased reliability of passenger and freight transport</a:t>
            </a:r>
            <a:endParaRPr lang="en-US"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Better access to healthcare institutions</a:t>
            </a:r>
            <a:endParaRPr lang="lv-LV" sz="900" b="1"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Increased opportunities for culture,</a:t>
            </a:r>
            <a:r>
              <a:rPr lang="lv-LV" sz="900" b="1" kern="1200" dirty="0">
                <a:solidFill>
                  <a:schemeClr val="bg2"/>
                </a:solidFill>
                <a:latin typeface="+mn-lt"/>
                <a:ea typeface="+mn-ea"/>
                <a:cs typeface="+mn-cs"/>
              </a:rPr>
              <a:t> </a:t>
            </a:r>
            <a:r>
              <a:rPr lang="en-GB" sz="900" b="1" kern="1200" dirty="0">
                <a:solidFill>
                  <a:schemeClr val="bg2"/>
                </a:solidFill>
                <a:latin typeface="+mn-lt"/>
                <a:ea typeface="+mn-ea"/>
                <a:cs typeface="+mn-cs"/>
              </a:rPr>
              <a:t>entertainment, shopping on pan-Baltic level</a:t>
            </a:r>
            <a:endParaRPr lang="en-GB"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Indirect productivity effects on other business sectors</a:t>
            </a:r>
            <a:endParaRPr lang="en-US" sz="900" kern="1200" dirty="0">
              <a:solidFill>
                <a:schemeClr val="bg2"/>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solidFill>
                <a:latin typeface="+mn-lt"/>
                <a:ea typeface="+mn-ea"/>
                <a:cs typeface="+mn-cs"/>
              </a:rPr>
              <a:t>Catalytic effect on businesses located nearby rail stations</a:t>
            </a:r>
            <a:endParaRPr lang="en-US" sz="900" kern="1200" dirty="0">
              <a:solidFill>
                <a:schemeClr val="bg2"/>
              </a:solidFill>
              <a:latin typeface="+mn-lt"/>
              <a:ea typeface="+mn-ea"/>
              <a:cs typeface="+mn-cs"/>
            </a:endParaRPr>
          </a:p>
        </p:txBody>
      </p:sp>
      <p:sp>
        <p:nvSpPr>
          <p:cNvPr id="4" name="Slide Number Placeholder 3"/>
          <p:cNvSpPr>
            <a:spLocks noGrp="1"/>
          </p:cNvSpPr>
          <p:nvPr>
            <p:ph type="sldNum" sz="quarter" idx="10"/>
          </p:nvPr>
        </p:nvSpPr>
        <p:spPr/>
        <p:txBody>
          <a:bodyPr/>
          <a:lstStyle/>
          <a:p>
            <a:fld id="{D66C1F08-4263-724F-A9B2-27CD6B7D7C60}" type="slidenum">
              <a:rPr lang="en-US" smtClean="0"/>
              <a:t>5</a:t>
            </a:fld>
            <a:endParaRPr lang="en-US"/>
          </a:p>
        </p:txBody>
      </p:sp>
    </p:spTree>
    <p:extLst>
      <p:ext uri="{BB962C8B-B14F-4D97-AF65-F5344CB8AC3E}">
        <p14:creationId xmlns:p14="http://schemas.microsoft.com/office/powerpoint/2010/main" val="268641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planning phase, design phase and construction phase</a:t>
            </a:r>
            <a:r>
              <a:rPr lang="en-US" baseline="0" dirty="0"/>
              <a:t> </a:t>
            </a:r>
            <a:r>
              <a:rPr lang="en-US" baseline="0" dirty="0" err="1"/>
              <a:t>uz</a:t>
            </a:r>
            <a:r>
              <a:rPr lang="en-US" baseline="0" dirty="0"/>
              <a:t> </a:t>
            </a:r>
            <a:r>
              <a:rPr lang="en-US" baseline="0" dirty="0" err="1"/>
              <a:t>kalniņiem</a:t>
            </a:r>
            <a:endParaRPr lang="en-US" dirty="0"/>
          </a:p>
        </p:txBody>
      </p:sp>
      <p:sp>
        <p:nvSpPr>
          <p:cNvPr id="4" name="Slide Number Placeholder 3"/>
          <p:cNvSpPr>
            <a:spLocks noGrp="1"/>
          </p:cNvSpPr>
          <p:nvPr>
            <p:ph type="sldNum" sz="quarter" idx="10"/>
          </p:nvPr>
        </p:nvSpPr>
        <p:spPr/>
        <p:txBody>
          <a:bodyPr/>
          <a:lstStyle/>
          <a:p>
            <a:fld id="{D66C1F08-4263-724F-A9B2-27CD6B7D7C60}" type="slidenum">
              <a:rPr lang="en-US" smtClean="0"/>
              <a:t>6</a:t>
            </a:fld>
            <a:endParaRPr lang="en-US"/>
          </a:p>
        </p:txBody>
      </p:sp>
    </p:spTree>
    <p:extLst>
      <p:ext uri="{BB962C8B-B14F-4D97-AF65-F5344CB8AC3E}">
        <p14:creationId xmlns:p14="http://schemas.microsoft.com/office/powerpoint/2010/main" val="357766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000" dirty="0"/>
              <a:t>Shareholders = also Implementing Bodies</a:t>
            </a:r>
          </a:p>
          <a:p>
            <a:r>
              <a:rPr lang="lv-LV" sz="1000" dirty="0"/>
              <a:t>Supervise RBR who should supervise them</a:t>
            </a:r>
          </a:p>
          <a:p>
            <a:pPr marL="171450" indent="-171450">
              <a:buFont typeface="Arial" panose="020B0604020202020204" pitchFamily="34" charset="0"/>
              <a:buChar char="•"/>
            </a:pPr>
            <a:r>
              <a:rPr lang="lv-LV" sz="1000" baseline="0" noProof="0" dirty="0"/>
              <a:t>For the Business community it is important to understnad the roles th</a:t>
            </a:r>
            <a:r>
              <a:rPr lang="lv-LV" sz="1000" noProof="0" dirty="0"/>
              <a:t>e project’s </a:t>
            </a:r>
            <a:r>
              <a:rPr lang="en-US" sz="1000" noProof="0" dirty="0"/>
              <a:t>many actors</a:t>
            </a:r>
            <a:r>
              <a:rPr lang="lv-LV" sz="1000" noProof="0" dirty="0"/>
              <a:t> are playing</a:t>
            </a:r>
            <a:r>
              <a:rPr lang="en-US" sz="1000" noProof="0" dirty="0"/>
              <a:t> in project implementation</a:t>
            </a:r>
            <a:r>
              <a:rPr lang="en-US" sz="1000" baseline="0" noProof="0" dirty="0"/>
              <a:t>. </a:t>
            </a:r>
          </a:p>
          <a:p>
            <a:pPr marL="171450" indent="-171450">
              <a:buFont typeface="Arial" panose="020B0604020202020204" pitchFamily="34" charset="0"/>
              <a:buChar char="•"/>
            </a:pPr>
            <a:r>
              <a:rPr lang="lv-LV" sz="1000" baseline="0" noProof="0" dirty="0"/>
              <a:t>First, the owners of the infrastructure to be built are the </a:t>
            </a:r>
            <a:r>
              <a:rPr lang="en-US" sz="1000" baseline="0" noProof="0" dirty="0"/>
              <a:t>three Baltic countries – Estonia, Latvia and Lithuania. </a:t>
            </a:r>
          </a:p>
          <a:p>
            <a:pPr marL="171450" indent="-171450">
              <a:buFont typeface="Arial" panose="020B0604020202020204" pitchFamily="34" charset="0"/>
              <a:buChar char="•"/>
            </a:pPr>
            <a:r>
              <a:rPr lang="en-US" sz="1000" baseline="0" noProof="0" dirty="0"/>
              <a:t>Thus we talk about </a:t>
            </a:r>
            <a:r>
              <a:rPr lang="en-US" sz="1000" b="1" baseline="0" noProof="0" dirty="0"/>
              <a:t>beneficiarie</a:t>
            </a:r>
            <a:r>
              <a:rPr lang="en-US" sz="1000" b="0" baseline="0" noProof="0" dirty="0"/>
              <a:t>s</a:t>
            </a:r>
            <a:r>
              <a:rPr lang="en-US" sz="1000" baseline="0" noProof="0" dirty="0"/>
              <a:t> – </a:t>
            </a:r>
            <a:r>
              <a:rPr lang="lv-LV" sz="1000" baseline="0" noProof="0" dirty="0"/>
              <a:t>the </a:t>
            </a:r>
            <a:r>
              <a:rPr lang="en-US" sz="1000" baseline="0" noProof="0" dirty="0"/>
              <a:t>three respective ministries of Estonia, Latvia</a:t>
            </a:r>
            <a:r>
              <a:rPr lang="lv-LV" sz="1000" baseline="0" noProof="0" dirty="0"/>
              <a:t> and</a:t>
            </a:r>
            <a:r>
              <a:rPr lang="en-US" sz="1000" baseline="0" noProof="0" dirty="0"/>
              <a:t> Lithuania. At the same time</a:t>
            </a:r>
            <a:r>
              <a:rPr lang="lv-LV" sz="1000" baseline="0" noProof="0" dirty="0"/>
              <a:t>, for</a:t>
            </a:r>
            <a:r>
              <a:rPr lang="en-US" sz="1000" baseline="0" noProof="0" dirty="0"/>
              <a:t> the Ministries</a:t>
            </a:r>
            <a:r>
              <a:rPr lang="lv-LV" sz="1000" baseline="0" noProof="0" dirty="0"/>
              <a:t> to be</a:t>
            </a:r>
            <a:r>
              <a:rPr lang="en-US" sz="1000" baseline="0" noProof="0" dirty="0"/>
              <a:t> indirect shareholders of</a:t>
            </a:r>
            <a:r>
              <a:rPr lang="lv-LV" sz="1000" baseline="0" noProof="0" dirty="0"/>
              <a:t> the</a:t>
            </a:r>
            <a:r>
              <a:rPr lang="en-US" sz="1000" baseline="0" noProof="0" dirty="0"/>
              <a:t> joint venture RB Rail</a:t>
            </a:r>
            <a:r>
              <a:rPr lang="lv-LV" sz="1000" baseline="0" noProof="0" dirty="0"/>
              <a:t>, special purpose vehicles were created in each country to act as the direct Shareholders in RB Rail.</a:t>
            </a:r>
          </a:p>
          <a:p>
            <a:pPr marL="171450" indent="-171450">
              <a:buFont typeface="Arial" panose="020B0604020202020204" pitchFamily="34" charset="0"/>
              <a:buChar char="•"/>
            </a:pPr>
            <a:r>
              <a:rPr lang="lv-LV" sz="1000" b="1" baseline="0" noProof="0" dirty="0"/>
              <a:t>The </a:t>
            </a:r>
            <a:r>
              <a:rPr lang="en-US" sz="1000" b="1" baseline="0" noProof="0" dirty="0"/>
              <a:t>Joint Venture</a:t>
            </a:r>
            <a:r>
              <a:rPr lang="lv-LV" sz="1000" b="1" baseline="0" noProof="0" dirty="0"/>
              <a:t>, </a:t>
            </a:r>
            <a:r>
              <a:rPr lang="en-US" sz="1000" b="1" baseline="0" noProof="0" dirty="0"/>
              <a:t> RB Rail</a:t>
            </a:r>
            <a:r>
              <a:rPr lang="lv-LV" sz="1000" b="1" baseline="0" noProof="0" dirty="0"/>
              <a:t>, </a:t>
            </a:r>
            <a:r>
              <a:rPr lang="en-US" sz="1000" b="1" baseline="0" noProof="0" dirty="0"/>
              <a:t> </a:t>
            </a:r>
            <a:r>
              <a:rPr lang="en-US" sz="1000" baseline="0" noProof="0" dirty="0"/>
              <a:t>is the main coordinator of the project, responsible for the railway</a:t>
            </a:r>
            <a:r>
              <a:rPr lang="lv-LV" sz="1000" baseline="0" noProof="0" dirty="0"/>
              <a:t>’s planning,</a:t>
            </a:r>
            <a:r>
              <a:rPr lang="en-US" sz="1000" baseline="0" noProof="0" dirty="0"/>
              <a:t> design, construction and marketing (including b</a:t>
            </a:r>
            <a:r>
              <a:rPr lang="lv-LV" sz="1000" baseline="0" noProof="0" dirty="0"/>
              <a:t>ran</a:t>
            </a:r>
            <a:r>
              <a:rPr lang="en-US" sz="1000" baseline="0" noProof="0" dirty="0"/>
              <a:t>ding). </a:t>
            </a:r>
            <a:r>
              <a:rPr lang="lv-LV" sz="1000" baseline="0" noProof="0" dirty="0"/>
              <a:t>As I mentioned, it</a:t>
            </a:r>
            <a:r>
              <a:rPr lang="en-US" sz="1000" baseline="0" noProof="0" dirty="0"/>
              <a:t> is a commercial company registered in Latvia. </a:t>
            </a:r>
            <a:endParaRPr lang="lv-LV" sz="1000" baseline="0" noProof="0" dirty="0"/>
          </a:p>
          <a:p>
            <a:pPr marL="171450" indent="-171450">
              <a:buFont typeface="Arial" panose="020B0604020202020204" pitchFamily="34" charset="0"/>
              <a:buChar char="•"/>
            </a:pPr>
            <a:r>
              <a:rPr lang="en-US" sz="1000" baseline="0" noProof="0" dirty="0"/>
              <a:t>In order to ensure VAT </a:t>
            </a:r>
            <a:r>
              <a:rPr lang="lv-LV" sz="1000" baseline="0" noProof="0" dirty="0"/>
              <a:t>remains</a:t>
            </a:r>
            <a:r>
              <a:rPr lang="en-US" sz="1000" baseline="0" noProof="0" dirty="0"/>
              <a:t> in Lithuania  and Estonia</a:t>
            </a:r>
            <a:r>
              <a:rPr lang="lv-LV" sz="1000" baseline="0" noProof="0" dirty="0"/>
              <a:t> for work that will be done there,</a:t>
            </a:r>
            <a:r>
              <a:rPr lang="en-US" sz="1000" baseline="0" noProof="0" dirty="0"/>
              <a:t> as well as </a:t>
            </a:r>
            <a:r>
              <a:rPr lang="lv-LV" sz="1000" baseline="0" noProof="0" dirty="0"/>
              <a:t>to address the needs of </a:t>
            </a:r>
            <a:r>
              <a:rPr lang="en-US" sz="1000" baseline="0" noProof="0" dirty="0"/>
              <a:t>Estonian and Lithuanian</a:t>
            </a:r>
            <a:r>
              <a:rPr lang="lv-LV" sz="1000" baseline="0" noProof="0" dirty="0"/>
              <a:t> employees,</a:t>
            </a:r>
            <a:r>
              <a:rPr lang="en-US" sz="1000" baseline="0" noProof="0" dirty="0"/>
              <a:t> RB R</a:t>
            </a:r>
            <a:r>
              <a:rPr lang="lv-LV" sz="1000" baseline="0" noProof="0" dirty="0"/>
              <a:t>ai</a:t>
            </a:r>
            <a:r>
              <a:rPr lang="en-US" sz="1000" baseline="0" noProof="0" dirty="0"/>
              <a:t>l will establish branches in both capitals. </a:t>
            </a:r>
          </a:p>
          <a:p>
            <a:pPr marL="171450" indent="-171450">
              <a:buFont typeface="Arial" panose="020B0604020202020204" pitchFamily="34" charset="0"/>
              <a:buChar char="•"/>
            </a:pPr>
            <a:r>
              <a:rPr lang="en-US" sz="1000" baseline="0" noProof="0" dirty="0"/>
              <a:t>Rail Baltic Estonia, </a:t>
            </a:r>
            <a:r>
              <a:rPr lang="lv-LV" sz="1000" baseline="0" noProof="0" dirty="0"/>
              <a:t>the </a:t>
            </a:r>
            <a:r>
              <a:rPr lang="en-US" sz="1000" baseline="0" noProof="0" dirty="0"/>
              <a:t>Estonian Technical Regulatory Authority, </a:t>
            </a:r>
            <a:r>
              <a:rPr lang="en-US" sz="1000" baseline="0" noProof="0" dirty="0" err="1"/>
              <a:t>Eiropas</a:t>
            </a:r>
            <a:r>
              <a:rPr lang="en-US" sz="1000" baseline="0" noProof="0" dirty="0"/>
              <a:t> </a:t>
            </a:r>
            <a:r>
              <a:rPr lang="en-US" sz="1000" baseline="0" noProof="0" dirty="0" err="1"/>
              <a:t>Dzelzceļa</a:t>
            </a:r>
            <a:r>
              <a:rPr lang="en-US" sz="1000" baseline="0" noProof="0" dirty="0"/>
              <a:t> </a:t>
            </a:r>
            <a:r>
              <a:rPr lang="en-US" sz="1000" baseline="0" noProof="0" dirty="0" err="1"/>
              <a:t>līnijas</a:t>
            </a:r>
            <a:r>
              <a:rPr lang="en-US" sz="1000" baseline="0" noProof="0" dirty="0"/>
              <a:t>, </a:t>
            </a:r>
            <a:r>
              <a:rPr lang="en-US" sz="1000" baseline="0" noProof="0" dirty="0" err="1"/>
              <a:t>Lietuvas</a:t>
            </a:r>
            <a:r>
              <a:rPr lang="en-US" sz="1000" baseline="0" noProof="0" dirty="0"/>
              <a:t> </a:t>
            </a:r>
            <a:r>
              <a:rPr lang="en-US" sz="1000" baseline="0" noProof="0" dirty="0" err="1"/>
              <a:t>Geležinkeliai</a:t>
            </a:r>
            <a:r>
              <a:rPr lang="en-US" sz="1000" baseline="0" noProof="0" dirty="0"/>
              <a:t>, Rail </a:t>
            </a:r>
            <a:r>
              <a:rPr lang="en-US" sz="1000" baseline="0" noProof="0" dirty="0" err="1"/>
              <a:t>Baltica</a:t>
            </a:r>
            <a:r>
              <a:rPr lang="en-US" sz="1000" baseline="0" noProof="0" dirty="0"/>
              <a:t> </a:t>
            </a:r>
            <a:r>
              <a:rPr lang="en-US" sz="1000" baseline="0" noProof="0" dirty="0" err="1"/>
              <a:t>Sta</a:t>
            </a:r>
            <a:r>
              <a:rPr lang="lv-LV" sz="1000" baseline="0" noProof="0" dirty="0"/>
              <a:t>ty</a:t>
            </a:r>
            <a:r>
              <a:rPr lang="en-US" sz="1000" baseline="0" noProof="0" dirty="0" err="1"/>
              <a:t>ba</a:t>
            </a:r>
            <a:r>
              <a:rPr lang="en-US" sz="1000" baseline="0" noProof="0" dirty="0"/>
              <a:t> – are </a:t>
            </a:r>
            <a:r>
              <a:rPr lang="en-US" sz="1000" b="1" baseline="0" noProof="0" dirty="0"/>
              <a:t>National implementing bodies</a:t>
            </a:r>
            <a:r>
              <a:rPr lang="lv-LV" sz="1000" b="1" baseline="0" noProof="0" dirty="0"/>
              <a:t> </a:t>
            </a:r>
            <a:r>
              <a:rPr lang="lv-LV" sz="1000" b="0" baseline="0" noProof="0" dirty="0"/>
              <a:t>that are </a:t>
            </a:r>
            <a:r>
              <a:rPr lang="en-US" sz="1000" baseline="0" noProof="0" dirty="0"/>
              <a:t>responsible for implementing the project in their respective </a:t>
            </a:r>
            <a:r>
              <a:rPr lang="en-US" sz="1000" baseline="0" noProof="0" dirty="0" err="1"/>
              <a:t>countr</a:t>
            </a:r>
            <a:r>
              <a:rPr lang="lv-LV" sz="1000" baseline="0" noProof="0" dirty="0"/>
              <a:t>ies</a:t>
            </a:r>
            <a:r>
              <a:rPr lang="en-US" sz="1000" baseline="0" noProof="0" dirty="0"/>
              <a:t>. </a:t>
            </a:r>
            <a:endParaRPr lang="lv-LV" sz="1000" baseline="0" noProof="0" dirty="0"/>
          </a:p>
          <a:p>
            <a:pPr marL="171450" indent="-171450">
              <a:buFont typeface="Arial" panose="020B0604020202020204" pitchFamily="34" charset="0"/>
              <a:buChar char="•"/>
            </a:pPr>
            <a:r>
              <a:rPr lang="en-US" sz="1000" baseline="0" noProof="0" dirty="0"/>
              <a:t>At the same </a:t>
            </a:r>
            <a:r>
              <a:rPr lang="lv-LV" sz="1000" baseline="0" noProof="0" dirty="0"/>
              <a:t>time as you can see, all but the Estonian Technical Regulatory Authority </a:t>
            </a:r>
            <a:r>
              <a:rPr lang="en-US" sz="1000" baseline="0" noProof="0" dirty="0"/>
              <a:t>are</a:t>
            </a:r>
            <a:r>
              <a:rPr lang="lv-LV" sz="1000" baseline="0" noProof="0" dirty="0"/>
              <a:t> also the Joint Venture’s</a:t>
            </a:r>
            <a:r>
              <a:rPr lang="en-US" sz="1000" baseline="0" noProof="0" dirty="0"/>
              <a:t> direct shareholders</a:t>
            </a:r>
            <a:endParaRPr lang="lv-LV" sz="1000" baseline="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5DA46-1F77-514D-980E-49C05DC5F7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57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defRPr/>
            </a:pPr>
            <a:r>
              <a:rPr lang="en-GB" sz="1000" kern="0" dirty="0">
                <a:solidFill>
                  <a:sysClr val="windowText" lastClr="000000"/>
                </a:solidFill>
                <a:latin typeface="Franklin Gothic Book" panose="020B0503020102020204"/>
              </a:rPr>
              <a:t>Global Project </a:t>
            </a:r>
            <a:r>
              <a:rPr lang="en-GB" sz="1000" b="1" kern="0" dirty="0">
                <a:solidFill>
                  <a:sysClr val="windowText" lastClr="000000"/>
                </a:solidFill>
                <a:latin typeface="Franklin Gothic Book" panose="020B0503020102020204"/>
              </a:rPr>
              <a:t>studies</a:t>
            </a:r>
            <a:r>
              <a:rPr lang="en-GB" sz="1000" kern="0" dirty="0">
                <a:solidFill>
                  <a:sysClr val="windowText" lastClr="000000"/>
                </a:solidFill>
                <a:latin typeface="Franklin Gothic Book" panose="020B0503020102020204"/>
              </a:rPr>
              <a:t> </a:t>
            </a:r>
            <a:r>
              <a:rPr lang="en-GB" sz="1000" kern="0" dirty="0">
                <a:solidFill>
                  <a:srgbClr val="FF0000"/>
                </a:solidFill>
                <a:latin typeface="Franklin Gothic Book" panose="020B0503020102020204"/>
              </a:rPr>
              <a:t>(including): </a:t>
            </a:r>
          </a:p>
          <a:p>
            <a:pPr marL="628650" lvl="1" indent="-171450">
              <a:buFont typeface="Arial" panose="020B0604020202020204" pitchFamily="34" charset="0"/>
              <a:buChar char="•"/>
              <a:defRPr/>
            </a:pPr>
            <a:r>
              <a:rPr lang="en-GB" sz="1000" b="1" kern="0" dirty="0">
                <a:solidFill>
                  <a:srgbClr val="548235"/>
                </a:solidFill>
                <a:latin typeface="+mn-lt"/>
              </a:rPr>
              <a:t>Supplier Market and Resources Study (raw materials and key components), </a:t>
            </a:r>
          </a:p>
          <a:p>
            <a:pPr marL="628650" lvl="1" indent="-171450">
              <a:buFont typeface="Arial" panose="020B0604020202020204" pitchFamily="34" charset="0"/>
              <a:buChar char="•"/>
              <a:defRPr/>
            </a:pPr>
            <a:r>
              <a:rPr lang="en-GB" sz="1000" b="1" kern="0" dirty="0">
                <a:solidFill>
                  <a:srgbClr val="548235"/>
                </a:solidFill>
                <a:latin typeface="+mn-lt"/>
              </a:rPr>
              <a:t>Technical studies (the European rail traffic management system (ERTMS), construction logistics, maintenance facilities and rolling stock depots, power supply, capacity constraint &amp; buffer capacity development), </a:t>
            </a:r>
          </a:p>
          <a:p>
            <a:pPr marL="628650" lvl="1" indent="-171450">
              <a:buFont typeface="Arial" panose="020B0604020202020204" pitchFamily="34" charset="0"/>
              <a:buChar char="•"/>
              <a:defRPr/>
            </a:pPr>
            <a:r>
              <a:rPr lang="en-GB" sz="1000" kern="0" dirty="0">
                <a:solidFill>
                  <a:sysClr val="windowText" lastClr="000000"/>
                </a:solidFill>
                <a:latin typeface="+mn-lt"/>
              </a:rPr>
              <a:t>Global Project development studies (e.g. commercialization, infrastructure management)</a:t>
            </a:r>
          </a:p>
          <a:p>
            <a:endParaRPr lang="lv-LV" dirty="0"/>
          </a:p>
        </p:txBody>
      </p:sp>
      <p:sp>
        <p:nvSpPr>
          <p:cNvPr id="4" name="Slide Number Placeholder 3"/>
          <p:cNvSpPr>
            <a:spLocks noGrp="1"/>
          </p:cNvSpPr>
          <p:nvPr>
            <p:ph type="sldNum" sz="quarter" idx="10"/>
          </p:nvPr>
        </p:nvSpPr>
        <p:spPr/>
        <p:txBody>
          <a:bodyPr/>
          <a:lstStyle/>
          <a:p>
            <a:fld id="{306E1BB8-5463-436F-8A85-0576C27CE588}" type="slidenum">
              <a:rPr lang="lv-LV" smtClean="0"/>
              <a:t>13</a:t>
            </a:fld>
            <a:endParaRPr lang="lv-LV"/>
          </a:p>
        </p:txBody>
      </p:sp>
    </p:spTree>
    <p:extLst>
      <p:ext uri="{BB962C8B-B14F-4D97-AF65-F5344CB8AC3E}">
        <p14:creationId xmlns:p14="http://schemas.microsoft.com/office/powerpoint/2010/main" val="298954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900" kern="1200" dirty="0">
                <a:solidFill>
                  <a:schemeClr val="tx1"/>
                </a:solidFill>
                <a:effectLst/>
                <a:latin typeface="+mn-lt"/>
                <a:ea typeface="+mn-ea"/>
                <a:cs typeface="+mn-cs"/>
              </a:rPr>
              <a:t>Runājot par šo gadu,</a:t>
            </a:r>
            <a:r>
              <a:rPr lang="lv-LV" sz="900" kern="1200" baseline="0" dirty="0">
                <a:solidFill>
                  <a:schemeClr val="tx1"/>
                </a:solidFill>
                <a:effectLst/>
                <a:latin typeface="+mn-lt"/>
                <a:ea typeface="+mn-ea"/>
                <a:cs typeface="+mn-cs"/>
              </a:rPr>
              <a:t> </a:t>
            </a:r>
            <a:r>
              <a:rPr lang="lv-LV" sz="900" kern="1200" dirty="0">
                <a:solidFill>
                  <a:schemeClr val="tx1"/>
                </a:solidFill>
                <a:effectLst/>
                <a:latin typeface="+mn-lt"/>
                <a:ea typeface="+mn-ea"/>
                <a:cs typeface="+mn-cs"/>
              </a:rPr>
              <a:t>ir būtiska uzdevuma izpilde, ko no mums sagaida Baltijas valstu iedzīvotāji, Eiropas Komisija, un projekta partneri Polija un Somija.  </a:t>
            </a:r>
          </a:p>
          <a:p>
            <a:endParaRPr lang="lv-LV" sz="900" kern="1200" dirty="0">
              <a:solidFill>
                <a:schemeClr val="tx1"/>
              </a:solidFill>
              <a:effectLst/>
              <a:latin typeface="+mn-lt"/>
              <a:ea typeface="+mn-ea"/>
              <a:cs typeface="+mn-cs"/>
            </a:endParaRPr>
          </a:p>
          <a:p>
            <a:r>
              <a:rPr lang="lv-LV" sz="900" kern="1200" dirty="0">
                <a:solidFill>
                  <a:schemeClr val="tx1"/>
                </a:solidFill>
                <a:effectLst/>
                <a:latin typeface="+mn-lt"/>
                <a:ea typeface="+mn-ea"/>
                <a:cs typeface="+mn-cs"/>
              </a:rPr>
              <a:t>Mums ir jāspēj demonstrēt projekta Rail </a:t>
            </a:r>
            <a:r>
              <a:rPr lang="lv-LV" sz="900" kern="1200" dirty="0" err="1">
                <a:solidFill>
                  <a:schemeClr val="tx1"/>
                </a:solidFill>
                <a:effectLst/>
                <a:latin typeface="+mn-lt"/>
                <a:ea typeface="+mn-ea"/>
                <a:cs typeface="+mn-cs"/>
              </a:rPr>
              <a:t>Baltica</a:t>
            </a:r>
            <a:r>
              <a:rPr lang="lv-LV" sz="900" kern="1200" dirty="0">
                <a:solidFill>
                  <a:schemeClr val="tx1"/>
                </a:solidFill>
                <a:effectLst/>
                <a:latin typeface="+mn-lt"/>
                <a:ea typeface="+mn-ea"/>
                <a:cs typeface="+mn-cs"/>
              </a:rPr>
              <a:t> tā dēvēto briedumu; angliski teiktu «</a:t>
            </a:r>
            <a:r>
              <a:rPr lang="lv-LV" sz="900" kern="1200" dirty="0" err="1">
                <a:solidFill>
                  <a:schemeClr val="tx1"/>
                </a:solidFill>
                <a:effectLst/>
                <a:latin typeface="+mn-lt"/>
                <a:ea typeface="+mn-ea"/>
                <a:cs typeface="+mn-cs"/>
              </a:rPr>
              <a:t>project</a:t>
            </a:r>
            <a:r>
              <a:rPr lang="lv-LV" sz="900" kern="1200" dirty="0">
                <a:solidFill>
                  <a:schemeClr val="tx1"/>
                </a:solidFill>
                <a:effectLst/>
                <a:latin typeface="+mn-lt"/>
                <a:ea typeface="+mn-ea"/>
                <a:cs typeface="+mn-cs"/>
              </a:rPr>
              <a:t> </a:t>
            </a:r>
            <a:r>
              <a:rPr lang="lv-LV" sz="900" kern="1200" dirty="0" err="1">
                <a:solidFill>
                  <a:schemeClr val="tx1"/>
                </a:solidFill>
                <a:effectLst/>
                <a:latin typeface="+mn-lt"/>
                <a:ea typeface="+mn-ea"/>
                <a:cs typeface="+mn-cs"/>
              </a:rPr>
              <a:t>maturity</a:t>
            </a:r>
            <a:r>
              <a:rPr lang="lv-LV" sz="900" kern="1200" dirty="0">
                <a:solidFill>
                  <a:schemeClr val="tx1"/>
                </a:solidFill>
                <a:effectLst/>
                <a:latin typeface="+mn-lt"/>
                <a:ea typeface="+mn-ea"/>
                <a:cs typeface="+mn-cs"/>
              </a:rPr>
              <a:t>». </a:t>
            </a:r>
          </a:p>
          <a:p>
            <a:r>
              <a:rPr lang="lv-LV" sz="900" kern="1200" dirty="0">
                <a:solidFill>
                  <a:schemeClr val="tx1"/>
                </a:solidFill>
                <a:effectLst/>
                <a:latin typeface="+mn-lt"/>
                <a:ea typeface="+mn-ea"/>
                <a:cs typeface="+mn-cs"/>
              </a:rPr>
              <a:t>Tas nozīmē, ka 2017.gada laikā  mums ar saviem darbiem ir jāpierāda, ka projekts ir sasniedzis tādu brieduma pakāpi, ka to nav iespējams pārtraukt kā arī, ka ir pamats pieprasīt turpmāko finansējumu arī pēc 2020. gada.</a:t>
            </a:r>
          </a:p>
          <a:p>
            <a:endParaRPr lang="lv-LV" sz="900" kern="1200" dirty="0">
              <a:solidFill>
                <a:schemeClr val="tx1"/>
              </a:solidFill>
              <a:effectLst/>
              <a:latin typeface="+mn-lt"/>
              <a:ea typeface="+mn-ea"/>
              <a:cs typeface="+mn-cs"/>
            </a:endParaRPr>
          </a:p>
          <a:p>
            <a:r>
              <a:rPr lang="lv-LV" sz="900" kern="1200" dirty="0">
                <a:solidFill>
                  <a:schemeClr val="tx1"/>
                </a:solidFill>
                <a:effectLst/>
                <a:latin typeface="+mn-lt"/>
                <a:ea typeface="+mn-ea"/>
                <a:cs typeface="+mn-cs"/>
              </a:rPr>
              <a:t>Briedums ir pieradīts, ja</a:t>
            </a:r>
          </a:p>
          <a:p>
            <a:pPr marL="171450" lvl="0" indent="-171450">
              <a:buFont typeface="Arial" panose="020B0604020202020204" pitchFamily="34" charset="0"/>
              <a:buChar char="•"/>
            </a:pPr>
            <a:r>
              <a:rPr lang="lv-LV" sz="900" kern="1200" dirty="0">
                <a:solidFill>
                  <a:schemeClr val="tx1"/>
                </a:solidFill>
                <a:effectLst/>
                <a:latin typeface="+mn-lt"/>
                <a:ea typeface="+mn-ea"/>
                <a:cs typeface="+mn-cs"/>
              </a:rPr>
              <a:t>Visas 3 valstis ir apstiprinājušas savus maršrutus (ko Latvija jau izdarījusi)</a:t>
            </a:r>
          </a:p>
          <a:p>
            <a:pPr marL="171450" lvl="0" indent="-171450">
              <a:buFont typeface="Arial" panose="020B0604020202020204" pitchFamily="34" charset="0"/>
              <a:buChar char="•"/>
            </a:pPr>
            <a:r>
              <a:rPr lang="lv-LV" sz="900" kern="1200" dirty="0">
                <a:solidFill>
                  <a:schemeClr val="tx1"/>
                </a:solidFill>
                <a:effectLst/>
                <a:latin typeface="+mn-lt"/>
                <a:ea typeface="+mn-ea"/>
                <a:cs typeface="+mn-cs"/>
              </a:rPr>
              <a:t>ir parakstīti visi izpaliekošie starpvalstu līgumi, jo vēl </a:t>
            </a:r>
            <a:r>
              <a:rPr lang="lv-LV" sz="900" kern="1200" dirty="0" err="1">
                <a:solidFill>
                  <a:schemeClr val="tx1"/>
                </a:solidFill>
                <a:effectLst/>
                <a:latin typeface="+mn-lt"/>
                <a:ea typeface="+mn-ea"/>
                <a:cs typeface="+mn-cs"/>
              </a:rPr>
              <a:t>kavējais</a:t>
            </a:r>
            <a:r>
              <a:rPr lang="lv-LV" sz="900" kern="1200" dirty="0">
                <a:solidFill>
                  <a:schemeClr val="tx1"/>
                </a:solidFill>
                <a:effectLst/>
                <a:latin typeface="+mn-lt"/>
                <a:ea typeface="+mn-ea"/>
                <a:cs typeface="+mn-cs"/>
              </a:rPr>
              <a:t> pēdējā vienošanās starp 3 Baltijas valstīm, kur ir apņemšanās atbildēt par projektu līdz tās pabeigšanai</a:t>
            </a:r>
          </a:p>
          <a:p>
            <a:pPr marL="171450" lvl="0" indent="-171450">
              <a:buFont typeface="Arial" panose="020B0604020202020204" pitchFamily="34" charset="0"/>
              <a:buChar char="•"/>
            </a:pPr>
            <a:r>
              <a:rPr lang="lv-LV" sz="900" kern="1200" dirty="0">
                <a:solidFill>
                  <a:schemeClr val="tx1"/>
                </a:solidFill>
                <a:effectLst/>
                <a:latin typeface="+mn-lt"/>
                <a:ea typeface="+mn-ea"/>
                <a:cs typeface="+mn-cs"/>
              </a:rPr>
              <a:t>Ja būtiskākās izpētes/analīzes, projekta aktivitātes tiek veiktas saskaņā ar plānu, </a:t>
            </a:r>
          </a:p>
          <a:p>
            <a:pPr marL="171450" lvl="0" indent="-171450">
              <a:buFont typeface="Arial" panose="020B0604020202020204" pitchFamily="34" charset="0"/>
              <a:buChar char="•"/>
            </a:pPr>
            <a:r>
              <a:rPr lang="lv-LV" sz="900" kern="1200" dirty="0">
                <a:solidFill>
                  <a:schemeClr val="tx1"/>
                </a:solidFill>
                <a:effectLst/>
                <a:latin typeface="+mn-lt"/>
                <a:ea typeface="+mn-ea"/>
                <a:cs typeface="+mn-cs"/>
              </a:rPr>
              <a:t>Ja tiek īstenotas skaidras iepirkumu procedūras, lai varētu sākt būvniecības posmu</a:t>
            </a:r>
          </a:p>
          <a:p>
            <a:pPr marL="171450" lvl="0" indent="-171450">
              <a:buFont typeface="Arial" panose="020B0604020202020204" pitchFamily="34" charset="0"/>
              <a:buChar char="•"/>
            </a:pPr>
            <a:r>
              <a:rPr lang="lv-LV" sz="900" kern="1200" dirty="0">
                <a:solidFill>
                  <a:schemeClr val="tx1"/>
                </a:solidFill>
                <a:effectLst/>
                <a:latin typeface="+mn-lt"/>
                <a:ea typeface="+mn-ea"/>
                <a:cs typeface="+mn-cs"/>
              </a:rPr>
              <a:t>Un vēl vairāk – ja projekts ir labi pārvaldīts, finanšu aprite ir caurspīdīga, kā arī ir nostiprināta labas pārvaldības prakse. </a:t>
            </a:r>
          </a:p>
        </p:txBody>
      </p:sp>
      <p:sp>
        <p:nvSpPr>
          <p:cNvPr id="4" name="Slide Number Placeholder 3"/>
          <p:cNvSpPr>
            <a:spLocks noGrp="1"/>
          </p:cNvSpPr>
          <p:nvPr>
            <p:ph type="sldNum" sz="quarter" idx="10"/>
          </p:nvPr>
        </p:nvSpPr>
        <p:spPr/>
        <p:txBody>
          <a:bodyPr/>
          <a:lstStyle/>
          <a:p>
            <a:fld id="{D66C1F08-4263-724F-A9B2-27CD6B7D7C60}" type="slidenum">
              <a:rPr lang="en-US" smtClean="0"/>
              <a:t>15</a:t>
            </a:fld>
            <a:endParaRPr lang="en-US"/>
          </a:p>
        </p:txBody>
      </p:sp>
    </p:spTree>
    <p:extLst>
      <p:ext uri="{BB962C8B-B14F-4D97-AF65-F5344CB8AC3E}">
        <p14:creationId xmlns:p14="http://schemas.microsoft.com/office/powerpoint/2010/main" val="95566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E1BB8-5463-436F-8A85-0576C27CE588}" type="slidenum">
              <a:rPr lang="lv-LV" smtClean="0"/>
              <a:t>17</a:t>
            </a:fld>
            <a:endParaRPr lang="lv-LV"/>
          </a:p>
        </p:txBody>
      </p:sp>
    </p:spTree>
    <p:extLst>
      <p:ext uri="{BB962C8B-B14F-4D97-AF65-F5344CB8AC3E}">
        <p14:creationId xmlns:p14="http://schemas.microsoft.com/office/powerpoint/2010/main" val="256720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E1BB8-5463-436F-8A85-0576C27CE588}" type="slidenum">
              <a:rPr lang="lv-LV" smtClean="0"/>
              <a:t>18</a:t>
            </a:fld>
            <a:endParaRPr lang="lv-LV"/>
          </a:p>
        </p:txBody>
      </p:sp>
    </p:spTree>
    <p:extLst>
      <p:ext uri="{BB962C8B-B14F-4D97-AF65-F5344CB8AC3E}">
        <p14:creationId xmlns:p14="http://schemas.microsoft.com/office/powerpoint/2010/main" val="31937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6778" y="1364993"/>
            <a:ext cx="7372654" cy="1009498"/>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3000" b="1">
                <a:solidFill>
                  <a:schemeClr val="accent2"/>
                </a:solidFill>
                <a:latin typeface="Myriad Pro" charset="0"/>
                <a:ea typeface="Myriad Pro" charset="0"/>
                <a:cs typeface="Myriad Pro" charset="0"/>
              </a:defRPr>
            </a:lvl1pPr>
          </a:lstStyle>
          <a:p>
            <a:r>
              <a:rPr lang="en-US" dirty="0"/>
              <a:t>RAIL BALTICA –</a:t>
            </a:r>
            <a:br>
              <a:rPr lang="en-US" dirty="0"/>
            </a:br>
            <a:r>
              <a:rPr lang="en-US" dirty="0"/>
              <a:t>PROJECT OF THE CENTURY</a:t>
            </a:r>
          </a:p>
        </p:txBody>
      </p:sp>
      <p:sp>
        <p:nvSpPr>
          <p:cNvPr id="4" name="Text Placeholder 3"/>
          <p:cNvSpPr>
            <a:spLocks noGrp="1"/>
          </p:cNvSpPr>
          <p:nvPr>
            <p:ph type="body" sz="quarter" idx="13" hasCustomPrompt="1"/>
          </p:nvPr>
        </p:nvSpPr>
        <p:spPr>
          <a:xfrm>
            <a:off x="866775" y="2895036"/>
            <a:ext cx="3382963" cy="746189"/>
          </a:xfrm>
        </p:spPr>
        <p:txBody>
          <a:bodyPr>
            <a:normAutofit/>
          </a:bodyPr>
          <a:lstStyle>
            <a:lvl1pPr marL="0" indent="0">
              <a:lnSpc>
                <a:spcPct val="100000"/>
              </a:lnSpc>
              <a:spcBef>
                <a:spcPts val="0"/>
              </a:spcBef>
              <a:buNone/>
              <a:defRPr sz="1500" b="0" baseline="0">
                <a:solidFill>
                  <a:schemeClr val="tx2"/>
                </a:solidFill>
                <a:latin typeface="Myriad Pro"/>
                <a:cs typeface="Myriad Pro"/>
              </a:defRPr>
            </a:lvl1pPr>
          </a:lstStyle>
          <a:p>
            <a:pPr lvl="0"/>
            <a:r>
              <a:rPr lang="en-US" dirty="0"/>
              <a:t>Chairperson</a:t>
            </a:r>
            <a:r>
              <a:rPr lang="en-US"/>
              <a:t>, Management board </a:t>
            </a:r>
            <a:endParaRPr lang="en-US" dirty="0"/>
          </a:p>
          <a:p>
            <a:pPr lvl="0"/>
            <a:r>
              <a:rPr lang="en-US" dirty="0"/>
              <a:t>RB Rail</a:t>
            </a:r>
          </a:p>
        </p:txBody>
      </p:sp>
      <p:sp>
        <p:nvSpPr>
          <p:cNvPr id="7" name="Text Placeholder 6"/>
          <p:cNvSpPr>
            <a:spLocks noGrp="1"/>
          </p:cNvSpPr>
          <p:nvPr>
            <p:ph type="body" sz="quarter" idx="14" hasCustomPrompt="1"/>
          </p:nvPr>
        </p:nvSpPr>
        <p:spPr>
          <a:xfrm>
            <a:off x="866775" y="2625198"/>
            <a:ext cx="2849563" cy="338137"/>
          </a:xfrm>
        </p:spPr>
        <p:txBody>
          <a:bodyPr>
            <a:normAutofit/>
          </a:bodyPr>
          <a:lstStyle>
            <a:lvl1pPr marL="0" indent="0">
              <a:lnSpc>
                <a:spcPct val="100000"/>
              </a:lnSpc>
              <a:spcBef>
                <a:spcPts val="0"/>
              </a:spcBef>
              <a:buNone/>
              <a:defRPr sz="1500" b="1" baseline="0">
                <a:solidFill>
                  <a:schemeClr val="tx2"/>
                </a:solidFill>
                <a:latin typeface="Myriad Pro"/>
                <a:cs typeface="Myriad Pro"/>
              </a:defRPr>
            </a:lvl1pPr>
          </a:lstStyle>
          <a:p>
            <a:pPr lvl="0"/>
            <a:r>
              <a:rPr lang="lv-LV"/>
              <a:t>Baiba A. </a:t>
            </a:r>
            <a:r>
              <a:rPr lang="lv-LV" dirty="0"/>
              <a:t>Rubesa</a:t>
            </a:r>
            <a:endParaRPr lang="en-US" dirty="0"/>
          </a:p>
        </p:txBody>
      </p:sp>
      <p:sp>
        <p:nvSpPr>
          <p:cNvPr id="9" name="Text Placeholder 8"/>
          <p:cNvSpPr>
            <a:spLocks noGrp="1"/>
          </p:cNvSpPr>
          <p:nvPr>
            <p:ph type="body" sz="quarter" idx="15" hasCustomPrompt="1"/>
          </p:nvPr>
        </p:nvSpPr>
        <p:spPr>
          <a:xfrm>
            <a:off x="866775" y="3750729"/>
            <a:ext cx="2417763" cy="363538"/>
          </a:xfrm>
        </p:spPr>
        <p:txBody>
          <a:bodyPr>
            <a:normAutofit/>
          </a:bodyPr>
          <a:lstStyle>
            <a:lvl1pPr marL="0" indent="0">
              <a:lnSpc>
                <a:spcPct val="100000"/>
              </a:lnSpc>
              <a:spcBef>
                <a:spcPts val="0"/>
              </a:spcBef>
              <a:buNone/>
              <a:defRPr sz="1500" baseline="0">
                <a:solidFill>
                  <a:schemeClr val="bg2"/>
                </a:solidFill>
                <a:latin typeface="Myriad Pro"/>
                <a:cs typeface="Myriad Pro"/>
              </a:defRPr>
            </a:lvl1pPr>
          </a:lstStyle>
          <a:p>
            <a:pPr lvl="0"/>
            <a:r>
              <a:rPr lang="en-US"/>
              <a:t>March 30, </a:t>
            </a:r>
            <a:r>
              <a:rPr lang="en-US" dirty="0"/>
              <a:t>2017</a:t>
            </a:r>
          </a:p>
        </p:txBody>
      </p:sp>
    </p:spTree>
    <p:extLst>
      <p:ext uri="{BB962C8B-B14F-4D97-AF65-F5344CB8AC3E}">
        <p14:creationId xmlns:p14="http://schemas.microsoft.com/office/powerpoint/2010/main" val="171547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0BE88022-8AA5-4549-BD4E-261797F7035A}" type="datetimeFigureOut">
              <a:rPr lang="lv-LV" smtClean="0"/>
              <a:t>21.06.2017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408278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lv-LV"/>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E88022-8AA5-4549-BD4E-261797F7035A}" type="datetimeFigureOut">
              <a:rPr lang="lv-LV" smtClean="0"/>
              <a:t>21.06.2017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321776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0BE88022-8AA5-4549-BD4E-261797F7035A}" type="datetimeFigureOut">
              <a:rPr lang="lv-LV" smtClean="0"/>
              <a:t>21.06.2017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307737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lv-LV"/>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0BE88022-8AA5-4549-BD4E-261797F7035A}" type="datetimeFigureOut">
              <a:rPr lang="lv-LV" smtClean="0"/>
              <a:t>21.06.2017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2139609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0BE88022-8AA5-4549-BD4E-261797F7035A}" type="datetimeFigureOut">
              <a:rPr lang="lv-LV" smtClean="0"/>
              <a:t>21.06.2017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469314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88022-8AA5-4549-BD4E-261797F7035A}" type="datetimeFigureOut">
              <a:rPr lang="lv-LV" smtClean="0"/>
              <a:t>21.06.2017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61466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v-LV"/>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E88022-8AA5-4549-BD4E-261797F7035A}" type="datetimeFigureOut">
              <a:rPr lang="lv-LV" smtClean="0"/>
              <a:t>21.06.2017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728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lv-LV"/>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v-LV"/>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BE88022-8AA5-4549-BD4E-261797F7035A}" type="datetimeFigureOut">
              <a:rPr lang="lv-LV" smtClean="0"/>
              <a:t>21.06.2017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2293422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0BE88022-8AA5-4549-BD4E-261797F7035A}" type="datetimeFigureOut">
              <a:rPr lang="lv-LV" smtClean="0"/>
              <a:t>21.06.2017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2678492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0BE88022-8AA5-4549-BD4E-261797F7035A}" type="datetimeFigureOut">
              <a:rPr lang="lv-LV" smtClean="0"/>
              <a:t>21.06.2017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142525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1934" y="495948"/>
            <a:ext cx="7418474" cy="528914"/>
          </a:xfrm>
        </p:spPr>
        <p:txBody>
          <a:bodyPr anchor="t">
            <a:normAutofit/>
          </a:bodyPr>
          <a:lstStyle>
            <a:lvl1pPr>
              <a:defRPr sz="2500" b="1">
                <a:solidFill>
                  <a:schemeClr val="accent2"/>
                </a:solidFill>
                <a:latin typeface="Myriad Pro" charset="0"/>
                <a:ea typeface="Myriad Pro" charset="0"/>
                <a:cs typeface="Myriad Pro" charset="0"/>
              </a:defRPr>
            </a:lvl1pPr>
          </a:lstStyle>
          <a:p>
            <a:r>
              <a:rPr lang="lv-LV" dirty="0" err="1"/>
              <a:t>Title</a:t>
            </a:r>
            <a:r>
              <a:rPr lang="lv-LV" dirty="0"/>
              <a:t> 1</a:t>
            </a:r>
            <a:endParaRPr lang="en-US" dirty="0"/>
          </a:p>
        </p:txBody>
      </p:sp>
      <p:sp>
        <p:nvSpPr>
          <p:cNvPr id="3" name="Content Placeholder 2"/>
          <p:cNvSpPr>
            <a:spLocks noGrp="1"/>
          </p:cNvSpPr>
          <p:nvPr>
            <p:ph idx="1" hasCustomPrompt="1"/>
          </p:nvPr>
        </p:nvSpPr>
        <p:spPr>
          <a:xfrm>
            <a:off x="851934" y="1033320"/>
            <a:ext cx="7418474" cy="2361804"/>
          </a:xfrm>
        </p:spPr>
        <p:txBody>
          <a:bodyPr>
            <a:normAutofit/>
          </a:bodyPr>
          <a:lstStyle>
            <a:lvl1pPr marL="0" indent="-180000">
              <a:lnSpc>
                <a:spcPct val="100000"/>
              </a:lnSpc>
              <a:spcBef>
                <a:spcPts val="1000"/>
              </a:spcBef>
              <a:buFontTx/>
              <a:buBlip>
                <a:blip r:embed="rId3"/>
              </a:buBlip>
              <a:defRPr sz="1500">
                <a:latin typeface="Myriad Pro" charset="0"/>
                <a:ea typeface="Myriad Pro" charset="0"/>
                <a:cs typeface="Myriad Pro"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a:t>
            </a:r>
          </a:p>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a:t>
            </a:r>
          </a:p>
        </p:txBody>
      </p:sp>
      <p:sp>
        <p:nvSpPr>
          <p:cNvPr id="6" name="Slide Number Placeholder 5"/>
          <p:cNvSpPr>
            <a:spLocks noGrp="1"/>
          </p:cNvSpPr>
          <p:nvPr>
            <p:ph type="sldNum" sz="quarter" idx="12"/>
          </p:nvPr>
        </p:nvSpPr>
        <p:spPr>
          <a:xfrm>
            <a:off x="6213008" y="4482056"/>
            <a:ext cx="2057400" cy="248949"/>
          </a:xfrm>
        </p:spPr>
        <p:txBody>
          <a:bodyPr/>
          <a:lstStyle>
            <a:lvl1pPr>
              <a:defRPr sz="1000">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2083575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6778" y="1364993"/>
            <a:ext cx="7372654" cy="1009498"/>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3000" b="1">
                <a:solidFill>
                  <a:schemeClr val="accent2"/>
                </a:solidFill>
                <a:latin typeface="Myriad Pro" charset="0"/>
                <a:ea typeface="Myriad Pro" charset="0"/>
                <a:cs typeface="Myriad Pro" charset="0"/>
              </a:defRPr>
            </a:lvl1pPr>
          </a:lstStyle>
          <a:p>
            <a:r>
              <a:rPr lang="en-US" dirty="0"/>
              <a:t>RAIL BALTICA –</a:t>
            </a:r>
            <a:br>
              <a:rPr lang="en-US" dirty="0"/>
            </a:br>
            <a:r>
              <a:rPr lang="en-US" dirty="0"/>
              <a:t>PROJECT OF THE CENTURY</a:t>
            </a:r>
          </a:p>
        </p:txBody>
      </p:sp>
      <p:sp>
        <p:nvSpPr>
          <p:cNvPr id="4" name="Text Placeholder 3"/>
          <p:cNvSpPr>
            <a:spLocks noGrp="1"/>
          </p:cNvSpPr>
          <p:nvPr>
            <p:ph type="body" sz="quarter" idx="13" hasCustomPrompt="1"/>
          </p:nvPr>
        </p:nvSpPr>
        <p:spPr>
          <a:xfrm>
            <a:off x="866775" y="2895036"/>
            <a:ext cx="3382963" cy="746189"/>
          </a:xfrm>
        </p:spPr>
        <p:txBody>
          <a:bodyPr>
            <a:normAutofit/>
          </a:bodyPr>
          <a:lstStyle>
            <a:lvl1pPr marL="0" indent="0">
              <a:lnSpc>
                <a:spcPct val="100000"/>
              </a:lnSpc>
              <a:spcBef>
                <a:spcPts val="0"/>
              </a:spcBef>
              <a:buNone/>
              <a:defRPr sz="1500" b="0" baseline="0">
                <a:solidFill>
                  <a:schemeClr val="tx2"/>
                </a:solidFill>
                <a:latin typeface="Myriad Pro"/>
                <a:cs typeface="Myriad Pro"/>
              </a:defRPr>
            </a:lvl1pPr>
          </a:lstStyle>
          <a:p>
            <a:pPr lvl="0"/>
            <a:r>
              <a:rPr lang="en-US" dirty="0"/>
              <a:t>Chairperson</a:t>
            </a:r>
            <a:r>
              <a:rPr lang="en-US"/>
              <a:t>, Management board </a:t>
            </a:r>
            <a:endParaRPr lang="en-US" dirty="0"/>
          </a:p>
          <a:p>
            <a:pPr lvl="0"/>
            <a:r>
              <a:rPr lang="en-US" dirty="0"/>
              <a:t>RB Rail</a:t>
            </a:r>
          </a:p>
        </p:txBody>
      </p:sp>
      <p:sp>
        <p:nvSpPr>
          <p:cNvPr id="7" name="Text Placeholder 6"/>
          <p:cNvSpPr>
            <a:spLocks noGrp="1"/>
          </p:cNvSpPr>
          <p:nvPr>
            <p:ph type="body" sz="quarter" idx="14" hasCustomPrompt="1"/>
          </p:nvPr>
        </p:nvSpPr>
        <p:spPr>
          <a:xfrm>
            <a:off x="866775" y="2625198"/>
            <a:ext cx="2849563" cy="338137"/>
          </a:xfrm>
        </p:spPr>
        <p:txBody>
          <a:bodyPr>
            <a:normAutofit/>
          </a:bodyPr>
          <a:lstStyle>
            <a:lvl1pPr marL="0" indent="0">
              <a:lnSpc>
                <a:spcPct val="100000"/>
              </a:lnSpc>
              <a:spcBef>
                <a:spcPts val="0"/>
              </a:spcBef>
              <a:buNone/>
              <a:defRPr sz="1500" b="1" baseline="0">
                <a:solidFill>
                  <a:schemeClr val="tx2"/>
                </a:solidFill>
                <a:latin typeface="Myriad Pro"/>
                <a:cs typeface="Myriad Pro"/>
              </a:defRPr>
            </a:lvl1pPr>
          </a:lstStyle>
          <a:p>
            <a:pPr lvl="0"/>
            <a:r>
              <a:rPr lang="lv-LV"/>
              <a:t>Baiba A. </a:t>
            </a:r>
            <a:r>
              <a:rPr lang="lv-LV" dirty="0"/>
              <a:t>Rubesa</a:t>
            </a:r>
            <a:endParaRPr lang="en-US" dirty="0"/>
          </a:p>
        </p:txBody>
      </p:sp>
      <p:sp>
        <p:nvSpPr>
          <p:cNvPr id="9" name="Text Placeholder 8"/>
          <p:cNvSpPr>
            <a:spLocks noGrp="1"/>
          </p:cNvSpPr>
          <p:nvPr>
            <p:ph type="body" sz="quarter" idx="15" hasCustomPrompt="1"/>
          </p:nvPr>
        </p:nvSpPr>
        <p:spPr>
          <a:xfrm>
            <a:off x="866775" y="3750729"/>
            <a:ext cx="2417763" cy="363538"/>
          </a:xfrm>
        </p:spPr>
        <p:txBody>
          <a:bodyPr>
            <a:normAutofit/>
          </a:bodyPr>
          <a:lstStyle>
            <a:lvl1pPr marL="0" indent="0">
              <a:lnSpc>
                <a:spcPct val="100000"/>
              </a:lnSpc>
              <a:spcBef>
                <a:spcPts val="0"/>
              </a:spcBef>
              <a:buNone/>
              <a:defRPr sz="1500" baseline="0">
                <a:solidFill>
                  <a:schemeClr val="bg2"/>
                </a:solidFill>
                <a:latin typeface="Myriad Pro"/>
                <a:cs typeface="Myriad Pro"/>
              </a:defRPr>
            </a:lvl1pPr>
          </a:lstStyle>
          <a:p>
            <a:pPr lvl="0"/>
            <a:r>
              <a:rPr lang="en-US"/>
              <a:t>March 30, </a:t>
            </a:r>
            <a:r>
              <a:rPr lang="en-US" dirty="0"/>
              <a:t>2017</a:t>
            </a:r>
          </a:p>
        </p:txBody>
      </p:sp>
    </p:spTree>
    <p:extLst>
      <p:ext uri="{BB962C8B-B14F-4D97-AF65-F5344CB8AC3E}">
        <p14:creationId xmlns:p14="http://schemas.microsoft.com/office/powerpoint/2010/main" val="366895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1934" y="495948"/>
            <a:ext cx="7418474" cy="528914"/>
          </a:xfrm>
        </p:spPr>
        <p:txBody>
          <a:bodyPr anchor="t">
            <a:normAutofit/>
          </a:bodyPr>
          <a:lstStyle>
            <a:lvl1pPr>
              <a:defRPr sz="2500" b="1">
                <a:solidFill>
                  <a:schemeClr val="accent2"/>
                </a:solidFill>
                <a:latin typeface="Myriad Pro" charset="0"/>
                <a:ea typeface="Myriad Pro" charset="0"/>
                <a:cs typeface="Myriad Pro" charset="0"/>
              </a:defRPr>
            </a:lvl1pPr>
          </a:lstStyle>
          <a:p>
            <a:r>
              <a:rPr lang="lv-LV" dirty="0" err="1"/>
              <a:t>Title</a:t>
            </a:r>
            <a:r>
              <a:rPr lang="lv-LV" dirty="0"/>
              <a:t> 1</a:t>
            </a:r>
            <a:endParaRPr lang="en-US" dirty="0"/>
          </a:p>
        </p:txBody>
      </p:sp>
      <p:sp>
        <p:nvSpPr>
          <p:cNvPr id="3" name="Content Placeholder 2"/>
          <p:cNvSpPr>
            <a:spLocks noGrp="1"/>
          </p:cNvSpPr>
          <p:nvPr>
            <p:ph idx="1" hasCustomPrompt="1"/>
          </p:nvPr>
        </p:nvSpPr>
        <p:spPr>
          <a:xfrm>
            <a:off x="851934" y="1033320"/>
            <a:ext cx="7418474" cy="2361804"/>
          </a:xfrm>
        </p:spPr>
        <p:txBody>
          <a:bodyPr>
            <a:normAutofit/>
          </a:bodyPr>
          <a:lstStyle>
            <a:lvl1pPr marL="0" indent="-180000">
              <a:lnSpc>
                <a:spcPct val="100000"/>
              </a:lnSpc>
              <a:spcBef>
                <a:spcPts val="1000"/>
              </a:spcBef>
              <a:buFontTx/>
              <a:buBlip>
                <a:blip r:embed="rId3"/>
              </a:buBlip>
              <a:defRPr sz="1500">
                <a:latin typeface="Myriad Pro" charset="0"/>
                <a:ea typeface="Myriad Pro" charset="0"/>
                <a:cs typeface="Myriad Pro"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a:t>
            </a:r>
          </a:p>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a:t>
            </a:r>
          </a:p>
        </p:txBody>
      </p:sp>
      <p:sp>
        <p:nvSpPr>
          <p:cNvPr id="6" name="Slide Number Placeholder 5"/>
          <p:cNvSpPr>
            <a:spLocks noGrp="1"/>
          </p:cNvSpPr>
          <p:nvPr>
            <p:ph type="sldNum" sz="quarter" idx="12"/>
          </p:nvPr>
        </p:nvSpPr>
        <p:spPr>
          <a:xfrm>
            <a:off x="6213008" y="4482056"/>
            <a:ext cx="2057400" cy="248949"/>
          </a:xfrm>
        </p:spPr>
        <p:txBody>
          <a:bodyPr/>
          <a:lstStyle>
            <a:lvl1pPr>
              <a:defRPr sz="1000">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1823118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330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3533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7592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87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70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2236738"/>
            <a:ext cx="2496312" cy="794063"/>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2236738"/>
            <a:ext cx="2496312" cy="794063"/>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2236738"/>
            <a:ext cx="2496312" cy="794063"/>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7338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182880" tIns="91440" rIns="182880" bIns="91440"/>
          <a:lstStyle>
            <a:lvl1pPr marL="0" indent="0">
              <a:buFontTx/>
              <a:buNone/>
              <a:defRPr/>
            </a:lvl1pPr>
          </a:lstStyle>
          <a:p>
            <a:r>
              <a:rPr lang="en-US"/>
              <a:t>Click icon to add picture</a:t>
            </a:r>
          </a:p>
        </p:txBody>
      </p:sp>
      <p:sp>
        <p:nvSpPr>
          <p:cNvPr id="7" name="Picture Placeholder 3"/>
          <p:cNvSpPr>
            <a:spLocks noGrp="1"/>
          </p:cNvSpPr>
          <p:nvPr>
            <p:ph type="pic" sz="quarter" idx="11"/>
          </p:nvPr>
        </p:nvSpPr>
        <p:spPr>
          <a:xfrm>
            <a:off x="2286762" y="0"/>
            <a:ext cx="2297430" cy="2578608"/>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4573524" y="0"/>
            <a:ext cx="2297430" cy="2578608"/>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6860286" y="0"/>
            <a:ext cx="2297430" cy="2578608"/>
          </a:xfrm>
        </p:spPr>
        <p:txBody>
          <a:bodyPr lIns="182880" tIns="91440" rIns="182880" bIns="91440"/>
          <a:lstStyle>
            <a:lvl1pPr marL="0" indent="0">
              <a:buFontTx/>
              <a:buNone/>
              <a:defRPr/>
            </a:lvl1pPr>
          </a:lstStyle>
          <a:p>
            <a:r>
              <a:rPr lang="en-US"/>
              <a:t>Click icon to add picture</a:t>
            </a:r>
          </a:p>
        </p:txBody>
      </p:sp>
      <p:sp>
        <p:nvSpPr>
          <p:cNvPr id="15" name="Picture Placeholder 3"/>
          <p:cNvSpPr>
            <a:spLocks noGrp="1"/>
          </p:cNvSpPr>
          <p:nvPr>
            <p:ph type="pic" sz="quarter" idx="15"/>
          </p:nvPr>
        </p:nvSpPr>
        <p:spPr>
          <a:xfrm>
            <a:off x="0" y="2564892"/>
            <a:ext cx="2297430" cy="2578608"/>
          </a:xfrm>
        </p:spPr>
        <p:txBody>
          <a:bodyPr lIns="182880" tIns="91440" rIns="182880" bIns="91440"/>
          <a:lstStyle>
            <a:lvl1pPr marL="0" indent="0">
              <a:buFontTx/>
              <a:buNone/>
              <a:defRPr/>
            </a:lvl1pPr>
          </a:lstStyle>
          <a:p>
            <a:r>
              <a:rPr lang="en-US"/>
              <a:t>Click icon to add picture</a:t>
            </a:r>
          </a:p>
        </p:txBody>
      </p:sp>
      <p:sp>
        <p:nvSpPr>
          <p:cNvPr id="16" name="Picture Placeholder 3"/>
          <p:cNvSpPr>
            <a:spLocks noGrp="1"/>
          </p:cNvSpPr>
          <p:nvPr>
            <p:ph type="pic" sz="quarter" idx="16"/>
          </p:nvPr>
        </p:nvSpPr>
        <p:spPr>
          <a:xfrm>
            <a:off x="2286762" y="2564892"/>
            <a:ext cx="2297430" cy="2578608"/>
          </a:xfrm>
        </p:spPr>
        <p:txBody>
          <a:bodyPr lIns="182880" tIns="91440" rIns="182880" bIns="91440"/>
          <a:lstStyle>
            <a:lvl1pPr marL="0" indent="0">
              <a:buFontTx/>
              <a:buNone/>
              <a:defRPr/>
            </a:lvl1pPr>
          </a:lstStyle>
          <a:p>
            <a:r>
              <a:rPr lang="en-US"/>
              <a:t>Click icon to add picture</a:t>
            </a:r>
          </a:p>
        </p:txBody>
      </p:sp>
      <p:sp>
        <p:nvSpPr>
          <p:cNvPr id="17" name="Picture Placeholder 3"/>
          <p:cNvSpPr>
            <a:spLocks noGrp="1"/>
          </p:cNvSpPr>
          <p:nvPr>
            <p:ph type="pic" sz="quarter" idx="17"/>
          </p:nvPr>
        </p:nvSpPr>
        <p:spPr>
          <a:xfrm>
            <a:off x="4573524" y="2564892"/>
            <a:ext cx="2297430" cy="2578608"/>
          </a:xfrm>
        </p:spPr>
        <p:txBody>
          <a:bodyPr lIns="182880" tIns="91440" rIns="182880" bIns="91440"/>
          <a:lstStyle>
            <a:lvl1pPr marL="0" indent="0">
              <a:buFontTx/>
              <a:buNone/>
              <a:defRPr/>
            </a:lvl1pPr>
          </a:lstStyle>
          <a:p>
            <a:r>
              <a:rPr lang="en-US"/>
              <a:t>Click icon to add picture</a:t>
            </a:r>
          </a:p>
        </p:txBody>
      </p:sp>
      <p:sp>
        <p:nvSpPr>
          <p:cNvPr id="18" name="Picture Placeholder 3"/>
          <p:cNvSpPr>
            <a:spLocks noGrp="1"/>
          </p:cNvSpPr>
          <p:nvPr>
            <p:ph type="pic" sz="quarter" idx="18"/>
          </p:nvPr>
        </p:nvSpPr>
        <p:spPr>
          <a:xfrm>
            <a:off x="6860286" y="2564892"/>
            <a:ext cx="2297430" cy="2578608"/>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2113347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831086" cy="1721358"/>
          </a:xfrm>
        </p:spPr>
        <p:txBody>
          <a:bodyPr lIns="182880" tIns="91440" rIns="182880" bIns="91440"/>
          <a:lstStyle>
            <a:lvl1pPr marL="0" indent="0">
              <a:buFontTx/>
              <a:buNone/>
              <a:defRPr/>
            </a:lvl1pPr>
          </a:lstStyle>
          <a:p>
            <a:r>
              <a:rPr lang="en-US"/>
              <a:t>Click icon to add picture</a:t>
            </a:r>
            <a:endParaRPr lang="en-US" dirty="0"/>
          </a:p>
        </p:txBody>
      </p:sp>
      <p:sp>
        <p:nvSpPr>
          <p:cNvPr id="7" name="Picture Placeholder 3"/>
          <p:cNvSpPr>
            <a:spLocks noGrp="1"/>
          </p:cNvSpPr>
          <p:nvPr>
            <p:ph type="pic" sz="quarter" idx="11"/>
          </p:nvPr>
        </p:nvSpPr>
        <p:spPr>
          <a:xfrm>
            <a:off x="1828229" y="0"/>
            <a:ext cx="1831086" cy="1721358"/>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656457" y="0"/>
            <a:ext cx="1831086" cy="1721358"/>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5484686" y="0"/>
            <a:ext cx="1831086" cy="1721358"/>
          </a:xfrm>
        </p:spPr>
        <p:txBody>
          <a:bodyPr lIns="182880" tIns="91440" rIns="182880" bIns="91440"/>
          <a:lstStyle>
            <a:lvl1pPr marL="0" indent="0">
              <a:buFontTx/>
              <a:buNone/>
              <a:defRPr/>
            </a:lvl1pPr>
          </a:lstStyle>
          <a:p>
            <a:r>
              <a:rPr lang="en-US"/>
              <a:t>Click icon to add picture</a:t>
            </a:r>
          </a:p>
        </p:txBody>
      </p:sp>
      <p:sp>
        <p:nvSpPr>
          <p:cNvPr id="14" name="Picture Placeholder 3"/>
          <p:cNvSpPr>
            <a:spLocks noGrp="1"/>
          </p:cNvSpPr>
          <p:nvPr>
            <p:ph type="pic" sz="quarter" idx="14"/>
          </p:nvPr>
        </p:nvSpPr>
        <p:spPr>
          <a:xfrm>
            <a:off x="7312914" y="0"/>
            <a:ext cx="1831086" cy="1721358"/>
          </a:xfrm>
        </p:spPr>
        <p:txBody>
          <a:bodyPr lIns="182880" tIns="91440" rIns="182880" bIns="91440"/>
          <a:lstStyle>
            <a:lvl1pPr marL="0" indent="0">
              <a:buFontTx/>
              <a:buNone/>
              <a:defRPr/>
            </a:lvl1pPr>
          </a:lstStyle>
          <a:p>
            <a:r>
              <a:rPr lang="en-US"/>
              <a:t>Click icon to add picture</a:t>
            </a:r>
          </a:p>
        </p:txBody>
      </p:sp>
      <p:sp>
        <p:nvSpPr>
          <p:cNvPr id="15" name="Picture Placeholder 3"/>
          <p:cNvSpPr>
            <a:spLocks noGrp="1"/>
          </p:cNvSpPr>
          <p:nvPr>
            <p:ph type="pic" sz="quarter" idx="15"/>
          </p:nvPr>
        </p:nvSpPr>
        <p:spPr>
          <a:xfrm>
            <a:off x="0" y="1711071"/>
            <a:ext cx="1831086" cy="1721358"/>
          </a:xfrm>
        </p:spPr>
        <p:txBody>
          <a:bodyPr lIns="182880" tIns="91440" rIns="182880" bIns="91440"/>
          <a:lstStyle>
            <a:lvl1pPr marL="0" indent="0">
              <a:buFontTx/>
              <a:buNone/>
              <a:defRPr/>
            </a:lvl1pPr>
          </a:lstStyle>
          <a:p>
            <a:r>
              <a:rPr lang="en-US"/>
              <a:t>Click icon to add picture</a:t>
            </a:r>
            <a:endParaRPr lang="en-US" dirty="0"/>
          </a:p>
        </p:txBody>
      </p:sp>
      <p:sp>
        <p:nvSpPr>
          <p:cNvPr id="16" name="Picture Placeholder 3"/>
          <p:cNvSpPr>
            <a:spLocks noGrp="1"/>
          </p:cNvSpPr>
          <p:nvPr>
            <p:ph type="pic" sz="quarter" idx="16"/>
          </p:nvPr>
        </p:nvSpPr>
        <p:spPr>
          <a:xfrm>
            <a:off x="1828229" y="1711071"/>
            <a:ext cx="1831086" cy="1721358"/>
          </a:xfrm>
        </p:spPr>
        <p:txBody>
          <a:bodyPr lIns="182880" tIns="91440" rIns="182880" bIns="91440"/>
          <a:lstStyle>
            <a:lvl1pPr marL="0" indent="0">
              <a:buFontTx/>
              <a:buNone/>
              <a:defRPr/>
            </a:lvl1pPr>
          </a:lstStyle>
          <a:p>
            <a:r>
              <a:rPr lang="en-US"/>
              <a:t>Click icon to add picture</a:t>
            </a:r>
          </a:p>
        </p:txBody>
      </p:sp>
      <p:sp>
        <p:nvSpPr>
          <p:cNvPr id="17" name="Picture Placeholder 3"/>
          <p:cNvSpPr>
            <a:spLocks noGrp="1"/>
          </p:cNvSpPr>
          <p:nvPr>
            <p:ph type="pic" sz="quarter" idx="17"/>
          </p:nvPr>
        </p:nvSpPr>
        <p:spPr>
          <a:xfrm>
            <a:off x="3656457" y="1711071"/>
            <a:ext cx="1831086" cy="1721358"/>
          </a:xfrm>
        </p:spPr>
        <p:txBody>
          <a:bodyPr lIns="182880" tIns="91440" rIns="182880" bIns="91440"/>
          <a:lstStyle>
            <a:lvl1pPr marL="0" indent="0">
              <a:buFontTx/>
              <a:buNone/>
              <a:defRPr/>
            </a:lvl1pPr>
          </a:lstStyle>
          <a:p>
            <a:r>
              <a:rPr lang="en-US"/>
              <a:t>Click icon to add picture</a:t>
            </a:r>
          </a:p>
        </p:txBody>
      </p:sp>
      <p:sp>
        <p:nvSpPr>
          <p:cNvPr id="18" name="Picture Placeholder 3"/>
          <p:cNvSpPr>
            <a:spLocks noGrp="1"/>
          </p:cNvSpPr>
          <p:nvPr>
            <p:ph type="pic" sz="quarter" idx="18"/>
          </p:nvPr>
        </p:nvSpPr>
        <p:spPr>
          <a:xfrm>
            <a:off x="5484686" y="1711071"/>
            <a:ext cx="1831086" cy="1721358"/>
          </a:xfrm>
        </p:spPr>
        <p:txBody>
          <a:bodyPr lIns="182880" tIns="91440" rIns="182880" bIns="91440"/>
          <a:lstStyle>
            <a:lvl1pPr marL="0" indent="0">
              <a:buFontTx/>
              <a:buNone/>
              <a:defRPr/>
            </a:lvl1pPr>
          </a:lstStyle>
          <a:p>
            <a:r>
              <a:rPr lang="en-US"/>
              <a:t>Click icon to add picture</a:t>
            </a:r>
          </a:p>
        </p:txBody>
      </p:sp>
      <p:sp>
        <p:nvSpPr>
          <p:cNvPr id="19" name="Picture Placeholder 3"/>
          <p:cNvSpPr>
            <a:spLocks noGrp="1"/>
          </p:cNvSpPr>
          <p:nvPr>
            <p:ph type="pic" sz="quarter" idx="19"/>
          </p:nvPr>
        </p:nvSpPr>
        <p:spPr>
          <a:xfrm>
            <a:off x="7312914" y="1711071"/>
            <a:ext cx="1831086" cy="1721358"/>
          </a:xfrm>
        </p:spPr>
        <p:txBody>
          <a:bodyPr lIns="182880" tIns="91440" rIns="182880" bIns="91440"/>
          <a:lstStyle>
            <a:lvl1pPr marL="0" indent="0">
              <a:buFontTx/>
              <a:buNone/>
              <a:defRPr/>
            </a:lvl1pPr>
          </a:lstStyle>
          <a:p>
            <a:r>
              <a:rPr lang="en-US"/>
              <a:t>Click icon to add picture</a:t>
            </a:r>
          </a:p>
        </p:txBody>
      </p:sp>
      <p:sp>
        <p:nvSpPr>
          <p:cNvPr id="20" name="Picture Placeholder 3"/>
          <p:cNvSpPr>
            <a:spLocks noGrp="1"/>
          </p:cNvSpPr>
          <p:nvPr>
            <p:ph type="pic" sz="quarter" idx="20"/>
          </p:nvPr>
        </p:nvSpPr>
        <p:spPr>
          <a:xfrm>
            <a:off x="0" y="3422142"/>
            <a:ext cx="1831086" cy="1721358"/>
          </a:xfrm>
        </p:spPr>
        <p:txBody>
          <a:bodyPr lIns="182880" tIns="91440" rIns="182880" bIns="91440"/>
          <a:lstStyle>
            <a:lvl1pPr marL="0" indent="0">
              <a:buFontTx/>
              <a:buNone/>
              <a:defRPr/>
            </a:lvl1pPr>
          </a:lstStyle>
          <a:p>
            <a:r>
              <a:rPr lang="en-US"/>
              <a:t>Click icon to add picture</a:t>
            </a:r>
          </a:p>
        </p:txBody>
      </p:sp>
      <p:sp>
        <p:nvSpPr>
          <p:cNvPr id="21" name="Picture Placeholder 3"/>
          <p:cNvSpPr>
            <a:spLocks noGrp="1"/>
          </p:cNvSpPr>
          <p:nvPr>
            <p:ph type="pic" sz="quarter" idx="21"/>
          </p:nvPr>
        </p:nvSpPr>
        <p:spPr>
          <a:xfrm>
            <a:off x="1828229" y="3422142"/>
            <a:ext cx="1831086" cy="1721358"/>
          </a:xfrm>
        </p:spPr>
        <p:txBody>
          <a:bodyPr lIns="182880" tIns="91440" rIns="182880" bIns="91440"/>
          <a:lstStyle>
            <a:lvl1pPr marL="0" indent="0">
              <a:buFontTx/>
              <a:buNone/>
              <a:defRPr/>
            </a:lvl1pPr>
          </a:lstStyle>
          <a:p>
            <a:r>
              <a:rPr lang="en-US"/>
              <a:t>Click icon to add picture</a:t>
            </a:r>
          </a:p>
        </p:txBody>
      </p:sp>
      <p:sp>
        <p:nvSpPr>
          <p:cNvPr id="22" name="Picture Placeholder 3"/>
          <p:cNvSpPr>
            <a:spLocks noGrp="1"/>
          </p:cNvSpPr>
          <p:nvPr>
            <p:ph type="pic" sz="quarter" idx="22"/>
          </p:nvPr>
        </p:nvSpPr>
        <p:spPr>
          <a:xfrm>
            <a:off x="3656457" y="3422142"/>
            <a:ext cx="1831086" cy="1721358"/>
          </a:xfrm>
        </p:spPr>
        <p:txBody>
          <a:bodyPr lIns="182880" tIns="91440" rIns="182880" bIns="91440"/>
          <a:lstStyle>
            <a:lvl1pPr marL="0" indent="0">
              <a:buFontTx/>
              <a:buNone/>
              <a:defRPr/>
            </a:lvl1pPr>
          </a:lstStyle>
          <a:p>
            <a:r>
              <a:rPr lang="en-US"/>
              <a:t>Click icon to add picture</a:t>
            </a:r>
          </a:p>
        </p:txBody>
      </p:sp>
      <p:sp>
        <p:nvSpPr>
          <p:cNvPr id="23" name="Picture Placeholder 3"/>
          <p:cNvSpPr>
            <a:spLocks noGrp="1"/>
          </p:cNvSpPr>
          <p:nvPr>
            <p:ph type="pic" sz="quarter" idx="23"/>
          </p:nvPr>
        </p:nvSpPr>
        <p:spPr>
          <a:xfrm>
            <a:off x="5484686" y="3422142"/>
            <a:ext cx="1831086" cy="1721358"/>
          </a:xfrm>
        </p:spPr>
        <p:txBody>
          <a:bodyPr lIns="182880" tIns="91440" rIns="182880" bIns="91440"/>
          <a:lstStyle>
            <a:lvl1pPr marL="0" indent="0">
              <a:buFontTx/>
              <a:buNone/>
              <a:defRPr/>
            </a:lvl1pPr>
          </a:lstStyle>
          <a:p>
            <a:r>
              <a:rPr lang="en-US"/>
              <a:t>Click icon to add picture</a:t>
            </a:r>
          </a:p>
        </p:txBody>
      </p:sp>
      <p:sp>
        <p:nvSpPr>
          <p:cNvPr id="24" name="Picture Placeholder 3"/>
          <p:cNvSpPr>
            <a:spLocks noGrp="1"/>
          </p:cNvSpPr>
          <p:nvPr>
            <p:ph type="pic" sz="quarter" idx="24"/>
          </p:nvPr>
        </p:nvSpPr>
        <p:spPr>
          <a:xfrm>
            <a:off x="7312914" y="3422142"/>
            <a:ext cx="1831086" cy="1721358"/>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87285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231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2" cy="1296162"/>
          </a:xfrm>
        </p:spPr>
        <p:txBody>
          <a:bodyPr lIns="182880" tIns="91440" rIns="182880" bIns="91440"/>
          <a:lstStyle>
            <a:lvl1pPr marL="0" indent="0">
              <a:buFontTx/>
              <a:buNone/>
              <a:defRPr/>
            </a:lvl1pPr>
          </a:lstStyle>
          <a:p>
            <a:r>
              <a:rPr lang="en-US"/>
              <a:t>Click icon to add picture</a:t>
            </a:r>
          </a:p>
        </p:txBody>
      </p:sp>
      <p:sp>
        <p:nvSpPr>
          <p:cNvPr id="7" name="Picture Placeholder 3"/>
          <p:cNvSpPr>
            <a:spLocks noGrp="1"/>
          </p:cNvSpPr>
          <p:nvPr>
            <p:ph type="pic" sz="quarter" idx="11"/>
          </p:nvPr>
        </p:nvSpPr>
        <p:spPr>
          <a:xfrm>
            <a:off x="1521562" y="0"/>
            <a:ext cx="1536192" cy="1296162"/>
          </a:xfrm>
        </p:spPr>
        <p:txBody>
          <a:bodyPr lIns="182880" tIns="91440" rIns="182880" bIns="91440"/>
          <a:lstStyle>
            <a:lvl1pPr marL="0" indent="0">
              <a:buFontTx/>
              <a:buNone/>
              <a:defRPr/>
            </a:lvl1pPr>
          </a:lstStyle>
          <a:p>
            <a:r>
              <a:rPr lang="en-US"/>
              <a:t>Click icon to add picture</a:t>
            </a:r>
          </a:p>
        </p:txBody>
      </p:sp>
      <p:sp>
        <p:nvSpPr>
          <p:cNvPr id="12" name="Picture Placeholder 3"/>
          <p:cNvSpPr>
            <a:spLocks noGrp="1"/>
          </p:cNvSpPr>
          <p:nvPr>
            <p:ph type="pic" sz="quarter" idx="12"/>
          </p:nvPr>
        </p:nvSpPr>
        <p:spPr>
          <a:xfrm>
            <a:off x="3043124" y="0"/>
            <a:ext cx="1536192" cy="1296162"/>
          </a:xfrm>
        </p:spPr>
        <p:txBody>
          <a:bodyPr lIns="182880" tIns="91440" rIns="182880" bIns="91440"/>
          <a:lstStyle>
            <a:lvl1pPr marL="0" indent="0">
              <a:buFontTx/>
              <a:buNone/>
              <a:defRPr/>
            </a:lvl1pPr>
          </a:lstStyle>
          <a:p>
            <a:r>
              <a:rPr lang="en-US"/>
              <a:t>Click icon to add picture</a:t>
            </a:r>
          </a:p>
        </p:txBody>
      </p:sp>
      <p:sp>
        <p:nvSpPr>
          <p:cNvPr id="13" name="Picture Placeholder 3"/>
          <p:cNvSpPr>
            <a:spLocks noGrp="1"/>
          </p:cNvSpPr>
          <p:nvPr>
            <p:ph type="pic" sz="quarter" idx="13"/>
          </p:nvPr>
        </p:nvSpPr>
        <p:spPr>
          <a:xfrm>
            <a:off x="4564685" y="0"/>
            <a:ext cx="1536192" cy="1296162"/>
          </a:xfrm>
        </p:spPr>
        <p:txBody>
          <a:bodyPr lIns="182880" tIns="91440" rIns="182880" bIns="91440"/>
          <a:lstStyle>
            <a:lvl1pPr marL="0" indent="0">
              <a:buFontTx/>
              <a:buNone/>
              <a:defRPr/>
            </a:lvl1pPr>
          </a:lstStyle>
          <a:p>
            <a:r>
              <a:rPr lang="en-US"/>
              <a:t>Click icon to add picture</a:t>
            </a:r>
          </a:p>
        </p:txBody>
      </p:sp>
      <p:sp>
        <p:nvSpPr>
          <p:cNvPr id="14" name="Picture Placeholder 3"/>
          <p:cNvSpPr>
            <a:spLocks noGrp="1"/>
          </p:cNvSpPr>
          <p:nvPr>
            <p:ph type="pic" sz="quarter" idx="14"/>
          </p:nvPr>
        </p:nvSpPr>
        <p:spPr>
          <a:xfrm>
            <a:off x="7607808" y="0"/>
            <a:ext cx="1536192" cy="1296162"/>
          </a:xfrm>
        </p:spPr>
        <p:txBody>
          <a:bodyPr lIns="182880" tIns="91440" rIns="182880" bIns="91440"/>
          <a:lstStyle>
            <a:lvl1pPr marL="0" indent="0">
              <a:buFontTx/>
              <a:buNone/>
              <a:defRPr/>
            </a:lvl1pPr>
          </a:lstStyle>
          <a:p>
            <a:r>
              <a:rPr lang="en-US"/>
              <a:t>Click icon to add picture</a:t>
            </a:r>
          </a:p>
        </p:txBody>
      </p:sp>
      <p:sp>
        <p:nvSpPr>
          <p:cNvPr id="25" name="Picture Placeholder 3"/>
          <p:cNvSpPr>
            <a:spLocks noGrp="1"/>
          </p:cNvSpPr>
          <p:nvPr>
            <p:ph type="pic" sz="quarter" idx="25"/>
          </p:nvPr>
        </p:nvSpPr>
        <p:spPr>
          <a:xfrm>
            <a:off x="6086247" y="0"/>
            <a:ext cx="1536192" cy="1296162"/>
          </a:xfrm>
        </p:spPr>
        <p:txBody>
          <a:bodyPr lIns="182880" tIns="91440" rIns="182880" bIns="91440"/>
          <a:lstStyle>
            <a:lvl1pPr marL="0" indent="0">
              <a:buFontTx/>
              <a:buNone/>
              <a:defRPr/>
            </a:lvl1pPr>
          </a:lstStyle>
          <a:p>
            <a:r>
              <a:rPr lang="en-US"/>
              <a:t>Click icon to add picture</a:t>
            </a:r>
          </a:p>
        </p:txBody>
      </p:sp>
      <p:sp>
        <p:nvSpPr>
          <p:cNvPr id="28" name="Picture Placeholder 3"/>
          <p:cNvSpPr>
            <a:spLocks noGrp="1"/>
          </p:cNvSpPr>
          <p:nvPr>
            <p:ph type="pic" sz="quarter" idx="26"/>
          </p:nvPr>
        </p:nvSpPr>
        <p:spPr>
          <a:xfrm>
            <a:off x="0" y="1282446"/>
            <a:ext cx="1536192" cy="1296162"/>
          </a:xfrm>
        </p:spPr>
        <p:txBody>
          <a:bodyPr lIns="182880" tIns="91440" rIns="182880" bIns="91440"/>
          <a:lstStyle>
            <a:lvl1pPr marL="0" indent="0">
              <a:buFontTx/>
              <a:buNone/>
              <a:defRPr/>
            </a:lvl1pPr>
          </a:lstStyle>
          <a:p>
            <a:r>
              <a:rPr lang="en-US"/>
              <a:t>Click icon to add picture</a:t>
            </a:r>
          </a:p>
        </p:txBody>
      </p:sp>
      <p:sp>
        <p:nvSpPr>
          <p:cNvPr id="29" name="Picture Placeholder 3"/>
          <p:cNvSpPr>
            <a:spLocks noGrp="1"/>
          </p:cNvSpPr>
          <p:nvPr>
            <p:ph type="pic" sz="quarter" idx="27"/>
          </p:nvPr>
        </p:nvSpPr>
        <p:spPr>
          <a:xfrm>
            <a:off x="1521562" y="1282446"/>
            <a:ext cx="1536192" cy="1296162"/>
          </a:xfrm>
        </p:spPr>
        <p:txBody>
          <a:bodyPr lIns="182880" tIns="91440" rIns="182880" bIns="91440"/>
          <a:lstStyle>
            <a:lvl1pPr marL="0" indent="0">
              <a:buFontTx/>
              <a:buNone/>
              <a:defRPr/>
            </a:lvl1pPr>
          </a:lstStyle>
          <a:p>
            <a:r>
              <a:rPr lang="en-US"/>
              <a:t>Click icon to add picture</a:t>
            </a:r>
          </a:p>
        </p:txBody>
      </p:sp>
      <p:sp>
        <p:nvSpPr>
          <p:cNvPr id="30" name="Picture Placeholder 3"/>
          <p:cNvSpPr>
            <a:spLocks noGrp="1"/>
          </p:cNvSpPr>
          <p:nvPr>
            <p:ph type="pic" sz="quarter" idx="28"/>
          </p:nvPr>
        </p:nvSpPr>
        <p:spPr>
          <a:xfrm>
            <a:off x="3043124" y="1282446"/>
            <a:ext cx="1536192" cy="1296162"/>
          </a:xfrm>
        </p:spPr>
        <p:txBody>
          <a:bodyPr lIns="182880" tIns="91440" rIns="182880" bIns="91440"/>
          <a:lstStyle>
            <a:lvl1pPr marL="0" indent="0">
              <a:buFontTx/>
              <a:buNone/>
              <a:defRPr/>
            </a:lvl1pPr>
          </a:lstStyle>
          <a:p>
            <a:r>
              <a:rPr lang="en-US"/>
              <a:t>Click icon to add picture</a:t>
            </a:r>
          </a:p>
        </p:txBody>
      </p:sp>
      <p:sp>
        <p:nvSpPr>
          <p:cNvPr id="31" name="Picture Placeholder 3"/>
          <p:cNvSpPr>
            <a:spLocks noGrp="1"/>
          </p:cNvSpPr>
          <p:nvPr>
            <p:ph type="pic" sz="quarter" idx="29"/>
          </p:nvPr>
        </p:nvSpPr>
        <p:spPr>
          <a:xfrm>
            <a:off x="4564685" y="1282446"/>
            <a:ext cx="1536192" cy="1296162"/>
          </a:xfrm>
        </p:spPr>
        <p:txBody>
          <a:bodyPr lIns="182880" tIns="91440" rIns="182880" bIns="91440"/>
          <a:lstStyle>
            <a:lvl1pPr marL="0" indent="0">
              <a:buFontTx/>
              <a:buNone/>
              <a:defRPr/>
            </a:lvl1pPr>
          </a:lstStyle>
          <a:p>
            <a:r>
              <a:rPr lang="en-US"/>
              <a:t>Click icon to add picture</a:t>
            </a:r>
          </a:p>
        </p:txBody>
      </p:sp>
      <p:sp>
        <p:nvSpPr>
          <p:cNvPr id="32" name="Picture Placeholder 3"/>
          <p:cNvSpPr>
            <a:spLocks noGrp="1"/>
          </p:cNvSpPr>
          <p:nvPr>
            <p:ph type="pic" sz="quarter" idx="30"/>
          </p:nvPr>
        </p:nvSpPr>
        <p:spPr>
          <a:xfrm>
            <a:off x="7607808" y="1282446"/>
            <a:ext cx="1536192" cy="1296162"/>
          </a:xfrm>
        </p:spPr>
        <p:txBody>
          <a:bodyPr lIns="182880" tIns="91440" rIns="182880" bIns="91440"/>
          <a:lstStyle>
            <a:lvl1pPr marL="0" indent="0">
              <a:buFontTx/>
              <a:buNone/>
              <a:defRPr/>
            </a:lvl1pPr>
          </a:lstStyle>
          <a:p>
            <a:r>
              <a:rPr lang="en-US"/>
              <a:t>Click icon to add picture</a:t>
            </a:r>
          </a:p>
        </p:txBody>
      </p:sp>
      <p:sp>
        <p:nvSpPr>
          <p:cNvPr id="33" name="Picture Placeholder 3"/>
          <p:cNvSpPr>
            <a:spLocks noGrp="1"/>
          </p:cNvSpPr>
          <p:nvPr>
            <p:ph type="pic" sz="quarter" idx="31"/>
          </p:nvPr>
        </p:nvSpPr>
        <p:spPr>
          <a:xfrm>
            <a:off x="6086247" y="1282446"/>
            <a:ext cx="1536192" cy="1296162"/>
          </a:xfrm>
        </p:spPr>
        <p:txBody>
          <a:bodyPr lIns="182880" tIns="91440" rIns="182880" bIns="91440"/>
          <a:lstStyle>
            <a:lvl1pPr marL="0" indent="0">
              <a:buFontTx/>
              <a:buNone/>
              <a:defRPr/>
            </a:lvl1pPr>
          </a:lstStyle>
          <a:p>
            <a:r>
              <a:rPr lang="en-US"/>
              <a:t>Click icon to add picture</a:t>
            </a:r>
          </a:p>
        </p:txBody>
      </p:sp>
      <p:sp>
        <p:nvSpPr>
          <p:cNvPr id="34" name="Picture Placeholder 3"/>
          <p:cNvSpPr>
            <a:spLocks noGrp="1"/>
          </p:cNvSpPr>
          <p:nvPr>
            <p:ph type="pic" sz="quarter" idx="32"/>
          </p:nvPr>
        </p:nvSpPr>
        <p:spPr>
          <a:xfrm>
            <a:off x="0" y="2564892"/>
            <a:ext cx="1536192" cy="1296162"/>
          </a:xfrm>
        </p:spPr>
        <p:txBody>
          <a:bodyPr lIns="182880" tIns="91440" rIns="182880" bIns="91440"/>
          <a:lstStyle>
            <a:lvl1pPr marL="0" indent="0">
              <a:buFontTx/>
              <a:buNone/>
              <a:defRPr/>
            </a:lvl1pPr>
          </a:lstStyle>
          <a:p>
            <a:r>
              <a:rPr lang="en-US"/>
              <a:t>Click icon to add picture</a:t>
            </a:r>
          </a:p>
        </p:txBody>
      </p:sp>
      <p:sp>
        <p:nvSpPr>
          <p:cNvPr id="35" name="Picture Placeholder 3"/>
          <p:cNvSpPr>
            <a:spLocks noGrp="1"/>
          </p:cNvSpPr>
          <p:nvPr>
            <p:ph type="pic" sz="quarter" idx="33"/>
          </p:nvPr>
        </p:nvSpPr>
        <p:spPr>
          <a:xfrm>
            <a:off x="1521562" y="2564892"/>
            <a:ext cx="1536192" cy="1296162"/>
          </a:xfrm>
        </p:spPr>
        <p:txBody>
          <a:bodyPr lIns="182880" tIns="91440" rIns="182880" bIns="91440"/>
          <a:lstStyle>
            <a:lvl1pPr marL="0" indent="0">
              <a:buFontTx/>
              <a:buNone/>
              <a:defRPr/>
            </a:lvl1pPr>
          </a:lstStyle>
          <a:p>
            <a:r>
              <a:rPr lang="en-US"/>
              <a:t>Click icon to add picture</a:t>
            </a:r>
          </a:p>
        </p:txBody>
      </p:sp>
      <p:sp>
        <p:nvSpPr>
          <p:cNvPr id="36" name="Picture Placeholder 3"/>
          <p:cNvSpPr>
            <a:spLocks noGrp="1"/>
          </p:cNvSpPr>
          <p:nvPr>
            <p:ph type="pic" sz="quarter" idx="34"/>
          </p:nvPr>
        </p:nvSpPr>
        <p:spPr>
          <a:xfrm>
            <a:off x="3043124" y="2564892"/>
            <a:ext cx="1536192" cy="1296162"/>
          </a:xfrm>
        </p:spPr>
        <p:txBody>
          <a:bodyPr lIns="182880" tIns="91440" rIns="182880" bIns="91440"/>
          <a:lstStyle>
            <a:lvl1pPr marL="0" indent="0">
              <a:buFontTx/>
              <a:buNone/>
              <a:defRPr/>
            </a:lvl1pPr>
          </a:lstStyle>
          <a:p>
            <a:r>
              <a:rPr lang="en-US"/>
              <a:t>Click icon to add picture</a:t>
            </a:r>
          </a:p>
        </p:txBody>
      </p:sp>
      <p:sp>
        <p:nvSpPr>
          <p:cNvPr id="37" name="Picture Placeholder 3"/>
          <p:cNvSpPr>
            <a:spLocks noGrp="1"/>
          </p:cNvSpPr>
          <p:nvPr>
            <p:ph type="pic" sz="quarter" idx="35"/>
          </p:nvPr>
        </p:nvSpPr>
        <p:spPr>
          <a:xfrm>
            <a:off x="4564685" y="2564892"/>
            <a:ext cx="1536192" cy="1296162"/>
          </a:xfrm>
        </p:spPr>
        <p:txBody>
          <a:bodyPr lIns="182880" tIns="91440" rIns="182880" bIns="91440"/>
          <a:lstStyle>
            <a:lvl1pPr marL="0" indent="0">
              <a:buFontTx/>
              <a:buNone/>
              <a:defRPr/>
            </a:lvl1pPr>
          </a:lstStyle>
          <a:p>
            <a:r>
              <a:rPr lang="en-US"/>
              <a:t>Click icon to add picture</a:t>
            </a:r>
          </a:p>
        </p:txBody>
      </p:sp>
      <p:sp>
        <p:nvSpPr>
          <p:cNvPr id="38" name="Picture Placeholder 3"/>
          <p:cNvSpPr>
            <a:spLocks noGrp="1"/>
          </p:cNvSpPr>
          <p:nvPr>
            <p:ph type="pic" sz="quarter" idx="36"/>
          </p:nvPr>
        </p:nvSpPr>
        <p:spPr>
          <a:xfrm>
            <a:off x="7607808" y="2564892"/>
            <a:ext cx="1536192" cy="1296162"/>
          </a:xfrm>
        </p:spPr>
        <p:txBody>
          <a:bodyPr lIns="182880" tIns="91440" rIns="182880" bIns="91440"/>
          <a:lstStyle>
            <a:lvl1pPr marL="0" indent="0">
              <a:buFontTx/>
              <a:buNone/>
              <a:defRPr/>
            </a:lvl1pPr>
          </a:lstStyle>
          <a:p>
            <a:r>
              <a:rPr lang="en-US"/>
              <a:t>Click icon to add picture</a:t>
            </a:r>
          </a:p>
        </p:txBody>
      </p:sp>
      <p:sp>
        <p:nvSpPr>
          <p:cNvPr id="39" name="Picture Placeholder 3"/>
          <p:cNvSpPr>
            <a:spLocks noGrp="1"/>
          </p:cNvSpPr>
          <p:nvPr>
            <p:ph type="pic" sz="quarter" idx="37"/>
          </p:nvPr>
        </p:nvSpPr>
        <p:spPr>
          <a:xfrm>
            <a:off x="6086247" y="2564892"/>
            <a:ext cx="1536192" cy="1296162"/>
          </a:xfrm>
        </p:spPr>
        <p:txBody>
          <a:bodyPr lIns="182880" tIns="91440" rIns="182880" bIns="91440"/>
          <a:lstStyle>
            <a:lvl1pPr marL="0" indent="0">
              <a:buFontTx/>
              <a:buNone/>
              <a:defRPr/>
            </a:lvl1pPr>
          </a:lstStyle>
          <a:p>
            <a:r>
              <a:rPr lang="en-US"/>
              <a:t>Click icon to add picture</a:t>
            </a:r>
          </a:p>
        </p:txBody>
      </p:sp>
      <p:sp>
        <p:nvSpPr>
          <p:cNvPr id="40" name="Picture Placeholder 3"/>
          <p:cNvSpPr>
            <a:spLocks noGrp="1"/>
          </p:cNvSpPr>
          <p:nvPr>
            <p:ph type="pic" sz="quarter" idx="38"/>
          </p:nvPr>
        </p:nvSpPr>
        <p:spPr>
          <a:xfrm>
            <a:off x="0" y="3847338"/>
            <a:ext cx="1536192" cy="1296162"/>
          </a:xfrm>
        </p:spPr>
        <p:txBody>
          <a:bodyPr lIns="182880" tIns="91440" rIns="182880" bIns="91440"/>
          <a:lstStyle>
            <a:lvl1pPr marL="0" indent="0">
              <a:buFontTx/>
              <a:buNone/>
              <a:defRPr/>
            </a:lvl1pPr>
          </a:lstStyle>
          <a:p>
            <a:r>
              <a:rPr lang="en-US"/>
              <a:t>Click icon to add picture</a:t>
            </a:r>
          </a:p>
        </p:txBody>
      </p:sp>
      <p:sp>
        <p:nvSpPr>
          <p:cNvPr id="41" name="Picture Placeholder 3"/>
          <p:cNvSpPr>
            <a:spLocks noGrp="1"/>
          </p:cNvSpPr>
          <p:nvPr>
            <p:ph type="pic" sz="quarter" idx="39"/>
          </p:nvPr>
        </p:nvSpPr>
        <p:spPr>
          <a:xfrm>
            <a:off x="1521562" y="3847338"/>
            <a:ext cx="1536192" cy="1296162"/>
          </a:xfrm>
        </p:spPr>
        <p:txBody>
          <a:bodyPr lIns="182880" tIns="91440" rIns="182880" bIns="91440"/>
          <a:lstStyle>
            <a:lvl1pPr marL="0" indent="0">
              <a:buFontTx/>
              <a:buNone/>
              <a:defRPr/>
            </a:lvl1pPr>
          </a:lstStyle>
          <a:p>
            <a:r>
              <a:rPr lang="en-US"/>
              <a:t>Click icon to add picture</a:t>
            </a:r>
          </a:p>
        </p:txBody>
      </p:sp>
      <p:sp>
        <p:nvSpPr>
          <p:cNvPr id="42" name="Picture Placeholder 3"/>
          <p:cNvSpPr>
            <a:spLocks noGrp="1"/>
          </p:cNvSpPr>
          <p:nvPr>
            <p:ph type="pic" sz="quarter" idx="40"/>
          </p:nvPr>
        </p:nvSpPr>
        <p:spPr>
          <a:xfrm>
            <a:off x="3043124" y="3847338"/>
            <a:ext cx="1536192" cy="1296162"/>
          </a:xfrm>
        </p:spPr>
        <p:txBody>
          <a:bodyPr lIns="182880" tIns="91440" rIns="182880" bIns="91440"/>
          <a:lstStyle>
            <a:lvl1pPr marL="0" indent="0">
              <a:buFontTx/>
              <a:buNone/>
              <a:defRPr/>
            </a:lvl1pPr>
          </a:lstStyle>
          <a:p>
            <a:r>
              <a:rPr lang="en-US"/>
              <a:t>Click icon to add picture</a:t>
            </a:r>
          </a:p>
        </p:txBody>
      </p:sp>
      <p:sp>
        <p:nvSpPr>
          <p:cNvPr id="43" name="Picture Placeholder 3"/>
          <p:cNvSpPr>
            <a:spLocks noGrp="1"/>
          </p:cNvSpPr>
          <p:nvPr>
            <p:ph type="pic" sz="quarter" idx="41"/>
          </p:nvPr>
        </p:nvSpPr>
        <p:spPr>
          <a:xfrm>
            <a:off x="4564685" y="3847338"/>
            <a:ext cx="1536192" cy="1296162"/>
          </a:xfrm>
        </p:spPr>
        <p:txBody>
          <a:bodyPr lIns="182880" tIns="91440" rIns="182880" bIns="91440"/>
          <a:lstStyle>
            <a:lvl1pPr marL="0" indent="0">
              <a:buFontTx/>
              <a:buNone/>
              <a:defRPr/>
            </a:lvl1pPr>
          </a:lstStyle>
          <a:p>
            <a:r>
              <a:rPr lang="en-US"/>
              <a:t>Click icon to add picture</a:t>
            </a:r>
          </a:p>
        </p:txBody>
      </p:sp>
      <p:sp>
        <p:nvSpPr>
          <p:cNvPr id="44" name="Picture Placeholder 3"/>
          <p:cNvSpPr>
            <a:spLocks noGrp="1"/>
          </p:cNvSpPr>
          <p:nvPr>
            <p:ph type="pic" sz="quarter" idx="42"/>
          </p:nvPr>
        </p:nvSpPr>
        <p:spPr>
          <a:xfrm>
            <a:off x="7607808" y="3847338"/>
            <a:ext cx="1536192" cy="1296162"/>
          </a:xfrm>
        </p:spPr>
        <p:txBody>
          <a:bodyPr lIns="182880" tIns="91440" rIns="182880" bIns="91440"/>
          <a:lstStyle>
            <a:lvl1pPr marL="0" indent="0">
              <a:buFontTx/>
              <a:buNone/>
              <a:defRPr/>
            </a:lvl1pPr>
          </a:lstStyle>
          <a:p>
            <a:r>
              <a:rPr lang="en-US"/>
              <a:t>Click icon to add picture</a:t>
            </a:r>
          </a:p>
        </p:txBody>
      </p:sp>
      <p:sp>
        <p:nvSpPr>
          <p:cNvPr id="45" name="Picture Placeholder 3"/>
          <p:cNvSpPr>
            <a:spLocks noGrp="1"/>
          </p:cNvSpPr>
          <p:nvPr>
            <p:ph type="pic" sz="quarter" idx="43"/>
          </p:nvPr>
        </p:nvSpPr>
        <p:spPr>
          <a:xfrm>
            <a:off x="6086247" y="3847338"/>
            <a:ext cx="1536192" cy="1296162"/>
          </a:xfrm>
        </p:spPr>
        <p:txBody>
          <a:bodyPr lIns="182880" tIns="91440" rIns="182880" bIns="91440"/>
          <a:lstStyle>
            <a:lvl1pPr marL="0" indent="0">
              <a:buFontTx/>
              <a:buNone/>
              <a:defRPr/>
            </a:lvl1pPr>
          </a:lstStyle>
          <a:p>
            <a:r>
              <a:rPr lang="en-US"/>
              <a:t>Click icon to add picture</a:t>
            </a:r>
          </a:p>
        </p:txBody>
      </p:sp>
    </p:spTree>
    <p:extLst>
      <p:ext uri="{BB962C8B-B14F-4D97-AF65-F5344CB8AC3E}">
        <p14:creationId xmlns:p14="http://schemas.microsoft.com/office/powerpoint/2010/main" val="176746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323844" y="1047750"/>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5961888" y="1047750"/>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Text Placeholder 9"/>
          <p:cNvSpPr>
            <a:spLocks noGrp="1"/>
          </p:cNvSpPr>
          <p:nvPr>
            <p:ph type="body" sz="quarter" idx="14"/>
          </p:nvPr>
        </p:nvSpPr>
        <p:spPr>
          <a:xfrm>
            <a:off x="685800" y="3735424"/>
            <a:ext cx="2496312" cy="719138"/>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3323844" y="3735424"/>
            <a:ext cx="2496312" cy="719138"/>
          </a:xfrm>
        </p:spPr>
        <p:txBody>
          <a:bodyPr>
            <a:noAutofit/>
          </a:bodyPr>
          <a:lstStyle>
            <a:lvl1pPr marL="0" indent="0">
              <a:buNone/>
              <a:defRPr sz="1050"/>
            </a:lvl1pPr>
            <a:lvl2pPr marL="114297" indent="-114297">
              <a:buClr>
                <a:schemeClr val="accent4"/>
              </a:buClr>
              <a:buFont typeface="Arial" panose="020B0604020202020204" pitchFamily="34" charset="0"/>
              <a:buChar char="•"/>
              <a:defRPr sz="1050"/>
            </a:lvl2pPr>
            <a:lvl3pPr marL="228594" indent="-114297">
              <a:buClr>
                <a:schemeClr val="accent4"/>
              </a:buClr>
              <a:defRPr sz="1050"/>
            </a:lvl3pPr>
            <a:lvl4pPr marL="400040" indent="-171446">
              <a:buClr>
                <a:schemeClr val="accent4"/>
              </a:buClr>
              <a:defRPr sz="1050"/>
            </a:lvl4pPr>
            <a:lvl5pPr marL="571486" indent="-171446">
              <a:buClr>
                <a:schemeClr val="accent4"/>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5961888" y="3735424"/>
            <a:ext cx="2496312" cy="719138"/>
          </a:xfrm>
        </p:spPr>
        <p:txBody>
          <a:bodyPr>
            <a:noAutofit/>
          </a:bodyPr>
          <a:lstStyle>
            <a:lvl1pPr marL="0" indent="0">
              <a:buNone/>
              <a:defRPr sz="1050"/>
            </a:lvl1pPr>
            <a:lvl2pPr marL="114297" indent="-114297">
              <a:buClr>
                <a:schemeClr val="accent2"/>
              </a:buClr>
              <a:buFont typeface="Arial" panose="020B0604020202020204" pitchFamily="34" charset="0"/>
              <a:buChar char="•"/>
              <a:defRPr sz="1050"/>
            </a:lvl2pPr>
            <a:lvl3pPr marL="228594" indent="-114297">
              <a:buClr>
                <a:schemeClr val="accent2"/>
              </a:buClr>
              <a:defRPr sz="1050"/>
            </a:lvl3pPr>
            <a:lvl4pPr marL="400040" indent="-171446">
              <a:buClr>
                <a:schemeClr val="accent2"/>
              </a:buClr>
              <a:defRPr sz="1050"/>
            </a:lvl4pPr>
            <a:lvl5pPr marL="571486" indent="-171446">
              <a:buClr>
                <a:schemeClr val="accent2"/>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26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endParaRPr lang="en-US" dirty="0"/>
          </a:p>
        </p:txBody>
      </p:sp>
      <p:sp>
        <p:nvSpPr>
          <p:cNvPr id="5" name="Picture Placeholder 3"/>
          <p:cNvSpPr>
            <a:spLocks noGrp="1"/>
          </p:cNvSpPr>
          <p:nvPr>
            <p:ph type="pic" sz="quarter" idx="11"/>
          </p:nvPr>
        </p:nvSpPr>
        <p:spPr>
          <a:xfrm>
            <a:off x="26670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6" name="Picture Placeholder 3"/>
          <p:cNvSpPr>
            <a:spLocks noGrp="1"/>
          </p:cNvSpPr>
          <p:nvPr>
            <p:ph type="pic" sz="quarter" idx="12"/>
          </p:nvPr>
        </p:nvSpPr>
        <p:spPr>
          <a:xfrm>
            <a:off x="46482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anchor="ctr">
            <a:normAutofit/>
          </a:bodyPr>
          <a:lstStyle>
            <a:lvl1pPr marL="0" indent="0" algn="ctr">
              <a:buNone/>
              <a:defRPr sz="1050"/>
            </a:lvl1pPr>
          </a:lstStyle>
          <a:p>
            <a:r>
              <a:rPr lang="en-US"/>
              <a:t>Click icon to add picture</a:t>
            </a:r>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anchor="ctr">
            <a:normAutofit/>
          </a:bodyPr>
          <a:lstStyle>
            <a:lvl1pPr marL="0" indent="0" algn="ctr">
              <a:buNone/>
              <a:defRPr sz="1050"/>
            </a:lvl1pPr>
          </a:lstStyle>
          <a:p>
            <a:r>
              <a:rPr lang="en-US"/>
              <a:t>Click icon to add picture</a:t>
            </a:r>
          </a:p>
        </p:txBody>
      </p:sp>
      <p:sp>
        <p:nvSpPr>
          <p:cNvPr id="14" name="Content Placeholder 13"/>
          <p:cNvSpPr>
            <a:spLocks noGrp="1"/>
          </p:cNvSpPr>
          <p:nvPr>
            <p:ph sz="quarter" idx="18"/>
          </p:nvPr>
        </p:nvSpPr>
        <p:spPr>
          <a:xfrm>
            <a:off x="685800" y="2291461"/>
            <a:ext cx="1831086"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6238" y="2291461"/>
            <a:ext cx="1831086" cy="2241249"/>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6676" y="2291461"/>
            <a:ext cx="1831086" cy="2241249"/>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7114" y="2291461"/>
            <a:ext cx="1831086" cy="2241249"/>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22"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55906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323844"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5961888" y="1047750"/>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1" name="Content Placeholder 13"/>
          <p:cNvSpPr>
            <a:spLocks noGrp="1"/>
          </p:cNvSpPr>
          <p:nvPr>
            <p:ph sz="quarter" idx="18"/>
          </p:nvPr>
        </p:nvSpPr>
        <p:spPr>
          <a:xfrm>
            <a:off x="685800" y="2291461"/>
            <a:ext cx="2496312" cy="224124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3323844" y="2291461"/>
            <a:ext cx="2496312" cy="2241249"/>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5961888" y="2291461"/>
            <a:ext cx="2496312" cy="2241249"/>
          </a:xfrm>
        </p:spPr>
        <p:txBody>
          <a:bodyPr/>
          <a:lstStyle>
            <a:lvl1pPr marL="0" indent="0">
              <a:buNone/>
              <a:defRPr sz="1575"/>
            </a:lvl1pPr>
            <a:lvl2pPr marL="128588" indent="-128588">
              <a:buClr>
                <a:schemeClr val="accent2"/>
              </a:buClr>
              <a:buFont typeface="Arial" panose="020B0604020202020204" pitchFamily="34" charset="0"/>
              <a:buChar char="•"/>
              <a:defRPr sz="1050"/>
            </a:lvl2pPr>
            <a:lvl3pPr marL="257175" indent="-128588">
              <a:buClr>
                <a:schemeClr val="accent2"/>
              </a:buClr>
              <a:defRPr sz="1050"/>
            </a:lvl3pPr>
            <a:lvl4pPr marL="385763" indent="-128588">
              <a:buClr>
                <a:schemeClr val="accent2"/>
              </a:buClr>
              <a:defRPr sz="1050"/>
            </a:lvl4pPr>
            <a:lvl5pPr>
              <a:buClr>
                <a:schemeClr val="accent2"/>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21"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44008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6238" y="1047750"/>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7438" y="1047750"/>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4" name="Content Placeholder 13"/>
          <p:cNvSpPr>
            <a:spLocks noGrp="1"/>
          </p:cNvSpPr>
          <p:nvPr>
            <p:ph sz="quarter" idx="18"/>
          </p:nvPr>
        </p:nvSpPr>
        <p:spPr>
          <a:xfrm>
            <a:off x="685038" y="3537755"/>
            <a:ext cx="1831086" cy="994954"/>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2665476" y="3537755"/>
            <a:ext cx="1831086" cy="994954"/>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4645914" y="3537755"/>
            <a:ext cx="1831086" cy="994954"/>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6626352" y="3537755"/>
            <a:ext cx="1831086" cy="994954"/>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2" name="Picture Placeholder 3"/>
          <p:cNvSpPr>
            <a:spLocks noGrp="1"/>
          </p:cNvSpPr>
          <p:nvPr>
            <p:ph type="pic" sz="quarter" idx="23"/>
          </p:nvPr>
        </p:nvSpPr>
        <p:spPr>
          <a:xfrm>
            <a:off x="2666238" y="2292753"/>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3" name="Picture Placeholder 3"/>
          <p:cNvSpPr>
            <a:spLocks noGrp="1"/>
          </p:cNvSpPr>
          <p:nvPr>
            <p:ph type="pic" sz="quarter" idx="24"/>
          </p:nvPr>
        </p:nvSpPr>
        <p:spPr>
          <a:xfrm>
            <a:off x="4647438" y="2292753"/>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Tree>
    <p:extLst>
      <p:ext uri="{BB962C8B-B14F-4D97-AF65-F5344CB8AC3E}">
        <p14:creationId xmlns:p14="http://schemas.microsoft.com/office/powerpoint/2010/main" val="1811405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3199582"/>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2667000" y="1047750"/>
            <a:ext cx="1828800"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4648200" y="1047750"/>
            <a:ext cx="1828800"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6629400" y="1047750"/>
            <a:ext cx="1828800"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685800" y="3453269"/>
            <a:ext cx="1831086" cy="794063"/>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2666238" y="3453269"/>
            <a:ext cx="1831086" cy="794063"/>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4646676" y="3453269"/>
            <a:ext cx="1831086" cy="794063"/>
          </a:xfrm>
          <a:solidFill>
            <a:schemeClr val="accent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6627114" y="3453269"/>
            <a:ext cx="1831086" cy="794063"/>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64867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2496312" cy="3199582"/>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047750"/>
            <a:ext cx="2496312"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047750"/>
            <a:ext cx="2496312"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3453269"/>
            <a:ext cx="2496312" cy="794063"/>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3453269"/>
            <a:ext cx="2496312" cy="794063"/>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3453269"/>
            <a:ext cx="2496312" cy="794063"/>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792419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3814192"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644009" y="1047750"/>
            <a:ext cx="3814192" cy="3199582"/>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685800" y="3658196"/>
            <a:ext cx="3813048" cy="589136"/>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4645152" y="3658196"/>
            <a:ext cx="3813048" cy="589136"/>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079509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09971"/>
            <a:ext cx="7772400"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2496312" cy="1983051"/>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5961888" y="1047750"/>
            <a:ext cx="2496312" cy="1983051"/>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685800" y="2236738"/>
            <a:ext cx="2496312" cy="794063"/>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3323844" y="2236738"/>
            <a:ext cx="2496312" cy="794063"/>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5961888" y="2236738"/>
            <a:ext cx="2496312" cy="794063"/>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685800" y="3159229"/>
            <a:ext cx="2496312" cy="1313019"/>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575"/>
            </a:lvl1pPr>
            <a:lvl2pPr marL="128588" indent="-128588">
              <a:buClr>
                <a:schemeClr val="accent4"/>
              </a:buClr>
              <a:buFont typeface="Arial" panose="020B0604020202020204" pitchFamily="34" charset="0"/>
              <a:buChar char="•"/>
              <a:defRPr sz="1050"/>
            </a:lvl2pPr>
            <a:lvl3pPr marL="257175" indent="-128588">
              <a:buClr>
                <a:schemeClr val="accent4"/>
              </a:buClr>
              <a:defRPr sz="1050"/>
            </a:lvl3pPr>
            <a:lvl4pPr marL="385763" indent="-128588">
              <a:buClr>
                <a:schemeClr val="accent4"/>
              </a:buClr>
              <a:defRPr sz="1050"/>
            </a:lvl4pPr>
            <a:lvl5pPr>
              <a:buClr>
                <a:schemeClr val="accent4"/>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5961888" y="3159229"/>
            <a:ext cx="2496312" cy="1313019"/>
          </a:xfrm>
        </p:spPr>
        <p:txBody>
          <a:bodyPr/>
          <a:lstStyle>
            <a:lvl1pPr marL="0" indent="0">
              <a:buNone/>
              <a:defRPr sz="1575"/>
            </a:lvl1pPr>
            <a:lvl2pPr marL="128588" indent="-128588">
              <a:buClr>
                <a:schemeClr val="accent3"/>
              </a:buClr>
              <a:buFont typeface="Arial" panose="020B0604020202020204" pitchFamily="34" charset="0"/>
              <a:buChar char="•"/>
              <a:defRPr sz="1050"/>
            </a:lvl2pPr>
            <a:lvl3pPr marL="257175" indent="-128588">
              <a:buClr>
                <a:schemeClr val="accent3"/>
              </a:buClr>
              <a:defRPr sz="1050"/>
            </a:lvl3pPr>
            <a:lvl4pPr marL="385763" indent="-128588">
              <a:buClr>
                <a:schemeClr val="accent3"/>
              </a:buClr>
              <a:defRPr sz="1050"/>
            </a:lvl4pPr>
            <a:lvl5pPr>
              <a:buClr>
                <a:schemeClr val="accent3"/>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24"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697844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6778" y="1364993"/>
            <a:ext cx="7372654" cy="1009498"/>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3000" b="1">
                <a:solidFill>
                  <a:schemeClr val="accent2"/>
                </a:solidFill>
                <a:latin typeface="Myriad Pro" charset="0"/>
                <a:ea typeface="Myriad Pro" charset="0"/>
                <a:cs typeface="Myriad Pro" charset="0"/>
              </a:defRPr>
            </a:lvl1pPr>
          </a:lstStyle>
          <a:p>
            <a:r>
              <a:rPr lang="en-US" dirty="0"/>
              <a:t>RAIL BALTICA –</a:t>
            </a:r>
            <a:br>
              <a:rPr lang="en-US" dirty="0"/>
            </a:br>
            <a:r>
              <a:rPr lang="en-US" dirty="0"/>
              <a:t>PROJECT OF THE CENTURY</a:t>
            </a:r>
          </a:p>
        </p:txBody>
      </p:sp>
      <p:sp>
        <p:nvSpPr>
          <p:cNvPr id="4" name="Text Placeholder 3"/>
          <p:cNvSpPr>
            <a:spLocks noGrp="1"/>
          </p:cNvSpPr>
          <p:nvPr>
            <p:ph type="body" sz="quarter" idx="13" hasCustomPrompt="1"/>
          </p:nvPr>
        </p:nvSpPr>
        <p:spPr>
          <a:xfrm>
            <a:off x="866775" y="2895036"/>
            <a:ext cx="3382963" cy="746189"/>
          </a:xfrm>
        </p:spPr>
        <p:txBody>
          <a:bodyPr>
            <a:normAutofit/>
          </a:bodyPr>
          <a:lstStyle>
            <a:lvl1pPr marL="0" indent="0">
              <a:lnSpc>
                <a:spcPct val="100000"/>
              </a:lnSpc>
              <a:spcBef>
                <a:spcPts val="0"/>
              </a:spcBef>
              <a:buNone/>
              <a:defRPr sz="1500" b="0" baseline="0">
                <a:solidFill>
                  <a:schemeClr val="tx2"/>
                </a:solidFill>
                <a:latin typeface="Myriad Pro"/>
                <a:cs typeface="Myriad Pro"/>
              </a:defRPr>
            </a:lvl1pPr>
          </a:lstStyle>
          <a:p>
            <a:pPr lvl="0"/>
            <a:r>
              <a:rPr lang="en-US" dirty="0"/>
              <a:t>Chairperson</a:t>
            </a:r>
            <a:r>
              <a:rPr lang="en-US"/>
              <a:t>, Management board </a:t>
            </a:r>
            <a:endParaRPr lang="en-US" dirty="0"/>
          </a:p>
          <a:p>
            <a:pPr lvl="0"/>
            <a:r>
              <a:rPr lang="en-US" dirty="0"/>
              <a:t>RB Rail</a:t>
            </a:r>
          </a:p>
        </p:txBody>
      </p:sp>
      <p:sp>
        <p:nvSpPr>
          <p:cNvPr id="7" name="Text Placeholder 6"/>
          <p:cNvSpPr>
            <a:spLocks noGrp="1"/>
          </p:cNvSpPr>
          <p:nvPr>
            <p:ph type="body" sz="quarter" idx="14" hasCustomPrompt="1"/>
          </p:nvPr>
        </p:nvSpPr>
        <p:spPr>
          <a:xfrm>
            <a:off x="866775" y="2625198"/>
            <a:ext cx="2849563" cy="338137"/>
          </a:xfrm>
        </p:spPr>
        <p:txBody>
          <a:bodyPr>
            <a:normAutofit/>
          </a:bodyPr>
          <a:lstStyle>
            <a:lvl1pPr marL="0" indent="0">
              <a:lnSpc>
                <a:spcPct val="100000"/>
              </a:lnSpc>
              <a:spcBef>
                <a:spcPts val="0"/>
              </a:spcBef>
              <a:buNone/>
              <a:defRPr sz="1500" b="1" baseline="0">
                <a:solidFill>
                  <a:schemeClr val="tx2"/>
                </a:solidFill>
                <a:latin typeface="Myriad Pro"/>
                <a:cs typeface="Myriad Pro"/>
              </a:defRPr>
            </a:lvl1pPr>
          </a:lstStyle>
          <a:p>
            <a:pPr lvl="0"/>
            <a:r>
              <a:rPr lang="lv-LV"/>
              <a:t>Baiba A. </a:t>
            </a:r>
            <a:r>
              <a:rPr lang="lv-LV" dirty="0"/>
              <a:t>Rubesa</a:t>
            </a:r>
            <a:endParaRPr lang="en-US" dirty="0"/>
          </a:p>
        </p:txBody>
      </p:sp>
      <p:sp>
        <p:nvSpPr>
          <p:cNvPr id="9" name="Text Placeholder 8"/>
          <p:cNvSpPr>
            <a:spLocks noGrp="1"/>
          </p:cNvSpPr>
          <p:nvPr>
            <p:ph type="body" sz="quarter" idx="15" hasCustomPrompt="1"/>
          </p:nvPr>
        </p:nvSpPr>
        <p:spPr>
          <a:xfrm>
            <a:off x="866775" y="3750729"/>
            <a:ext cx="2417763" cy="363538"/>
          </a:xfrm>
        </p:spPr>
        <p:txBody>
          <a:bodyPr>
            <a:normAutofit/>
          </a:bodyPr>
          <a:lstStyle>
            <a:lvl1pPr marL="0" indent="0">
              <a:lnSpc>
                <a:spcPct val="100000"/>
              </a:lnSpc>
              <a:spcBef>
                <a:spcPts val="0"/>
              </a:spcBef>
              <a:buNone/>
              <a:defRPr sz="1500" baseline="0">
                <a:solidFill>
                  <a:schemeClr val="bg2"/>
                </a:solidFill>
                <a:latin typeface="Myriad Pro"/>
                <a:cs typeface="Myriad Pro"/>
              </a:defRPr>
            </a:lvl1pPr>
          </a:lstStyle>
          <a:p>
            <a:pPr lvl="0"/>
            <a:r>
              <a:rPr lang="en-US"/>
              <a:t>March 30, </a:t>
            </a:r>
            <a:r>
              <a:rPr lang="en-US" dirty="0"/>
              <a:t>2017</a:t>
            </a:r>
          </a:p>
        </p:txBody>
      </p:sp>
    </p:spTree>
    <p:extLst>
      <p:ext uri="{BB962C8B-B14F-4D97-AF65-F5344CB8AC3E}">
        <p14:creationId xmlns:p14="http://schemas.microsoft.com/office/powerpoint/2010/main" val="38975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5683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1934" y="495948"/>
            <a:ext cx="7418474" cy="528914"/>
          </a:xfrm>
        </p:spPr>
        <p:txBody>
          <a:bodyPr anchor="t">
            <a:normAutofit/>
          </a:bodyPr>
          <a:lstStyle>
            <a:lvl1pPr>
              <a:defRPr sz="2500" b="1">
                <a:solidFill>
                  <a:schemeClr val="accent2"/>
                </a:solidFill>
                <a:latin typeface="Myriad Pro" charset="0"/>
                <a:ea typeface="Myriad Pro" charset="0"/>
                <a:cs typeface="Myriad Pro" charset="0"/>
              </a:defRPr>
            </a:lvl1pPr>
          </a:lstStyle>
          <a:p>
            <a:r>
              <a:rPr lang="lv-LV" dirty="0" err="1"/>
              <a:t>Title</a:t>
            </a:r>
            <a:r>
              <a:rPr lang="lv-LV" dirty="0"/>
              <a:t> 1</a:t>
            </a:r>
            <a:endParaRPr lang="en-US" dirty="0"/>
          </a:p>
        </p:txBody>
      </p:sp>
      <p:sp>
        <p:nvSpPr>
          <p:cNvPr id="3" name="Content Placeholder 2"/>
          <p:cNvSpPr>
            <a:spLocks noGrp="1"/>
          </p:cNvSpPr>
          <p:nvPr>
            <p:ph idx="1" hasCustomPrompt="1"/>
          </p:nvPr>
        </p:nvSpPr>
        <p:spPr>
          <a:xfrm>
            <a:off x="851934" y="1033320"/>
            <a:ext cx="7418474" cy="2361804"/>
          </a:xfrm>
        </p:spPr>
        <p:txBody>
          <a:bodyPr>
            <a:normAutofit/>
          </a:bodyPr>
          <a:lstStyle>
            <a:lvl1pPr marL="0" indent="-180000">
              <a:lnSpc>
                <a:spcPct val="100000"/>
              </a:lnSpc>
              <a:spcBef>
                <a:spcPts val="1000"/>
              </a:spcBef>
              <a:buFontTx/>
              <a:buBlip>
                <a:blip r:embed="rId3"/>
              </a:buBlip>
              <a:defRPr sz="1500">
                <a:latin typeface="Myriad Pro" charset="0"/>
                <a:ea typeface="Myriad Pro" charset="0"/>
                <a:cs typeface="Myriad Pro" charset="0"/>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a:t>
            </a:r>
          </a:p>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a:t>
            </a:r>
          </a:p>
        </p:txBody>
      </p:sp>
      <p:sp>
        <p:nvSpPr>
          <p:cNvPr id="6" name="Slide Number Placeholder 5"/>
          <p:cNvSpPr>
            <a:spLocks noGrp="1"/>
          </p:cNvSpPr>
          <p:nvPr>
            <p:ph type="sldNum" sz="quarter" idx="12"/>
          </p:nvPr>
        </p:nvSpPr>
        <p:spPr>
          <a:xfrm>
            <a:off x="6213008" y="4482056"/>
            <a:ext cx="2057400" cy="248949"/>
          </a:xfrm>
        </p:spPr>
        <p:txBody>
          <a:bodyPr/>
          <a:lstStyle>
            <a:lvl1pPr>
              <a:defRPr sz="1000">
                <a:latin typeface="Myriad Pro" charset="0"/>
                <a:ea typeface="Myriad Pro" charset="0"/>
                <a:cs typeface="Myriad Pro"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FB46EC70-82E4-6749-B503-D86A1E0367C5}" type="slidenum">
              <a:rPr kumimoji="0" lang="en-US" sz="1000" b="0" i="0" u="none" strike="noStrike" kern="1200" cap="none" spc="0" normalizeH="0" baseline="0" noProof="0" smtClean="0">
                <a:ln>
                  <a:noFill/>
                </a:ln>
                <a:solidFill>
                  <a:srgbClr val="5D5D5D">
                    <a:tint val="75000"/>
                  </a:srgbClr>
                </a:solidFill>
                <a:effectLst/>
                <a:uLnTx/>
                <a:uFillTx/>
                <a:latin typeface="Myriad Pro"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5D5D5D">
                  <a:tint val="75000"/>
                </a:srgbClr>
              </a:solidFill>
              <a:effectLst/>
              <a:uLnTx/>
              <a:uFillTx/>
              <a:latin typeface="Myriad Pro" charset="0"/>
            </a:endParaRPr>
          </a:p>
        </p:txBody>
      </p:sp>
    </p:spTree>
    <p:extLst>
      <p:ext uri="{BB962C8B-B14F-4D97-AF65-F5344CB8AC3E}">
        <p14:creationId xmlns:p14="http://schemas.microsoft.com/office/powerpoint/2010/main" val="189365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772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22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lv-LV"/>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lv-LV"/>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7B615E3-2F94-2340-823F-B01569CA875E}" type="datetimeFigureOut">
              <a:rPr kumimoji="0" lang="lv-LV" sz="1350" b="0" i="0" u="none" strike="noStrike" kern="1200" cap="none" spc="0" normalizeH="0" baseline="0" noProof="0" smtClean="0">
                <a:ln>
                  <a:noFill/>
                </a:ln>
                <a:solidFill>
                  <a:srgbClr val="5D5D5D"/>
                </a:solidFill>
                <a:effectLst/>
                <a:uLnTx/>
                <a:uFillTx/>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21.06.2017</a:t>
            </a:fld>
            <a:endParaRPr kumimoji="0" lang="lv-LV" sz="1350" b="0" i="0" u="none" strike="noStrike" kern="1200" cap="none" spc="0" normalizeH="0" baseline="0" noProof="0">
              <a:ln>
                <a:noFill/>
              </a:ln>
              <a:solidFill>
                <a:srgbClr val="5D5D5D"/>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srgbClr val="5D5D5D"/>
              </a:solidFill>
              <a:effectLst/>
              <a:uLnTx/>
              <a:uFillTx/>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D54D76-60A3-D741-937B-0E6BE81E7BBE}" type="slidenum">
              <a:rPr kumimoji="0" lang="lv-LV" sz="900" b="0" i="0" u="none" strike="noStrike" kern="1200" cap="none" spc="0" normalizeH="0" baseline="0" noProof="0" smtClean="0">
                <a:ln>
                  <a:noFill/>
                </a:ln>
                <a:solidFill>
                  <a:srgbClr val="5D5D5D">
                    <a:tint val="75000"/>
                  </a:srgbClr>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lv-LV" sz="900" b="0" i="0" u="none" strike="noStrike" kern="1200" cap="none" spc="0" normalizeH="0" baseline="0" noProof="0">
              <a:ln>
                <a:noFill/>
              </a:ln>
              <a:solidFill>
                <a:srgbClr val="5D5D5D">
                  <a:tint val="75000"/>
                </a:srgbClr>
              </a:solidFill>
              <a:effectLst/>
              <a:uLnTx/>
              <a:uFillTx/>
              <a:ea typeface="+mn-ea"/>
              <a:cs typeface="+mn-cs"/>
            </a:endParaRPr>
          </a:p>
        </p:txBody>
      </p:sp>
    </p:spTree>
    <p:extLst>
      <p:ext uri="{BB962C8B-B14F-4D97-AF65-F5344CB8AC3E}">
        <p14:creationId xmlns:p14="http://schemas.microsoft.com/office/powerpoint/2010/main" val="285060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6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75129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62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089316"/>
            <a:ext cx="7772400" cy="3470672"/>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4195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lv-LV"/>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0BE88022-8AA5-4549-BD4E-261797F7035A}" type="datetimeFigureOut">
              <a:rPr lang="lv-LV" smtClean="0"/>
              <a:t>21.06.2017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5AF5280-60A4-4F03-AC06-E9F1472FF409}" type="slidenum">
              <a:rPr lang="lv-LV" smtClean="0"/>
              <a:t>‹#›</a:t>
            </a:fld>
            <a:endParaRPr lang="lv-LV"/>
          </a:p>
        </p:txBody>
      </p:sp>
    </p:spTree>
    <p:extLst>
      <p:ext uri="{BB962C8B-B14F-4D97-AF65-F5344CB8AC3E}">
        <p14:creationId xmlns:p14="http://schemas.microsoft.com/office/powerpoint/2010/main" val="2499563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lv-LV"/>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1358330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E88022-8AA5-4549-BD4E-261797F7035A}" type="datetimeFigureOut">
              <a:rPr lang="lv-LV" smtClean="0"/>
              <a:t>21.06.2017</a:t>
            </a:fld>
            <a:endParaRPr lang="lv-LV"/>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5AF5280-60A4-4F03-AC06-E9F1472FF409}" type="slidenum">
              <a:rPr lang="lv-LV" smtClean="0"/>
              <a:t>‹#›</a:t>
            </a:fld>
            <a:endParaRPr lang="lv-LV"/>
          </a:p>
        </p:txBody>
      </p:sp>
    </p:spTree>
    <p:extLst>
      <p:ext uri="{BB962C8B-B14F-4D97-AF65-F5344CB8AC3E}">
        <p14:creationId xmlns:p14="http://schemas.microsoft.com/office/powerpoint/2010/main" val="18690455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39447372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lv-LV"/>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FB46EC70-82E4-6749-B503-D86A1E0367C5}" type="slidenum">
              <a:rPr kumimoji="0" lang="en-US" sz="900" b="0" i="0" u="none" strike="noStrike" kern="1200" cap="none" spc="0" normalizeH="0" baseline="0" noProof="0" smtClean="0">
                <a:ln>
                  <a:noFill/>
                </a:ln>
                <a:solidFill>
                  <a:srgbClr val="5D5D5D">
                    <a:tint val="75000"/>
                  </a:srgbClr>
                </a:solidFill>
                <a:effectLst/>
                <a:uLnTx/>
                <a:uFillTx/>
                <a:latin typeface="Myriad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D5D5D">
                  <a:tint val="75000"/>
                </a:srgbClr>
              </a:solidFill>
              <a:effectLst/>
              <a:uLnTx/>
              <a:uFillTx/>
              <a:latin typeface="Myriad Pro"/>
              <a:ea typeface="+mn-ea"/>
              <a:cs typeface="+mn-cs"/>
            </a:endParaRPr>
          </a:p>
        </p:txBody>
      </p:sp>
    </p:spTree>
    <p:extLst>
      <p:ext uri="{BB962C8B-B14F-4D97-AF65-F5344CB8AC3E}">
        <p14:creationId xmlns:p14="http://schemas.microsoft.com/office/powerpoint/2010/main" val="27039515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lv-LV" dirty="0"/>
              <a:t>Rail Baltica -</a:t>
            </a:r>
            <a:br>
              <a:rPr lang="lv-LV" dirty="0"/>
            </a:br>
            <a:r>
              <a:rPr lang="lv-LV" dirty="0"/>
              <a:t>Project of </a:t>
            </a:r>
            <a:r>
              <a:rPr lang="lv-LV" dirty="0" err="1"/>
              <a:t>the</a:t>
            </a:r>
            <a:r>
              <a:rPr lang="lv-LV" dirty="0"/>
              <a:t> </a:t>
            </a:r>
            <a:r>
              <a:rPr lang="lv-LV" dirty="0" err="1"/>
              <a:t>Century</a:t>
            </a:r>
            <a:endParaRPr lang="en-US" dirty="0"/>
          </a:p>
        </p:txBody>
      </p:sp>
      <p:sp>
        <p:nvSpPr>
          <p:cNvPr id="3" name="Text Placeholder 2"/>
          <p:cNvSpPr>
            <a:spLocks noGrp="1"/>
          </p:cNvSpPr>
          <p:nvPr>
            <p:ph type="body" sz="quarter" idx="13"/>
          </p:nvPr>
        </p:nvSpPr>
        <p:spPr/>
        <p:txBody>
          <a:bodyPr>
            <a:normAutofit fontScale="85000" lnSpcReduction="20000"/>
          </a:bodyPr>
          <a:lstStyle/>
          <a:p>
            <a:r>
              <a:rPr lang="lv-LV" dirty="0"/>
              <a:t>General Counsel</a:t>
            </a:r>
            <a:r>
              <a:rPr lang="en-US" dirty="0"/>
              <a:t> </a:t>
            </a:r>
          </a:p>
          <a:p>
            <a:r>
              <a:rPr lang="lv-LV" dirty="0"/>
              <a:t>RB RAIL AS</a:t>
            </a:r>
          </a:p>
          <a:p>
            <a:endParaRPr lang="lv-LV" dirty="0"/>
          </a:p>
          <a:p>
            <a:r>
              <a:rPr lang="lv-LV" dirty="0"/>
              <a:t>21.06.2017.</a:t>
            </a:r>
            <a:endParaRPr lang="en-US" dirty="0"/>
          </a:p>
        </p:txBody>
      </p:sp>
      <p:sp>
        <p:nvSpPr>
          <p:cNvPr id="4" name="Text Placeholder 3"/>
          <p:cNvSpPr>
            <a:spLocks noGrp="1"/>
          </p:cNvSpPr>
          <p:nvPr>
            <p:ph type="body" sz="quarter" idx="14"/>
          </p:nvPr>
        </p:nvSpPr>
        <p:spPr/>
        <p:txBody>
          <a:bodyPr/>
          <a:lstStyle/>
          <a:p>
            <a:r>
              <a:rPr lang="lv-LV" dirty="0"/>
              <a:t>ĢIRTS RŪDA</a:t>
            </a:r>
            <a:endParaRPr lang="en-US" dirty="0"/>
          </a:p>
        </p:txBody>
      </p:sp>
    </p:spTree>
    <p:extLst>
      <p:ext uri="{BB962C8B-B14F-4D97-AF65-F5344CB8AC3E}">
        <p14:creationId xmlns:p14="http://schemas.microsoft.com/office/powerpoint/2010/main" val="51721407"/>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1375788" y="2144178"/>
            <a:ext cx="913757" cy="340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2"/>
          </p:cNvCxnSpPr>
          <p:nvPr/>
        </p:nvCxnSpPr>
        <p:spPr>
          <a:xfrm flipH="1">
            <a:off x="3410564" y="2319518"/>
            <a:ext cx="954956" cy="134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8" idx="2"/>
          </p:cNvCxnSpPr>
          <p:nvPr/>
        </p:nvCxnSpPr>
        <p:spPr>
          <a:xfrm>
            <a:off x="2818785" y="2182889"/>
            <a:ext cx="0" cy="28233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0270" y="1393926"/>
            <a:ext cx="1183558" cy="450123"/>
          </a:xfrm>
          <a:prstGeom prst="rect">
            <a:avLst/>
          </a:prstGeom>
          <a:noFill/>
          <a:ln w="12700">
            <a:solidFill>
              <a:schemeClr val="accent1"/>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mn-cs"/>
              </a:rPr>
              <a:t>Estonia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 Ministry of Economics and Communication</a:t>
            </a:r>
          </a:p>
        </p:txBody>
      </p:sp>
      <p:sp>
        <p:nvSpPr>
          <p:cNvPr id="5" name="TextBox 4"/>
          <p:cNvSpPr txBox="1"/>
          <p:nvPr/>
        </p:nvSpPr>
        <p:spPr>
          <a:xfrm>
            <a:off x="2227006" y="1437968"/>
            <a:ext cx="1183558" cy="334707"/>
          </a:xfrm>
          <a:prstGeom prst="rect">
            <a:avLst/>
          </a:prstGeom>
          <a:noFill/>
          <a:ln w="12700">
            <a:solidFill>
              <a:srgbClr val="C00000"/>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mn-cs"/>
              </a:rPr>
              <a:t>Latvia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 Ministry of Transportation</a:t>
            </a:r>
          </a:p>
        </p:txBody>
      </p:sp>
      <p:sp>
        <p:nvSpPr>
          <p:cNvPr id="6" name="TextBox 5"/>
          <p:cNvSpPr txBox="1"/>
          <p:nvPr/>
        </p:nvSpPr>
        <p:spPr>
          <a:xfrm>
            <a:off x="3773742" y="1398523"/>
            <a:ext cx="1183558" cy="450123"/>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prstClr val="black"/>
                </a:solidFill>
                <a:effectLst/>
                <a:uLnTx/>
                <a:uFillTx/>
                <a:latin typeface="Calibri" panose="020F0502020204030204"/>
                <a:ea typeface="+mn-ea"/>
                <a:cs typeface="+mn-cs"/>
              </a:rPr>
              <a:t>Lithuania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 Ministry of Transportation and Communication</a:t>
            </a:r>
          </a:p>
        </p:txBody>
      </p:sp>
      <p:sp>
        <p:nvSpPr>
          <p:cNvPr id="7" name="TextBox 6"/>
          <p:cNvSpPr txBox="1"/>
          <p:nvPr/>
        </p:nvSpPr>
        <p:spPr>
          <a:xfrm>
            <a:off x="680269" y="1960392"/>
            <a:ext cx="1183558" cy="207749"/>
          </a:xfrm>
          <a:prstGeom prst="rect">
            <a:avLst/>
          </a:prstGeom>
          <a:noFill/>
          <a:ln w="12700">
            <a:solidFill>
              <a:schemeClr val="accent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Rail Baltic </a:t>
            </a:r>
            <a:r>
              <a:rPr kumimoji="0" lang="lv-LV" sz="750" b="1" i="0" u="none" strike="noStrike" kern="1200" cap="none" spc="0" normalizeH="0" baseline="0" noProof="0" dirty="0" err="1">
                <a:ln>
                  <a:noFill/>
                </a:ln>
                <a:solidFill>
                  <a:prstClr val="black"/>
                </a:solidFill>
                <a:effectLst/>
                <a:uLnTx/>
                <a:uFillTx/>
                <a:latin typeface="Calibri" panose="020F0502020204030204"/>
                <a:ea typeface="+mn-ea"/>
                <a:cs typeface="+mn-cs"/>
              </a:rPr>
              <a:t>Estonia</a:t>
            </a:r>
            <a:r>
              <a:rPr kumimoji="0" lang="lv-LV"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OU </a:t>
            </a:r>
          </a:p>
        </p:txBody>
      </p:sp>
      <p:sp>
        <p:nvSpPr>
          <p:cNvPr id="8" name="TextBox 7"/>
          <p:cNvSpPr txBox="1"/>
          <p:nvPr/>
        </p:nvSpPr>
        <p:spPr>
          <a:xfrm>
            <a:off x="2227006" y="1975140"/>
            <a:ext cx="1183558" cy="207749"/>
          </a:xfrm>
          <a:prstGeom prst="rect">
            <a:avLst/>
          </a:prstGeom>
          <a:noFill/>
          <a:ln w="12700">
            <a:solidFill>
              <a:srgbClr val="C00000"/>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Eiropas</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Dzelzceļa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līnijas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3773742" y="1872306"/>
            <a:ext cx="1183558" cy="207749"/>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Lietuvos</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Geležinkeliai</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3773741" y="2111769"/>
            <a:ext cx="1183558" cy="207749"/>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Rail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Baltica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Statyba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Rectangle 11"/>
          <p:cNvSpPr/>
          <p:nvPr/>
        </p:nvSpPr>
        <p:spPr>
          <a:xfrm>
            <a:off x="2250042" y="2304232"/>
            <a:ext cx="1246047" cy="78569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white"/>
                </a:solidFill>
                <a:effectLst/>
                <a:uLnTx/>
                <a:uFillTx/>
                <a:latin typeface="Calibri" panose="020F0502020204030204"/>
                <a:ea typeface="+mn-ea"/>
                <a:cs typeface="+mn-cs"/>
              </a:rPr>
              <a:t>RB Rail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(Branches  in LT, EST)</a:t>
            </a: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p:cNvCxnSpPr>
            <a:stCxn id="4" idx="2"/>
            <a:endCxn id="7" idx="0"/>
          </p:cNvCxnSpPr>
          <p:nvPr/>
        </p:nvCxnSpPr>
        <p:spPr>
          <a:xfrm flipH="1">
            <a:off x="1272048" y="1844049"/>
            <a:ext cx="1" cy="116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2"/>
            <a:endCxn id="8" idx="0"/>
          </p:cNvCxnSpPr>
          <p:nvPr/>
        </p:nvCxnSpPr>
        <p:spPr>
          <a:xfrm>
            <a:off x="2818785" y="1772675"/>
            <a:ext cx="0" cy="20246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2"/>
            <a:endCxn id="9" idx="0"/>
          </p:cNvCxnSpPr>
          <p:nvPr/>
        </p:nvCxnSpPr>
        <p:spPr>
          <a:xfrm>
            <a:off x="4365521" y="1848646"/>
            <a:ext cx="0" cy="23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9" idx="2"/>
            <a:endCxn id="10" idx="0"/>
          </p:cNvCxnSpPr>
          <p:nvPr/>
        </p:nvCxnSpPr>
        <p:spPr>
          <a:xfrm flipH="1">
            <a:off x="4365520" y="2080055"/>
            <a:ext cx="1" cy="317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785258" y="1225985"/>
            <a:ext cx="259219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BENEFICIARIES: THREE MINISTRIES</a:t>
            </a:r>
          </a:p>
        </p:txBody>
      </p:sp>
      <p:cxnSp>
        <p:nvCxnSpPr>
          <p:cNvPr id="37" name="Straight Connector 36"/>
          <p:cNvCxnSpPr/>
          <p:nvPr/>
        </p:nvCxnSpPr>
        <p:spPr>
          <a:xfrm flipV="1">
            <a:off x="371213" y="1831900"/>
            <a:ext cx="7770064" cy="23001"/>
          </a:xfrm>
          <a:prstGeom prst="line">
            <a:avLst/>
          </a:prstGeom>
          <a:ln>
            <a:prstDash val="dash"/>
          </a:ln>
        </p:spPr>
        <p:style>
          <a:lnRef idx="3">
            <a:schemeClr val="accent5"/>
          </a:lnRef>
          <a:fillRef idx="0">
            <a:schemeClr val="accent5"/>
          </a:fillRef>
          <a:effectRef idx="2">
            <a:schemeClr val="accent5"/>
          </a:effectRef>
          <a:fontRef idx="minor">
            <a:schemeClr val="tx1"/>
          </a:fontRef>
        </p:style>
      </p:cxnSp>
      <p:sp>
        <p:nvSpPr>
          <p:cNvPr id="40" name="TextBox 39"/>
          <p:cNvSpPr txBox="1"/>
          <p:nvPr/>
        </p:nvSpPr>
        <p:spPr>
          <a:xfrm>
            <a:off x="5775821" y="2465218"/>
            <a:ext cx="261107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CENTRAL PROJECT COORDINATOR</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Connector 40"/>
          <p:cNvCxnSpPr/>
          <p:nvPr/>
        </p:nvCxnSpPr>
        <p:spPr>
          <a:xfrm flipV="1">
            <a:off x="265302" y="3160410"/>
            <a:ext cx="7770064" cy="23001"/>
          </a:xfrm>
          <a:prstGeom prst="line">
            <a:avLst/>
          </a:prstGeom>
          <a:ln>
            <a:prstDash val="dash"/>
          </a:ln>
        </p:spPr>
        <p:style>
          <a:lnRef idx="3">
            <a:schemeClr val="accent5"/>
          </a:lnRef>
          <a:fillRef idx="0">
            <a:schemeClr val="accent5"/>
          </a:fillRef>
          <a:effectRef idx="2">
            <a:schemeClr val="accent5"/>
          </a:effectRef>
          <a:fontRef idx="minor">
            <a:schemeClr val="tx1"/>
          </a:fontRef>
        </p:style>
      </p:cxnSp>
      <p:sp>
        <p:nvSpPr>
          <p:cNvPr id="42" name="TextBox 41"/>
          <p:cNvSpPr txBox="1"/>
          <p:nvPr/>
        </p:nvSpPr>
        <p:spPr>
          <a:xfrm>
            <a:off x="680268" y="3393280"/>
            <a:ext cx="1183558" cy="207749"/>
          </a:xfrm>
          <a:prstGeom prst="rect">
            <a:avLst/>
          </a:prstGeom>
          <a:noFill/>
          <a:ln w="12700">
            <a:solidFill>
              <a:schemeClr val="accent1"/>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Estonia</a:t>
            </a:r>
          </a:p>
        </p:txBody>
      </p:sp>
      <p:sp>
        <p:nvSpPr>
          <p:cNvPr id="43" name="TextBox 42"/>
          <p:cNvSpPr txBox="1"/>
          <p:nvPr/>
        </p:nvSpPr>
        <p:spPr>
          <a:xfrm>
            <a:off x="2227005" y="3393280"/>
            <a:ext cx="1183558" cy="207749"/>
          </a:xfrm>
          <a:prstGeom prst="rect">
            <a:avLst/>
          </a:prstGeom>
          <a:noFill/>
          <a:ln w="12700">
            <a:solidFill>
              <a:srgbClr val="C00000"/>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Latvia</a:t>
            </a:r>
          </a:p>
        </p:txBody>
      </p:sp>
      <p:sp>
        <p:nvSpPr>
          <p:cNvPr id="44" name="TextBox 43"/>
          <p:cNvSpPr txBox="1"/>
          <p:nvPr/>
        </p:nvSpPr>
        <p:spPr>
          <a:xfrm>
            <a:off x="3773742" y="3393280"/>
            <a:ext cx="1183558" cy="207749"/>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Lithuania</a:t>
            </a:r>
          </a:p>
        </p:txBody>
      </p:sp>
      <p:sp>
        <p:nvSpPr>
          <p:cNvPr id="45" name="TextBox 44"/>
          <p:cNvSpPr txBox="1"/>
          <p:nvPr/>
        </p:nvSpPr>
        <p:spPr>
          <a:xfrm>
            <a:off x="680268" y="3728485"/>
            <a:ext cx="1183558" cy="207749"/>
          </a:xfrm>
          <a:prstGeom prst="rect">
            <a:avLst/>
          </a:prstGeom>
          <a:noFill/>
          <a:ln w="12700">
            <a:solidFill>
              <a:schemeClr val="accent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Rail Baltic</a:t>
            </a:r>
            <a:r>
              <a:rPr kumimoji="0" lang="lv-LV"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750" b="1" i="0" u="none" strike="noStrike" kern="1200" cap="none" spc="0" normalizeH="0" baseline="0" noProof="0" dirty="0" err="1">
                <a:ln>
                  <a:noFill/>
                </a:ln>
                <a:solidFill>
                  <a:prstClr val="black"/>
                </a:solidFill>
                <a:effectLst/>
                <a:uLnTx/>
                <a:uFillTx/>
                <a:latin typeface="Calibri" panose="020F0502020204030204"/>
                <a:ea typeface="+mn-ea"/>
                <a:cs typeface="+mn-cs"/>
              </a:rPr>
              <a:t>Estonia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OU </a:t>
            </a:r>
          </a:p>
        </p:txBody>
      </p:sp>
      <p:sp>
        <p:nvSpPr>
          <p:cNvPr id="46" name="TextBox 45"/>
          <p:cNvSpPr txBox="1"/>
          <p:nvPr/>
        </p:nvSpPr>
        <p:spPr>
          <a:xfrm>
            <a:off x="679641" y="4047387"/>
            <a:ext cx="1183558" cy="323165"/>
          </a:xfrm>
          <a:prstGeom prst="rect">
            <a:avLst/>
          </a:prstGeom>
          <a:noFill/>
          <a:ln w="12700">
            <a:solidFill>
              <a:schemeClr val="accent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Estonian Technical Regulatory Authority</a:t>
            </a:r>
          </a:p>
        </p:txBody>
      </p:sp>
      <p:cxnSp>
        <p:nvCxnSpPr>
          <p:cNvPr id="48" name="Connector: Elbow 47"/>
          <p:cNvCxnSpPr>
            <a:stCxn id="42" idx="3"/>
            <a:endCxn id="45" idx="3"/>
          </p:cNvCxnSpPr>
          <p:nvPr/>
        </p:nvCxnSpPr>
        <p:spPr>
          <a:xfrm>
            <a:off x="1863826" y="3497155"/>
            <a:ext cx="12700" cy="335205"/>
          </a:xfrm>
          <a:prstGeom prst="bentConnector3">
            <a:avLst>
              <a:gd name="adj1" fmla="val 1800000"/>
            </a:avLst>
          </a:prstGeom>
          <a:ln>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1" name="Connector: Elbow 50"/>
          <p:cNvCxnSpPr>
            <a:endCxn id="46" idx="3"/>
          </p:cNvCxnSpPr>
          <p:nvPr/>
        </p:nvCxnSpPr>
        <p:spPr>
          <a:xfrm rot="5400000">
            <a:off x="1755509" y="3928510"/>
            <a:ext cx="388150" cy="172770"/>
          </a:xfrm>
          <a:prstGeom prst="bentConnector2">
            <a:avLst/>
          </a:prstGeom>
          <a:ln>
            <a:solidFill>
              <a:schemeClr val="accent1"/>
            </a:solidFill>
            <a:tailEnd type="stealt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27004" y="3753251"/>
            <a:ext cx="1183558" cy="207749"/>
          </a:xfrm>
          <a:prstGeom prst="rect">
            <a:avLst/>
          </a:prstGeom>
          <a:noFill/>
          <a:ln w="12700">
            <a:solidFill>
              <a:srgbClr val="C00000"/>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Eiropas</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Dzelzceļa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līnijas</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5" name="Straight Connector 54"/>
          <p:cNvCxnSpPr>
            <a:stCxn id="43" idx="2"/>
            <a:endCxn id="53" idx="0"/>
          </p:cNvCxnSpPr>
          <p:nvPr/>
        </p:nvCxnSpPr>
        <p:spPr>
          <a:xfrm flipH="1">
            <a:off x="2818783" y="3601029"/>
            <a:ext cx="1" cy="152222"/>
          </a:xfrm>
          <a:prstGeom prst="line">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773739" y="3752783"/>
            <a:ext cx="1183558" cy="207749"/>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Lietuvos</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Geležinkeliai</a:t>
            </a:r>
            <a:endPar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p:cNvSpPr txBox="1"/>
          <p:nvPr/>
        </p:nvSpPr>
        <p:spPr>
          <a:xfrm>
            <a:off x="3773742" y="4091683"/>
            <a:ext cx="1183558" cy="207749"/>
          </a:xfrm>
          <a:prstGeom prst="rect">
            <a:avLst/>
          </a:prstGeom>
          <a:noFill/>
          <a:ln w="12700">
            <a:solidFill>
              <a:schemeClr val="accent6"/>
            </a:solidFill>
          </a:ln>
        </p:spPr>
        <p:txBody>
          <a:bodyPr wrap="square" rtlCol="0">
            <a:spAutoFit/>
          </a:bodyPr>
          <a:lstStyle>
            <a:defPPr>
              <a:defRPr lang="en-US"/>
            </a:defPPr>
            <a:lvl1pPr algn="ctr">
              <a:defRPr sz="1000"/>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Rail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Baltica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50" b="1" i="0" u="none" strike="noStrike" kern="1200" cap="none" spc="0" normalizeH="0" baseline="0" noProof="0" dirty="0" err="1">
                <a:ln>
                  <a:noFill/>
                </a:ln>
                <a:solidFill>
                  <a:prstClr val="black"/>
                </a:solidFill>
                <a:effectLst/>
                <a:uLnTx/>
                <a:uFillTx/>
                <a:latin typeface="Calibri" panose="020F0502020204030204"/>
                <a:ea typeface="+mn-ea"/>
                <a:cs typeface="+mn-cs"/>
              </a:rPr>
              <a:t>Statyba</a:t>
            </a:r>
            <a:r>
              <a:rPr kumimoji="0" lang="en-US" sz="75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60" name="Connector: Elbow 59"/>
          <p:cNvCxnSpPr>
            <a:stCxn id="44" idx="3"/>
            <a:endCxn id="57" idx="3"/>
          </p:cNvCxnSpPr>
          <p:nvPr/>
        </p:nvCxnSpPr>
        <p:spPr>
          <a:xfrm flipH="1">
            <a:off x="4957297" y="3497155"/>
            <a:ext cx="3" cy="359503"/>
          </a:xfrm>
          <a:prstGeom prst="bentConnector3">
            <a:avLst>
              <a:gd name="adj1" fmla="val -7620000000"/>
            </a:avLst>
          </a:prstGeom>
          <a:ln>
            <a:solidFill>
              <a:schemeClr val="accent6"/>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63" name="Connector: Elbow 62"/>
          <p:cNvCxnSpPr>
            <a:endCxn id="58" idx="3"/>
          </p:cNvCxnSpPr>
          <p:nvPr/>
        </p:nvCxnSpPr>
        <p:spPr>
          <a:xfrm rot="5400000">
            <a:off x="4868933" y="3938245"/>
            <a:ext cx="345681" cy="168945"/>
          </a:xfrm>
          <a:prstGeom prst="bentConnector2">
            <a:avLst/>
          </a:prstGeom>
          <a:ln>
            <a:solidFill>
              <a:schemeClr val="accent6"/>
            </a:solidFill>
            <a:tailEnd type="stealth"/>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700320" y="3577945"/>
            <a:ext cx="2686574" cy="30008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NATIONAL IMPLEMENTING BODIES</a:t>
            </a:r>
            <a:r>
              <a:rPr kumimoji="0" lang="lv-LV" sz="135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2" name="Connector: Elbow 71"/>
          <p:cNvCxnSpPr>
            <a:stCxn id="42" idx="0"/>
          </p:cNvCxnSpPr>
          <p:nvPr/>
        </p:nvCxnSpPr>
        <p:spPr>
          <a:xfrm rot="5400000" flipH="1" flipV="1">
            <a:off x="1987245" y="2550220"/>
            <a:ext cx="127863" cy="1558258"/>
          </a:xfrm>
          <a:prstGeom prst="bentConnector2">
            <a:avLst/>
          </a:prstGeom>
          <a:ln>
            <a:headEnd type="stealth"/>
          </a:ln>
        </p:spPr>
        <p:style>
          <a:lnRef idx="1">
            <a:schemeClr val="accent1"/>
          </a:lnRef>
          <a:fillRef idx="0">
            <a:schemeClr val="accent1"/>
          </a:fillRef>
          <a:effectRef idx="0">
            <a:schemeClr val="accent1"/>
          </a:effectRef>
          <a:fontRef idx="minor">
            <a:schemeClr val="tx1"/>
          </a:fontRef>
        </p:style>
      </p:cxnSp>
      <p:cxnSp>
        <p:nvCxnSpPr>
          <p:cNvPr id="76" name="Connector: Elbow 75"/>
          <p:cNvCxnSpPr/>
          <p:nvPr/>
        </p:nvCxnSpPr>
        <p:spPr>
          <a:xfrm rot="5400000" flipH="1" flipV="1">
            <a:off x="3601757" y="2619912"/>
            <a:ext cx="9525" cy="1546738"/>
          </a:xfrm>
          <a:prstGeom prst="bentConnector3">
            <a:avLst>
              <a:gd name="adj1" fmla="val 1385441"/>
            </a:avLst>
          </a:prstGeom>
          <a:ln>
            <a:headEnd type="stealth"/>
            <a:tailEnd type="stealt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83711" y="1907836"/>
            <a:ext cx="248611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1350" b="1" i="0" u="none" strike="noStrike" kern="1200" cap="none" spc="0" normalizeH="0" baseline="0" noProof="0" dirty="0">
                <a:ln>
                  <a:noFill/>
                </a:ln>
                <a:solidFill>
                  <a:prstClr val="black"/>
                </a:solidFill>
                <a:effectLst/>
                <a:uLnTx/>
                <a:uFillTx/>
                <a:latin typeface="Calibri" panose="020F0502020204030204"/>
                <a:ea typeface="+mn-ea"/>
                <a:cs typeface="+mn-cs"/>
              </a:rPr>
              <a:t>RB RAIL SHAREHOLDERS</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371213" y="426781"/>
            <a:ext cx="7376606"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2400" b="1" i="0" u="none" strike="noStrike" kern="0" cap="none" spc="0" normalizeH="0" baseline="0" noProof="0" dirty="0">
                <a:ln>
                  <a:noFill/>
                </a:ln>
                <a:solidFill>
                  <a:srgbClr val="002060"/>
                </a:solidFill>
                <a:effectLst/>
                <a:uLnTx/>
                <a:uFillTx/>
                <a:latin typeface="Calibri" panose="020F0502020204030204"/>
                <a:ea typeface="Trebuchet MS" charset="0"/>
                <a:cs typeface="Trebuchet MS" charset="0"/>
              </a:rPr>
              <a:t>PROJECT GOVERNING STRUCTURE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p:cNvCxnSpPr>
            <a:stCxn id="12" idx="2"/>
          </p:cNvCxnSpPr>
          <p:nvPr/>
        </p:nvCxnSpPr>
        <p:spPr>
          <a:xfrm flipH="1">
            <a:off x="2833151" y="3089924"/>
            <a:ext cx="39915" cy="1725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19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566419" y="3568452"/>
            <a:ext cx="3500580" cy="2506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86628" y="1740664"/>
            <a:ext cx="3240842" cy="2295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aphicFrame>
        <p:nvGraphicFramePr>
          <p:cNvPr id="4" name="Chart 3"/>
          <p:cNvGraphicFramePr/>
          <p:nvPr>
            <p:extLst>
              <p:ext uri="{D42A27DB-BD31-4B8C-83A1-F6EECF244321}">
                <p14:modId xmlns:p14="http://schemas.microsoft.com/office/powerpoint/2010/main" val="1557014398"/>
              </p:ext>
            </p:extLst>
          </p:nvPr>
        </p:nvGraphicFramePr>
        <p:xfrm>
          <a:off x="1524000" y="1183907"/>
          <a:ext cx="5646821" cy="34198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3229807" y="2570663"/>
            <a:ext cx="2235205" cy="646331"/>
          </a:xfrm>
          <a:prstGeom prst="rect">
            <a:avLst/>
          </a:prstGeom>
          <a:noFill/>
        </p:spPr>
        <p:txBody>
          <a:bodyPr wrap="square" rtlCol="0">
            <a:spAutoFit/>
          </a:bodyPr>
          <a:lstStyle/>
          <a:p>
            <a:pPr algn="ctr"/>
            <a:r>
              <a:rPr lang="en-US" sz="3600" dirty="0">
                <a:solidFill>
                  <a:schemeClr val="accent2"/>
                </a:solidFill>
              </a:rPr>
              <a:t>RB Rail AS</a:t>
            </a:r>
          </a:p>
        </p:txBody>
      </p:sp>
      <p:sp>
        <p:nvSpPr>
          <p:cNvPr id="3" name="Title 2"/>
          <p:cNvSpPr>
            <a:spLocks noGrp="1"/>
          </p:cNvSpPr>
          <p:nvPr>
            <p:ph type="title"/>
          </p:nvPr>
        </p:nvSpPr>
        <p:spPr>
          <a:xfrm>
            <a:off x="1639232" y="387424"/>
            <a:ext cx="5798275" cy="528914"/>
          </a:xfrm>
        </p:spPr>
        <p:txBody>
          <a:bodyPr>
            <a:normAutofit fontScale="90000"/>
          </a:bodyPr>
          <a:lstStyle/>
          <a:p>
            <a:pPr algn="ctr"/>
            <a:r>
              <a:rPr lang="lv-LV" sz="2800" dirty="0"/>
              <a:t>CENTRAL PROJECT MANAGEMENT</a:t>
            </a:r>
            <a:br>
              <a:rPr lang="lv-LV" dirty="0"/>
            </a:br>
            <a:r>
              <a:rPr lang="lv-LV" dirty="0" err="1">
                <a:solidFill>
                  <a:schemeClr val="accent1"/>
                </a:solidFill>
              </a:rPr>
              <a:t>The</a:t>
            </a:r>
            <a:r>
              <a:rPr lang="lv-LV" dirty="0">
                <a:solidFill>
                  <a:schemeClr val="accent1"/>
                </a:solidFill>
              </a:rPr>
              <a:t> </a:t>
            </a:r>
            <a:r>
              <a:rPr lang="lv-LV" dirty="0" err="1">
                <a:solidFill>
                  <a:schemeClr val="accent1"/>
                </a:solidFill>
              </a:rPr>
              <a:t>role</a:t>
            </a:r>
            <a:r>
              <a:rPr lang="lv-LV" dirty="0">
                <a:solidFill>
                  <a:schemeClr val="accent1"/>
                </a:solidFill>
              </a:rPr>
              <a:t> of </a:t>
            </a:r>
            <a:r>
              <a:rPr lang="lv-LV" dirty="0" err="1">
                <a:solidFill>
                  <a:schemeClr val="accent1"/>
                </a:solidFill>
              </a:rPr>
              <a:t>the</a:t>
            </a:r>
            <a:r>
              <a:rPr lang="lv-LV" dirty="0">
                <a:solidFill>
                  <a:schemeClr val="accent1"/>
                </a:solidFill>
              </a:rPr>
              <a:t> </a:t>
            </a:r>
            <a:r>
              <a:rPr lang="lv-LV" dirty="0" err="1">
                <a:solidFill>
                  <a:schemeClr val="accent1"/>
                </a:solidFill>
              </a:rPr>
              <a:t>joint</a:t>
            </a:r>
            <a:r>
              <a:rPr lang="lv-LV" dirty="0">
                <a:solidFill>
                  <a:schemeClr val="accent1"/>
                </a:solidFill>
              </a:rPr>
              <a:t> </a:t>
            </a:r>
            <a:r>
              <a:rPr lang="lv-LV" dirty="0" err="1">
                <a:solidFill>
                  <a:schemeClr val="accent1"/>
                </a:solidFill>
              </a:rPr>
              <a:t>venture</a:t>
            </a:r>
            <a:r>
              <a:rPr lang="lv-LV" dirty="0">
                <a:solidFill>
                  <a:schemeClr val="accent1"/>
                </a:solidFill>
              </a:rPr>
              <a:t> RB Rail AS</a:t>
            </a:r>
            <a:endParaRPr lang="en-US" dirty="0">
              <a:solidFill>
                <a:schemeClr val="accent1"/>
              </a:solidFill>
            </a:endParaRPr>
          </a:p>
        </p:txBody>
      </p:sp>
      <p:sp>
        <p:nvSpPr>
          <p:cNvPr id="18" name="Content Placeholder 2"/>
          <p:cNvSpPr>
            <a:spLocks noGrp="1"/>
          </p:cNvSpPr>
          <p:nvPr>
            <p:ph idx="1"/>
          </p:nvPr>
        </p:nvSpPr>
        <p:spPr>
          <a:xfrm>
            <a:off x="208444" y="2154832"/>
            <a:ext cx="2376003" cy="1875002"/>
          </a:xfrm>
        </p:spPr>
        <p:txBody>
          <a:bodyPr>
            <a:normAutofit fontScale="70000" lnSpcReduction="20000"/>
          </a:bodyPr>
          <a:lstStyle/>
          <a:p>
            <a:r>
              <a:rPr lang="en-US" sz="2200" dirty="0"/>
              <a:t>Represents the project and ensures interoperability overall;</a:t>
            </a:r>
          </a:p>
          <a:p>
            <a:r>
              <a:rPr lang="en-US" sz="2200" dirty="0"/>
              <a:t>Represents all the shareholders’ interests</a:t>
            </a:r>
          </a:p>
          <a:p>
            <a:r>
              <a:rPr lang="en-US" sz="2200" dirty="0"/>
              <a:t>Ensures cost saving generated by the economies of scale</a:t>
            </a:r>
          </a:p>
          <a:p>
            <a:endParaRPr lang="en-US" sz="1400" dirty="0"/>
          </a:p>
        </p:txBody>
      </p:sp>
      <p:sp>
        <p:nvSpPr>
          <p:cNvPr id="19" name="Content Placeholder 2"/>
          <p:cNvSpPr txBox="1">
            <a:spLocks/>
          </p:cNvSpPr>
          <p:nvPr/>
        </p:nvSpPr>
        <p:spPr>
          <a:xfrm>
            <a:off x="6158321" y="1820708"/>
            <a:ext cx="2677672" cy="1729244"/>
          </a:xfrm>
          <a:prstGeom prst="rect">
            <a:avLst/>
          </a:prstGeom>
        </p:spPr>
        <p:txBody>
          <a:bodyPr vert="horz" lIns="91440" tIns="45720" rIns="91440" bIns="45720" rtlCol="0">
            <a:normAutofit/>
          </a:bodyPr>
          <a:lstStyle>
            <a:lvl1pPr marL="0" indent="-180000" algn="l" defTabSz="685800" rtl="0" eaLnBrk="1" latinLnBrk="0" hangingPunct="1">
              <a:lnSpc>
                <a:spcPct val="100000"/>
              </a:lnSpc>
              <a:spcBef>
                <a:spcPts val="1000"/>
              </a:spcBef>
              <a:buFontTx/>
              <a:buBlip>
                <a:blip r:embed="rId3"/>
              </a:buBlip>
              <a:defRPr sz="1500" kern="1200">
                <a:solidFill>
                  <a:schemeClr val="tx1"/>
                </a:solidFill>
                <a:latin typeface="Myriad Pro" charset="0"/>
                <a:ea typeface="Myriad Pro" charset="0"/>
                <a:cs typeface="Myriad Pro"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t>Guarantees successful project implementation, unrestricted functioning of the single market and equal access to infrastructure</a:t>
            </a:r>
            <a:r>
              <a:rPr lang="lv-LV" sz="1400" dirty="0"/>
              <a:t>;</a:t>
            </a:r>
          </a:p>
          <a:p>
            <a:r>
              <a:rPr lang="en-US" sz="1400" dirty="0"/>
              <a:t>Develops </a:t>
            </a:r>
            <a:r>
              <a:rPr lang="lv-LV" sz="1400" dirty="0" err="1"/>
              <a:t>a</a:t>
            </a:r>
            <a:r>
              <a:rPr lang="en-US" sz="1400" dirty="0"/>
              <a:t> Centre of Competence </a:t>
            </a:r>
          </a:p>
          <a:p>
            <a:endParaRPr lang="en-US" sz="1400" dirty="0"/>
          </a:p>
        </p:txBody>
      </p:sp>
    </p:spTree>
    <p:extLst>
      <p:ext uri="{BB962C8B-B14F-4D97-AF65-F5344CB8AC3E}">
        <p14:creationId xmlns:p14="http://schemas.microsoft.com/office/powerpoint/2010/main" val="141960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1"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fade">
                                      <p:cBhvr>
                                        <p:cTn id="31" dur="500"/>
                                        <p:tgtEl>
                                          <p:spTgt spid="19">
                                            <p:txEl>
                                              <p:pRg st="1" end="1"/>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fade">
                                      <p:cBhvr>
                                        <p:cTn id="37" dur="500"/>
                                        <p:tgtEl>
                                          <p:spTgt spid="18">
                                            <p:txEl>
                                              <p:pRg st="1" end="1"/>
                                            </p:txEl>
                                          </p:spTgt>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18">
                                            <p:txEl>
                                              <p:pRg st="2" end="2"/>
                                            </p:txEl>
                                          </p:spTgt>
                                        </p:tgtEl>
                                        <p:attrNameLst>
                                          <p:attrName>style.visibility</p:attrName>
                                        </p:attrNameLst>
                                      </p:cBhvr>
                                      <p:to>
                                        <p:strVal val="visible"/>
                                      </p:to>
                                    </p:set>
                                    <p:animEffect transition="in" filter="fade">
                                      <p:cBhvr>
                                        <p:cTn id="40" dur="500"/>
                                        <p:tgtEl>
                                          <p:spTgt spid="18">
                                            <p:txEl>
                                              <p:pRg st="2" end="2"/>
                                            </p:txEl>
                                          </p:spTgt>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1" nodeType="withEffect">
                                  <p:stCondLst>
                                    <p:cond delay="100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fade">
                                      <p:cBhvr>
                                        <p:cTn id="46" dur="500"/>
                                        <p:tgtEl>
                                          <p:spTgt spid="19">
                                            <p:txEl>
                                              <p:pRg st="0" end="0"/>
                                            </p:txEl>
                                          </p:spTgt>
                                        </p:tgtEl>
                                      </p:cBhvr>
                                    </p:animEffect>
                                  </p:childTnLst>
                                </p:cTn>
                              </p:par>
                              <p:par>
                                <p:cTn id="47" presetID="10" presetClass="entr" presetSubtype="0" fill="hold" grpId="1" nodeType="withEffect">
                                  <p:stCondLst>
                                    <p:cond delay="1000"/>
                                  </p:stCondLst>
                                  <p:childTnLst>
                                    <p:set>
                                      <p:cBhvr>
                                        <p:cTn id="48" dur="1" fill="hold">
                                          <p:stCondLst>
                                            <p:cond delay="0"/>
                                          </p:stCondLst>
                                        </p:cTn>
                                        <p:tgtEl>
                                          <p:spTgt spid="19">
                                            <p:txEl>
                                              <p:pRg st="1" end="1"/>
                                            </p:txEl>
                                          </p:spTgt>
                                        </p:tgtEl>
                                        <p:attrNameLst>
                                          <p:attrName>style.visibility</p:attrName>
                                        </p:attrNameLst>
                                      </p:cBhvr>
                                      <p:to>
                                        <p:strVal val="visible"/>
                                      </p:to>
                                    </p:set>
                                    <p:animEffect transition="in" filter="fade">
                                      <p:cBhvr>
                                        <p:cTn id="49" dur="500"/>
                                        <p:tgtEl>
                                          <p:spTgt spid="19">
                                            <p:txEl>
                                              <p:pRg st="1" end="1"/>
                                            </p:txEl>
                                          </p:spTgt>
                                        </p:tgtEl>
                                      </p:cBhvr>
                                    </p:animEffect>
                                  </p:childTnLst>
                                </p:cTn>
                              </p:par>
                              <p:par>
                                <p:cTn id="50" presetID="2" presetClass="entr" presetSubtype="4" fill="hold" grpId="2"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4" fill="hold" grpId="1" nodeType="withEffect">
                                  <p:stCondLst>
                                    <p:cond delay="100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fill="hold"/>
                                        <p:tgtEl>
                                          <p:spTgt spid="4"/>
                                        </p:tgtEl>
                                        <p:attrNameLst>
                                          <p:attrName>ppt_x</p:attrName>
                                        </p:attrNameLst>
                                      </p:cBhvr>
                                      <p:tavLst>
                                        <p:tav tm="0">
                                          <p:val>
                                            <p:strVal val="#ppt_x"/>
                                          </p:val>
                                        </p:tav>
                                        <p:tav tm="100000">
                                          <p:val>
                                            <p:strVal val="#ppt_x"/>
                                          </p:val>
                                        </p:tav>
                                      </p:tavLst>
                                    </p:anim>
                                    <p:anim calcmode="lin" valueType="num">
                                      <p:cBhvr additive="base">
                                        <p:cTn id="5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5" grpId="0" animBg="1"/>
      <p:bldP spid="5" grpId="1" animBg="1"/>
      <p:bldGraphic spid="4" grpId="0">
        <p:bldAsOne/>
      </p:bldGraphic>
      <p:bldGraphic spid="4" grpId="1">
        <p:bldAsOne/>
      </p:bldGraphic>
      <p:bldP spid="10" grpId="0"/>
      <p:bldP spid="3" grpId="0"/>
      <p:bldP spid="3" grpId="1"/>
      <p:bldP spid="3" grpId="2"/>
      <p:bldP spid="18" grpId="0" uiExpand="1" build="p"/>
      <p:bldP spid="19" grpId="0" uiExpand="1" build="p"/>
      <p:bldP spid="19" grpId="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628" y="0"/>
            <a:ext cx="7275426" cy="5143500"/>
          </a:xfrm>
          <a:prstGeom prst="rect">
            <a:avLst/>
          </a:prstGeom>
        </p:spPr>
      </p:pic>
      <p:sp>
        <p:nvSpPr>
          <p:cNvPr id="5" name="TextBox 4"/>
          <p:cNvSpPr txBox="1"/>
          <p:nvPr/>
        </p:nvSpPr>
        <p:spPr>
          <a:xfrm>
            <a:off x="1461959" y="1131906"/>
            <a:ext cx="652744"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Board Project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Manager/HR</a:t>
            </a:r>
          </a:p>
        </p:txBody>
      </p:sp>
      <p:sp>
        <p:nvSpPr>
          <p:cNvPr id="6" name="TextBox 5"/>
          <p:cNvSpPr txBox="1"/>
          <p:nvPr/>
        </p:nvSpPr>
        <p:spPr>
          <a:xfrm>
            <a:off x="1408956" y="1593668"/>
            <a:ext cx="761747" cy="369332"/>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Communications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and government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600" b="0" i="0" u="none" strike="noStrike" kern="1200" cap="none" spc="0" normalizeH="0" baseline="0" noProof="0" dirty="0">
                <a:ln>
                  <a:noFill/>
                </a:ln>
                <a:solidFill>
                  <a:srgbClr val="FFFFFF"/>
                </a:solidFill>
                <a:effectLst/>
                <a:uLnTx/>
                <a:uFillTx/>
                <a:latin typeface="Arial" charset="0"/>
                <a:ea typeface="Arial" charset="0"/>
                <a:cs typeface="Arial" charset="0"/>
              </a:rPr>
              <a:t>affa</a:t>
            </a:r>
            <a:r>
              <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rPr>
              <a:t>i</a:t>
            </a:r>
            <a:r>
              <a:rPr kumimoji="0" lang="nl-NL" sz="600" b="0" i="0" u="none" strike="noStrike" kern="1200" cap="none" spc="0" normalizeH="0" baseline="0" noProof="0" dirty="0">
                <a:ln>
                  <a:noFill/>
                </a:ln>
                <a:solidFill>
                  <a:srgbClr val="FFFFFF"/>
                </a:solidFill>
                <a:effectLst/>
                <a:uLnTx/>
                <a:uFillTx/>
                <a:latin typeface="Arial" charset="0"/>
                <a:ea typeface="Arial" charset="0"/>
                <a:cs typeface="Arial" charset="0"/>
              </a:rPr>
              <a:t>r</a:t>
            </a:r>
            <a:r>
              <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rPr>
              <a:t>s</a:t>
            </a:r>
          </a:p>
        </p:txBody>
      </p:sp>
      <p:sp>
        <p:nvSpPr>
          <p:cNvPr id="7" name="TextBox 6"/>
          <p:cNvSpPr txBox="1"/>
          <p:nvPr/>
        </p:nvSpPr>
        <p:spPr>
          <a:xfrm>
            <a:off x="1490880" y="2171812"/>
            <a:ext cx="595036"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Legal &amp;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Compliance</a:t>
            </a:r>
          </a:p>
        </p:txBody>
      </p:sp>
      <p:sp>
        <p:nvSpPr>
          <p:cNvPr id="8" name="TextBox 7"/>
          <p:cNvSpPr txBox="1"/>
          <p:nvPr/>
        </p:nvSpPr>
        <p:spPr>
          <a:xfrm>
            <a:off x="3099171" y="806040"/>
            <a:ext cx="708848"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Internal Auditor</a:t>
            </a:r>
          </a:p>
        </p:txBody>
      </p:sp>
      <p:sp>
        <p:nvSpPr>
          <p:cNvPr id="9" name="TextBox 8"/>
          <p:cNvSpPr txBox="1"/>
          <p:nvPr/>
        </p:nvSpPr>
        <p:spPr>
          <a:xfrm>
            <a:off x="3704939" y="302895"/>
            <a:ext cx="821059"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Supervisory Board</a:t>
            </a:r>
          </a:p>
        </p:txBody>
      </p:sp>
      <p:sp>
        <p:nvSpPr>
          <p:cNvPr id="10" name="TextBox 9"/>
          <p:cNvSpPr txBox="1"/>
          <p:nvPr/>
        </p:nvSpPr>
        <p:spPr>
          <a:xfrm>
            <a:off x="3671364" y="1275453"/>
            <a:ext cx="856325"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Management board</a:t>
            </a:r>
          </a:p>
        </p:txBody>
      </p:sp>
      <p:sp>
        <p:nvSpPr>
          <p:cNvPr id="11" name="TextBox 10"/>
          <p:cNvSpPr txBox="1"/>
          <p:nvPr/>
        </p:nvSpPr>
        <p:spPr>
          <a:xfrm>
            <a:off x="3937637" y="1729257"/>
            <a:ext cx="351379"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CEO</a:t>
            </a:r>
            <a:endPar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TextBox 11"/>
          <p:cNvSpPr txBox="1"/>
          <p:nvPr/>
        </p:nvSpPr>
        <p:spPr>
          <a:xfrm>
            <a:off x="4801194" y="1682565"/>
            <a:ext cx="898003"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Project management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unit</a:t>
            </a:r>
            <a:endPar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3" name="TextBox 12"/>
          <p:cNvSpPr txBox="1"/>
          <p:nvPr/>
        </p:nvSpPr>
        <p:spPr>
          <a:xfrm>
            <a:off x="6206386" y="1204819"/>
            <a:ext cx="906018"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Country manager EE</a:t>
            </a:r>
          </a:p>
        </p:txBody>
      </p:sp>
      <p:sp>
        <p:nvSpPr>
          <p:cNvPr id="14" name="TextBox 13"/>
          <p:cNvSpPr txBox="1"/>
          <p:nvPr/>
        </p:nvSpPr>
        <p:spPr>
          <a:xfrm>
            <a:off x="6205331" y="1696982"/>
            <a:ext cx="898003"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Country Manager LV</a:t>
            </a:r>
          </a:p>
        </p:txBody>
      </p:sp>
      <p:sp>
        <p:nvSpPr>
          <p:cNvPr id="15" name="TextBox 14"/>
          <p:cNvSpPr txBox="1"/>
          <p:nvPr/>
        </p:nvSpPr>
        <p:spPr>
          <a:xfrm>
            <a:off x="6198379" y="2219176"/>
            <a:ext cx="893193"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Country Manager LT</a:t>
            </a:r>
          </a:p>
        </p:txBody>
      </p:sp>
      <p:sp>
        <p:nvSpPr>
          <p:cNvPr id="16" name="TextBox 15"/>
          <p:cNvSpPr txBox="1"/>
          <p:nvPr/>
        </p:nvSpPr>
        <p:spPr>
          <a:xfrm>
            <a:off x="2581663" y="2753400"/>
            <a:ext cx="346570"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CFO</a:t>
            </a:r>
            <a:endPar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7" name="TextBox 16"/>
          <p:cNvSpPr txBox="1"/>
          <p:nvPr/>
        </p:nvSpPr>
        <p:spPr>
          <a:xfrm>
            <a:off x="3930194" y="2756836"/>
            <a:ext cx="359394"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COO</a:t>
            </a:r>
            <a:endPar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 name="TextBox 17"/>
          <p:cNvSpPr txBox="1"/>
          <p:nvPr/>
        </p:nvSpPr>
        <p:spPr>
          <a:xfrm>
            <a:off x="5296699" y="2756835"/>
            <a:ext cx="346570"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CTO</a:t>
            </a:r>
            <a:endParaRPr kumimoji="0" lang="lv-LV" sz="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9" name="TextBox 18"/>
          <p:cNvSpPr txBox="1"/>
          <p:nvPr/>
        </p:nvSpPr>
        <p:spPr>
          <a:xfrm>
            <a:off x="2439933" y="3271483"/>
            <a:ext cx="643126"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Admin and IT</a:t>
            </a:r>
          </a:p>
        </p:txBody>
      </p:sp>
      <p:sp>
        <p:nvSpPr>
          <p:cNvPr id="20" name="TextBox 19"/>
          <p:cNvSpPr txBox="1"/>
          <p:nvPr/>
        </p:nvSpPr>
        <p:spPr>
          <a:xfrm>
            <a:off x="3771054" y="3281270"/>
            <a:ext cx="627096"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Procurement</a:t>
            </a:r>
          </a:p>
        </p:txBody>
      </p:sp>
      <p:sp>
        <p:nvSpPr>
          <p:cNvPr id="21" name="TextBox 20"/>
          <p:cNvSpPr txBox="1"/>
          <p:nvPr/>
        </p:nvSpPr>
        <p:spPr>
          <a:xfrm>
            <a:off x="5170311" y="3268569"/>
            <a:ext cx="601447"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Project Plan</a:t>
            </a:r>
          </a:p>
        </p:txBody>
      </p:sp>
      <p:sp>
        <p:nvSpPr>
          <p:cNvPr id="22" name="TextBox 21"/>
          <p:cNvSpPr txBox="1"/>
          <p:nvPr/>
        </p:nvSpPr>
        <p:spPr>
          <a:xfrm>
            <a:off x="2476777" y="3735854"/>
            <a:ext cx="559769"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Statutory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accounting</a:t>
            </a:r>
          </a:p>
        </p:txBody>
      </p:sp>
      <p:sp>
        <p:nvSpPr>
          <p:cNvPr id="23" name="TextBox 22"/>
          <p:cNvSpPr txBox="1"/>
          <p:nvPr/>
        </p:nvSpPr>
        <p:spPr>
          <a:xfrm>
            <a:off x="3713866" y="3750272"/>
            <a:ext cx="782587"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Supplier Contract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Management</a:t>
            </a:r>
          </a:p>
        </p:txBody>
      </p:sp>
      <p:sp>
        <p:nvSpPr>
          <p:cNvPr id="24" name="TextBox 23"/>
          <p:cNvSpPr txBox="1"/>
          <p:nvPr/>
        </p:nvSpPr>
        <p:spPr>
          <a:xfrm>
            <a:off x="5169573" y="3734136"/>
            <a:ext cx="619080"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Design &amp;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Construction</a:t>
            </a:r>
          </a:p>
        </p:txBody>
      </p:sp>
      <p:sp>
        <p:nvSpPr>
          <p:cNvPr id="25" name="TextBox 24"/>
          <p:cNvSpPr txBox="1"/>
          <p:nvPr/>
        </p:nvSpPr>
        <p:spPr>
          <a:xfrm>
            <a:off x="2540593" y="4280535"/>
            <a:ext cx="460383"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Finance</a:t>
            </a:r>
          </a:p>
        </p:txBody>
      </p:sp>
      <p:sp>
        <p:nvSpPr>
          <p:cNvPr id="26" name="TextBox 25"/>
          <p:cNvSpPr txBox="1"/>
          <p:nvPr/>
        </p:nvSpPr>
        <p:spPr>
          <a:xfrm>
            <a:off x="3779717" y="4245348"/>
            <a:ext cx="641522"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Business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Development</a:t>
            </a:r>
          </a:p>
        </p:txBody>
      </p:sp>
      <p:sp>
        <p:nvSpPr>
          <p:cNvPr id="27" name="TextBox 26"/>
          <p:cNvSpPr txBox="1"/>
          <p:nvPr/>
        </p:nvSpPr>
        <p:spPr>
          <a:xfrm>
            <a:off x="5065129" y="4250504"/>
            <a:ext cx="797013"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Operations, Asset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Management</a:t>
            </a:r>
          </a:p>
        </p:txBody>
      </p:sp>
      <p:sp>
        <p:nvSpPr>
          <p:cNvPr id="28" name="TextBox 27"/>
          <p:cNvSpPr txBox="1"/>
          <p:nvPr/>
        </p:nvSpPr>
        <p:spPr>
          <a:xfrm>
            <a:off x="6244095" y="4295999"/>
            <a:ext cx="774572"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Safety &amp; Security</a:t>
            </a:r>
          </a:p>
        </p:txBody>
      </p:sp>
      <p:sp>
        <p:nvSpPr>
          <p:cNvPr id="29" name="TextBox 28"/>
          <p:cNvSpPr txBox="1"/>
          <p:nvPr/>
        </p:nvSpPr>
        <p:spPr>
          <a:xfrm>
            <a:off x="1312439" y="4088616"/>
            <a:ext cx="942887"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Reporting and Control</a:t>
            </a:r>
          </a:p>
        </p:txBody>
      </p:sp>
      <p:sp>
        <p:nvSpPr>
          <p:cNvPr id="30" name="TextBox 29"/>
          <p:cNvSpPr txBox="1"/>
          <p:nvPr/>
        </p:nvSpPr>
        <p:spPr>
          <a:xfrm>
            <a:off x="1376178" y="4555527"/>
            <a:ext cx="800220"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Business analysis</a:t>
            </a:r>
          </a:p>
        </p:txBody>
      </p:sp>
      <p:sp>
        <p:nvSpPr>
          <p:cNvPr id="37" name="TextBox 36"/>
          <p:cNvSpPr txBox="1"/>
          <p:nvPr/>
        </p:nvSpPr>
        <p:spPr>
          <a:xfrm>
            <a:off x="7238075" y="121024"/>
            <a:ext cx="184731" cy="19620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v-LV" sz="675" b="0" i="0" u="none" strike="noStrike" kern="1200" cap="none" spc="0" normalizeH="0" baseline="0" noProof="0" dirty="0">
              <a:ln>
                <a:noFill/>
              </a:ln>
              <a:solidFill>
                <a:srgbClr val="20267A"/>
              </a:solidFill>
              <a:effectLst/>
              <a:uLnTx/>
              <a:uFillTx/>
              <a:latin typeface="Myriad Pro" panose="020B0503030403020204" pitchFamily="34" charset="0"/>
              <a:ea typeface="+mn-ea"/>
              <a:cs typeface="Arial" charset="0"/>
            </a:endParaRPr>
          </a:p>
        </p:txBody>
      </p:sp>
      <p:sp>
        <p:nvSpPr>
          <p:cNvPr id="38" name="TextBox 37"/>
          <p:cNvSpPr txBox="1"/>
          <p:nvPr/>
        </p:nvSpPr>
        <p:spPr>
          <a:xfrm>
            <a:off x="5772151" y="4781551"/>
            <a:ext cx="184731" cy="20774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v-LV" sz="750" b="0" i="0" u="none" strike="noStrike" kern="1200" cap="none" spc="0" normalizeH="0" baseline="0" noProof="0" dirty="0">
              <a:ln>
                <a:noFill/>
              </a:ln>
              <a:solidFill>
                <a:srgbClr val="E5E5E5">
                  <a:lumMod val="65000"/>
                </a:srgbClr>
              </a:solidFill>
              <a:effectLst/>
              <a:uLnTx/>
              <a:uFillTx/>
              <a:ea typeface="+mn-ea"/>
              <a:cs typeface="+mn-cs"/>
            </a:endParaRPr>
          </a:p>
        </p:txBody>
      </p:sp>
      <p:sp>
        <p:nvSpPr>
          <p:cNvPr id="32" name="TextBox 31"/>
          <p:cNvSpPr txBox="1"/>
          <p:nvPr/>
        </p:nvSpPr>
        <p:spPr>
          <a:xfrm>
            <a:off x="6095908" y="3027344"/>
            <a:ext cx="729688" cy="184666"/>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charset="0"/>
                <a:ea typeface="Arial" charset="0"/>
                <a:cs typeface="Arial" charset="0"/>
              </a:rPr>
              <a:t>Pool of experts*</a:t>
            </a:r>
          </a:p>
        </p:txBody>
      </p:sp>
      <p:sp>
        <p:nvSpPr>
          <p:cNvPr id="4" name="TextBox 3"/>
          <p:cNvSpPr txBox="1"/>
          <p:nvPr/>
        </p:nvSpPr>
        <p:spPr>
          <a:xfrm>
            <a:off x="5607424" y="4736055"/>
            <a:ext cx="1665841" cy="19620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lv-LV" sz="675" b="0" i="0" u="none" strike="noStrike" kern="1200" cap="none" spc="0" normalizeH="0" baseline="0" noProof="0">
                <a:ln>
                  <a:noFill/>
                </a:ln>
                <a:solidFill>
                  <a:srgbClr val="20267A"/>
                </a:solidFill>
                <a:effectLst/>
                <a:uLnTx/>
                <a:uFillTx/>
                <a:latin typeface="Myriad Pro" panose="020B0503030403020204" pitchFamily="34" charset="0"/>
                <a:ea typeface="+mn-ea"/>
                <a:cs typeface="Arial" charset="0"/>
              </a:rPr>
              <a:t>* </a:t>
            </a:r>
            <a:r>
              <a:rPr kumimoji="0" lang="en-US" sz="675" b="0" i="0" u="none" strike="noStrike" kern="1200" cap="none" spc="0" normalizeH="0" baseline="0" noProof="0" dirty="0">
                <a:ln>
                  <a:noFill/>
                </a:ln>
                <a:solidFill>
                  <a:srgbClr val="20267A"/>
                </a:solidFill>
                <a:effectLst/>
                <a:uLnTx/>
                <a:uFillTx/>
                <a:latin typeface="Myriad Pro"/>
                <a:ea typeface="+mn-ea"/>
                <a:cs typeface="+mn-cs"/>
              </a:rPr>
              <a:t>T</a:t>
            </a:r>
            <a:r>
              <a:rPr kumimoji="0" lang="en-US" sz="675" b="0" i="0" u="none" strike="noStrike" kern="1200" cap="none" spc="0" normalizeH="0" baseline="0" noProof="0">
                <a:ln>
                  <a:noFill/>
                </a:ln>
                <a:solidFill>
                  <a:srgbClr val="20267A"/>
                </a:solidFill>
                <a:effectLst/>
                <a:uLnTx/>
                <a:uFillTx/>
                <a:latin typeface="Myriad Pro"/>
                <a:ea typeface="+mn-ea"/>
                <a:cs typeface="+mn-cs"/>
              </a:rPr>
              <a:t>o </a:t>
            </a:r>
            <a:r>
              <a:rPr kumimoji="0" lang="en-US" sz="675" b="0" i="0" u="none" strike="noStrike" kern="1200" cap="none" spc="0" normalizeH="0" baseline="0" noProof="0" dirty="0">
                <a:ln>
                  <a:noFill/>
                </a:ln>
                <a:solidFill>
                  <a:srgbClr val="20267A"/>
                </a:solidFill>
                <a:effectLst/>
                <a:uLnTx/>
                <a:uFillTx/>
                <a:latin typeface="Myriad Pro"/>
                <a:ea typeface="+mn-ea"/>
                <a:cs typeface="+mn-cs"/>
              </a:rPr>
              <a:t>be drawn upon for COO and CTO.</a:t>
            </a:r>
            <a:endParaRPr kumimoji="0" lang="en-GB" sz="675" b="0" i="0" u="none" strike="noStrike" kern="1200" cap="none" spc="0" normalizeH="0" baseline="0" noProof="0" dirty="0">
              <a:ln>
                <a:noFill/>
              </a:ln>
              <a:solidFill>
                <a:srgbClr val="20267A"/>
              </a:solidFill>
              <a:effectLst/>
              <a:uLnTx/>
              <a:uFillTx/>
              <a:latin typeface="Myriad Pro" panose="020B0503030403020204" pitchFamily="34" charset="0"/>
              <a:ea typeface="+mn-ea"/>
              <a:cs typeface="Arial" charset="0"/>
            </a:endParaRPr>
          </a:p>
        </p:txBody>
      </p:sp>
      <p:sp>
        <p:nvSpPr>
          <p:cNvPr id="33" name="Rectangle 32"/>
          <p:cNvSpPr/>
          <p:nvPr/>
        </p:nvSpPr>
        <p:spPr>
          <a:xfrm>
            <a:off x="257017" y="127740"/>
            <a:ext cx="3181922" cy="33855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lv-LV" sz="1600" b="0" i="0" u="none" strike="noStrike" kern="1200" cap="none" spc="0" normalizeH="0" baseline="0" noProof="0" dirty="0">
                <a:ln>
                  <a:noFill/>
                </a:ln>
                <a:solidFill>
                  <a:srgbClr val="5D5D5D">
                    <a:lumMod val="50000"/>
                  </a:srgbClr>
                </a:solidFill>
                <a:effectLst/>
                <a:uLnTx/>
                <a:uFillTx/>
                <a:ea typeface="+mn-ea"/>
                <a:cs typeface="+mn-cs"/>
              </a:rPr>
              <a:t>RB Rail </a:t>
            </a:r>
            <a:r>
              <a:rPr kumimoji="0" lang="en-US" sz="1600" b="0" i="0" u="none" strike="noStrike" kern="1200" cap="none" spc="0" normalizeH="0" baseline="0" noProof="0" dirty="0">
                <a:ln>
                  <a:noFill/>
                </a:ln>
                <a:solidFill>
                  <a:srgbClr val="5D5D5D">
                    <a:lumMod val="50000"/>
                  </a:srgbClr>
                </a:solidFill>
                <a:effectLst/>
                <a:uLnTx/>
                <a:uFillTx/>
                <a:latin typeface="Myriad Pro"/>
                <a:ea typeface="+mn-ea"/>
                <a:cs typeface="+mn-cs"/>
              </a:rPr>
              <a:t>organizational structure</a:t>
            </a:r>
          </a:p>
        </p:txBody>
      </p:sp>
    </p:spTree>
    <p:extLst>
      <p:ext uri="{BB962C8B-B14F-4D97-AF65-F5344CB8AC3E}">
        <p14:creationId xmlns:p14="http://schemas.microsoft.com/office/powerpoint/2010/main" val="175519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75" dirty="0">
                <a:latin typeface="+mn-lt"/>
              </a:rPr>
              <a:t>PROCUREMENT</a:t>
            </a:r>
            <a:r>
              <a:rPr lang="lv-LV" sz="1875" dirty="0">
                <a:latin typeface="+mn-lt"/>
              </a:rPr>
              <a:t> SPLIT</a:t>
            </a:r>
            <a:endParaRPr lang="en-US" sz="1875" dirty="0">
              <a:latin typeface="+mn-lt"/>
            </a:endParaRPr>
          </a:p>
        </p:txBody>
      </p:sp>
      <p:sp>
        <p:nvSpPr>
          <p:cNvPr id="7" name="Rectangle 6"/>
          <p:cNvSpPr/>
          <p:nvPr/>
        </p:nvSpPr>
        <p:spPr>
          <a:xfrm>
            <a:off x="670883" y="1891791"/>
            <a:ext cx="2329697" cy="2458537"/>
          </a:xfrm>
          <a:prstGeom prst="rect">
            <a:avLst/>
          </a:prstGeom>
          <a:solidFill>
            <a:schemeClr val="bg1">
              <a:lumMod val="50000"/>
              <a:alpha val="20000"/>
            </a:schemeClr>
          </a:solidFill>
        </p:spPr>
        <p:txBody>
          <a:bodyPr wrap="square" lIns="137160" tIns="137160" rIns="137160" bIns="137160">
            <a:noAutofit/>
          </a:bodyPr>
          <a:lstStyle/>
          <a:p>
            <a:pPr marL="128588" indent="-128588">
              <a:buFont typeface="Arial" panose="020B0604020202020204" pitchFamily="34" charset="0"/>
              <a:buChar char="•"/>
              <a:defRPr/>
            </a:pPr>
            <a:r>
              <a:rPr lang="en-US" sz="1800" kern="0" dirty="0">
                <a:solidFill>
                  <a:schemeClr val="tx2"/>
                </a:solidFill>
                <a:cs typeface="Arial" panose="020B0604020202020204" pitchFamily="34" charset="0"/>
              </a:rPr>
              <a:t>Studies</a:t>
            </a:r>
          </a:p>
          <a:p>
            <a:pPr marL="128588" indent="-128588">
              <a:buFont typeface="Arial" panose="020B0604020202020204" pitchFamily="34" charset="0"/>
              <a:buChar char="•"/>
              <a:defRPr/>
            </a:pPr>
            <a:r>
              <a:rPr lang="en-US" sz="1800" kern="0" dirty="0">
                <a:solidFill>
                  <a:schemeClr val="tx2"/>
                </a:solidFill>
                <a:cs typeface="Arial" panose="020B0604020202020204" pitchFamily="34" charset="0"/>
              </a:rPr>
              <a:t>Design</a:t>
            </a:r>
          </a:p>
          <a:p>
            <a:pPr marL="128588" indent="-128588">
              <a:buFont typeface="Arial" panose="020B0604020202020204" pitchFamily="34" charset="0"/>
              <a:buChar char="•"/>
              <a:defRPr/>
            </a:pPr>
            <a:r>
              <a:rPr lang="en-US" sz="1800" kern="0" dirty="0">
                <a:solidFill>
                  <a:schemeClr val="tx2"/>
                </a:solidFill>
                <a:cs typeface="Arial" panose="020B0604020202020204" pitchFamily="34" charset="0"/>
              </a:rPr>
              <a:t>Common Standards</a:t>
            </a:r>
          </a:p>
          <a:p>
            <a:pPr marL="128588" indent="-128588">
              <a:buFont typeface="Arial" panose="020B0604020202020204" pitchFamily="34" charset="0"/>
              <a:buChar char="•"/>
              <a:defRPr/>
            </a:pPr>
            <a:r>
              <a:rPr lang="en-US" sz="1800" kern="0" dirty="0">
                <a:solidFill>
                  <a:schemeClr val="tx2"/>
                </a:solidFill>
                <a:cs typeface="Arial" panose="020B0604020202020204" pitchFamily="34" charset="0"/>
              </a:rPr>
              <a:t>Business Development</a:t>
            </a:r>
          </a:p>
          <a:p>
            <a:pPr marL="128588" indent="-128588">
              <a:buFont typeface="Arial" panose="020B0604020202020204" pitchFamily="34" charset="0"/>
              <a:buChar char="•"/>
              <a:defRPr/>
            </a:pPr>
            <a:r>
              <a:rPr lang="en-US" sz="1800" kern="0" dirty="0">
                <a:solidFill>
                  <a:schemeClr val="tx2"/>
                </a:solidFill>
                <a:cs typeface="Arial" panose="020B0604020202020204" pitchFamily="34" charset="0"/>
              </a:rPr>
              <a:t>Marketing &amp; Branding</a:t>
            </a:r>
            <a:endParaRPr lang="en-US" sz="1800" dirty="0">
              <a:solidFill>
                <a:schemeClr val="tx2"/>
              </a:solidFill>
              <a:cs typeface="Arial" panose="020B0604020202020204" pitchFamily="34" charset="0"/>
            </a:endParaRPr>
          </a:p>
        </p:txBody>
      </p:sp>
      <p:sp>
        <p:nvSpPr>
          <p:cNvPr id="12" name="Rectangle 11"/>
          <p:cNvSpPr/>
          <p:nvPr/>
        </p:nvSpPr>
        <p:spPr>
          <a:xfrm>
            <a:off x="3399693" y="1891791"/>
            <a:ext cx="2329697" cy="2458537"/>
          </a:xfrm>
          <a:prstGeom prst="rect">
            <a:avLst/>
          </a:prstGeom>
          <a:solidFill>
            <a:schemeClr val="accent2">
              <a:lumMod val="60000"/>
              <a:lumOff val="40000"/>
              <a:alpha val="20000"/>
            </a:schemeClr>
          </a:solidFill>
        </p:spPr>
        <p:txBody>
          <a:bodyPr wrap="square" lIns="137160" tIns="137160" rIns="137160" bIns="137160">
            <a:noAutofit/>
          </a:bodyPr>
          <a:lstStyle/>
          <a:p>
            <a:pPr marL="347663" indent="-214313">
              <a:buFont typeface="Arial" panose="020B0604020202020204" pitchFamily="34" charset="0"/>
              <a:buChar char="•"/>
              <a:defRPr/>
            </a:pPr>
            <a:r>
              <a:rPr lang="en-US" sz="1800" kern="0" dirty="0">
                <a:solidFill>
                  <a:sysClr val="windowText" lastClr="000000"/>
                </a:solidFill>
              </a:rPr>
              <a:t>Sub-systems (CCS &amp; ENE)</a:t>
            </a:r>
          </a:p>
          <a:p>
            <a:pPr marL="347663" indent="-214313">
              <a:buFont typeface="Arial" panose="020B0604020202020204" pitchFamily="34" charset="0"/>
              <a:buChar char="•"/>
              <a:defRPr/>
            </a:pPr>
            <a:r>
              <a:rPr lang="en-US" sz="1800" kern="0" dirty="0">
                <a:solidFill>
                  <a:sysClr val="windowText" lastClr="000000"/>
                </a:solidFill>
              </a:rPr>
              <a:t>Raw Materials and Key Components</a:t>
            </a:r>
          </a:p>
          <a:p>
            <a:pPr marL="347663" indent="-214313">
              <a:buFont typeface="Arial" panose="020B0604020202020204" pitchFamily="34" charset="0"/>
              <a:buChar char="•"/>
              <a:defRPr/>
            </a:pPr>
            <a:r>
              <a:rPr lang="en-US" sz="1800" kern="0" dirty="0">
                <a:solidFill>
                  <a:sysClr val="windowText" lastClr="000000"/>
                </a:solidFill>
              </a:rPr>
              <a:t>Cross-border Track Sections</a:t>
            </a:r>
            <a:endParaRPr lang="de-DE" sz="1800" kern="0" dirty="0">
              <a:solidFill>
                <a:sysClr val="windowText" lastClr="000000"/>
              </a:solidFill>
            </a:endParaRPr>
          </a:p>
        </p:txBody>
      </p:sp>
      <p:sp>
        <p:nvSpPr>
          <p:cNvPr id="13" name="Rectangle 12"/>
          <p:cNvSpPr/>
          <p:nvPr/>
        </p:nvSpPr>
        <p:spPr>
          <a:xfrm>
            <a:off x="6128504" y="1891791"/>
            <a:ext cx="2329697" cy="2458536"/>
          </a:xfrm>
          <a:prstGeom prst="rect">
            <a:avLst/>
          </a:prstGeom>
          <a:solidFill>
            <a:schemeClr val="tx2">
              <a:lumMod val="60000"/>
              <a:lumOff val="40000"/>
              <a:alpha val="20000"/>
            </a:schemeClr>
          </a:solidFill>
        </p:spPr>
        <p:txBody>
          <a:bodyPr wrap="square" lIns="137160" tIns="137160" rIns="137160" bIns="137160">
            <a:noAutofit/>
          </a:bodyPr>
          <a:lstStyle/>
          <a:p>
            <a:pPr marL="304800" indent="-171450">
              <a:buFont typeface="Arial" panose="020B0604020202020204" pitchFamily="34" charset="0"/>
              <a:buChar char="•"/>
              <a:defRPr/>
            </a:pPr>
            <a:r>
              <a:rPr lang="en-US" sz="1800" kern="0" dirty="0">
                <a:solidFill>
                  <a:sysClr val="windowText" lastClr="000000"/>
                </a:solidFill>
              </a:rPr>
              <a:t>Track Construction</a:t>
            </a:r>
          </a:p>
          <a:p>
            <a:pPr marL="304800" indent="-171450">
              <a:buFont typeface="Arial" panose="020B0604020202020204" pitchFamily="34" charset="0"/>
              <a:buChar char="•"/>
              <a:defRPr/>
            </a:pPr>
            <a:r>
              <a:rPr lang="en-US" sz="1800" kern="0" dirty="0">
                <a:solidFill>
                  <a:sysClr val="windowText" lastClr="000000"/>
                </a:solidFill>
              </a:rPr>
              <a:t>Major Engineering Structures</a:t>
            </a:r>
          </a:p>
          <a:p>
            <a:pPr marL="304800" indent="-171450">
              <a:buFont typeface="Arial" panose="020B0604020202020204" pitchFamily="34" charset="0"/>
              <a:buChar char="•"/>
              <a:defRPr/>
            </a:pPr>
            <a:r>
              <a:rPr lang="en-US" sz="1800" kern="0" dirty="0">
                <a:solidFill>
                  <a:sysClr val="windowText" lastClr="000000"/>
                </a:solidFill>
              </a:rPr>
              <a:t>Local Facilities (</a:t>
            </a:r>
            <a:r>
              <a:rPr lang="en-US" sz="1800" kern="0" dirty="0" err="1">
                <a:solidFill>
                  <a:sysClr val="windowText" lastClr="000000"/>
                </a:solidFill>
              </a:rPr>
              <a:t>incl</a:t>
            </a:r>
            <a:r>
              <a:rPr lang="en-US" sz="1800" kern="0" dirty="0">
                <a:solidFill>
                  <a:sysClr val="windowText" lastClr="000000"/>
                </a:solidFill>
              </a:rPr>
              <a:t> terminals)</a:t>
            </a:r>
            <a:endParaRPr lang="lv-LV" sz="1800" kern="0" dirty="0">
              <a:solidFill>
                <a:sysClr val="windowText" lastClr="000000"/>
              </a:solidFill>
            </a:endParaRPr>
          </a:p>
          <a:p>
            <a:pPr marL="304800" indent="-171450">
              <a:buFont typeface="Arial" panose="020B0604020202020204" pitchFamily="34" charset="0"/>
              <a:buChar char="•"/>
              <a:defRPr/>
            </a:pPr>
            <a:r>
              <a:rPr lang="lv-LV" sz="1800" kern="0" dirty="0">
                <a:solidFill>
                  <a:sysClr val="windowText" lastClr="000000"/>
                </a:solidFill>
              </a:rPr>
              <a:t>Land acquisition</a:t>
            </a:r>
            <a:endParaRPr lang="en-US" sz="1800" kern="0" dirty="0">
              <a:solidFill>
                <a:sysClr val="windowText" lastClr="000000"/>
              </a:solidFill>
            </a:endParaRPr>
          </a:p>
        </p:txBody>
      </p:sp>
      <p:sp>
        <p:nvSpPr>
          <p:cNvPr id="3" name="TextBox 2"/>
          <p:cNvSpPr txBox="1"/>
          <p:nvPr/>
        </p:nvSpPr>
        <p:spPr>
          <a:xfrm>
            <a:off x="670883" y="1169786"/>
            <a:ext cx="2329697" cy="577081"/>
          </a:xfrm>
          <a:prstGeom prst="rect">
            <a:avLst/>
          </a:prstGeom>
          <a:solidFill>
            <a:schemeClr val="tx1"/>
          </a:solidFill>
        </p:spPr>
        <p:txBody>
          <a:bodyPr wrap="square" lIns="182880" tIns="91440" rIns="182880" bIns="91440" rtlCol="0" anchor="ctr" anchorCtr="0">
            <a:spAutoFit/>
          </a:bodyPr>
          <a:lstStyle/>
          <a:p>
            <a:pPr marL="685783" defTabSz="685783"/>
            <a:r>
              <a:rPr lang="lv-LV" sz="1500" dirty="0">
                <a:solidFill>
                  <a:srgbClr val="FFFFFF"/>
                </a:solidFill>
                <a:latin typeface="Myriad Pro"/>
              </a:rPr>
              <a:t>RB Rail</a:t>
            </a:r>
          </a:p>
          <a:p>
            <a:pPr marL="685783" defTabSz="685783"/>
            <a:endParaRPr lang="en-US" sz="1050" dirty="0">
              <a:solidFill>
                <a:srgbClr val="FFFFFF"/>
              </a:solidFill>
              <a:latin typeface="Myriad Pro"/>
            </a:endParaRPr>
          </a:p>
        </p:txBody>
      </p:sp>
      <p:sp>
        <p:nvSpPr>
          <p:cNvPr id="4" name="TextBox 3"/>
          <p:cNvSpPr txBox="1"/>
          <p:nvPr/>
        </p:nvSpPr>
        <p:spPr>
          <a:xfrm>
            <a:off x="3396322" y="1169786"/>
            <a:ext cx="2329697" cy="577081"/>
          </a:xfrm>
          <a:prstGeom prst="rect">
            <a:avLst/>
          </a:prstGeom>
          <a:solidFill>
            <a:schemeClr val="accent2"/>
          </a:solidFill>
        </p:spPr>
        <p:txBody>
          <a:bodyPr wrap="square" lIns="182880" tIns="91440" rIns="182880" bIns="91440" rtlCol="0" anchor="ctr" anchorCtr="0">
            <a:spAutoFit/>
          </a:bodyPr>
          <a:lstStyle/>
          <a:p>
            <a:pPr marL="644113" defTabSz="685783"/>
            <a:r>
              <a:rPr lang="lv-LV" sz="1500" dirty="0">
                <a:solidFill>
                  <a:srgbClr val="FFFFFF"/>
                </a:solidFill>
                <a:latin typeface="Myriad Pro"/>
              </a:rPr>
              <a:t>Consolidated</a:t>
            </a:r>
          </a:p>
          <a:p>
            <a:pPr marL="644113" defTabSz="685783"/>
            <a:endParaRPr lang="en-US" sz="1050" dirty="0">
              <a:solidFill>
                <a:srgbClr val="FFFFFF"/>
              </a:solidFill>
              <a:latin typeface="Myriad Pro"/>
            </a:endParaRPr>
          </a:p>
        </p:txBody>
      </p:sp>
      <p:sp>
        <p:nvSpPr>
          <p:cNvPr id="5" name="TextBox 4"/>
          <p:cNvSpPr txBox="1"/>
          <p:nvPr/>
        </p:nvSpPr>
        <p:spPr>
          <a:xfrm>
            <a:off x="6128504" y="1135161"/>
            <a:ext cx="2329697" cy="646331"/>
          </a:xfrm>
          <a:prstGeom prst="rect">
            <a:avLst/>
          </a:prstGeom>
          <a:solidFill>
            <a:schemeClr val="tx2"/>
          </a:solidFill>
        </p:spPr>
        <p:txBody>
          <a:bodyPr wrap="square" lIns="182880" tIns="91440" rIns="182880" bIns="91440" rtlCol="0" anchor="ctr" anchorCtr="0">
            <a:spAutoFit/>
          </a:bodyPr>
          <a:lstStyle/>
          <a:p>
            <a:pPr marL="644113" defTabSz="685783"/>
            <a:r>
              <a:rPr lang="lv-LV" sz="1500" dirty="0">
                <a:solidFill>
                  <a:srgbClr val="FFFFFF"/>
                </a:solidFill>
                <a:latin typeface="Myriad Pro"/>
              </a:rPr>
              <a:t>Supervised national</a:t>
            </a:r>
          </a:p>
        </p:txBody>
      </p:sp>
      <p:sp>
        <p:nvSpPr>
          <p:cNvPr id="21" name="Freeform 105"/>
          <p:cNvSpPr>
            <a:spLocks noEditPoints="1"/>
          </p:cNvSpPr>
          <p:nvPr/>
        </p:nvSpPr>
        <p:spPr bwMode="auto">
          <a:xfrm>
            <a:off x="851935" y="1239078"/>
            <a:ext cx="358769" cy="475283"/>
          </a:xfrm>
          <a:custGeom>
            <a:avLst/>
            <a:gdLst>
              <a:gd name="T0" fmla="*/ 473 w 478"/>
              <a:gd name="T1" fmla="*/ 39 h 633"/>
              <a:gd name="T2" fmla="*/ 239 w 478"/>
              <a:gd name="T3" fmla="*/ 0 h 633"/>
              <a:gd name="T4" fmla="*/ 239 w 478"/>
              <a:gd name="T5" fmla="*/ 0 h 633"/>
              <a:gd name="T6" fmla="*/ 239 w 478"/>
              <a:gd name="T7" fmla="*/ 0 h 633"/>
              <a:gd name="T8" fmla="*/ 239 w 478"/>
              <a:gd name="T9" fmla="*/ 0 h 633"/>
              <a:gd name="T10" fmla="*/ 193 w 478"/>
              <a:gd name="T11" fmla="*/ 2 h 633"/>
              <a:gd name="T12" fmla="*/ 192 w 478"/>
              <a:gd name="T13" fmla="*/ 2 h 633"/>
              <a:gd name="T14" fmla="*/ 192 w 478"/>
              <a:gd name="T15" fmla="*/ 2 h 633"/>
              <a:gd name="T16" fmla="*/ 191 w 478"/>
              <a:gd name="T17" fmla="*/ 2 h 633"/>
              <a:gd name="T18" fmla="*/ 145 w 478"/>
              <a:gd name="T19" fmla="*/ 7 h 633"/>
              <a:gd name="T20" fmla="*/ 144 w 478"/>
              <a:gd name="T21" fmla="*/ 7 h 633"/>
              <a:gd name="T22" fmla="*/ 98 w 478"/>
              <a:gd name="T23" fmla="*/ 15 h 633"/>
              <a:gd name="T24" fmla="*/ 98 w 478"/>
              <a:gd name="T25" fmla="*/ 15 h 633"/>
              <a:gd name="T26" fmla="*/ 52 w 478"/>
              <a:gd name="T27" fmla="*/ 26 h 633"/>
              <a:gd name="T28" fmla="*/ 51 w 478"/>
              <a:gd name="T29" fmla="*/ 26 h 633"/>
              <a:gd name="T30" fmla="*/ 4 w 478"/>
              <a:gd name="T31" fmla="*/ 39 h 633"/>
              <a:gd name="T32" fmla="*/ 0 w 478"/>
              <a:gd name="T33" fmla="*/ 46 h 633"/>
              <a:gd name="T34" fmla="*/ 0 w 478"/>
              <a:gd name="T35" fmla="*/ 435 h 633"/>
              <a:gd name="T36" fmla="*/ 102 w 478"/>
              <a:gd name="T37" fmla="*/ 553 h 633"/>
              <a:gd name="T38" fmla="*/ 142 w 478"/>
              <a:gd name="T39" fmla="*/ 582 h 633"/>
              <a:gd name="T40" fmla="*/ 142 w 478"/>
              <a:gd name="T41" fmla="*/ 582 h 633"/>
              <a:gd name="T42" fmla="*/ 238 w 478"/>
              <a:gd name="T43" fmla="*/ 633 h 633"/>
              <a:gd name="T44" fmla="*/ 238 w 478"/>
              <a:gd name="T45" fmla="*/ 633 h 633"/>
              <a:gd name="T46" fmla="*/ 239 w 478"/>
              <a:gd name="T47" fmla="*/ 633 h 633"/>
              <a:gd name="T48" fmla="*/ 239 w 478"/>
              <a:gd name="T49" fmla="*/ 633 h 633"/>
              <a:gd name="T50" fmla="*/ 239 w 478"/>
              <a:gd name="T51" fmla="*/ 633 h 633"/>
              <a:gd name="T52" fmla="*/ 239 w 478"/>
              <a:gd name="T53" fmla="*/ 633 h 633"/>
              <a:gd name="T54" fmla="*/ 241 w 478"/>
              <a:gd name="T55" fmla="*/ 633 h 633"/>
              <a:gd name="T56" fmla="*/ 373 w 478"/>
              <a:gd name="T57" fmla="*/ 560 h 633"/>
              <a:gd name="T58" fmla="*/ 478 w 478"/>
              <a:gd name="T59" fmla="*/ 435 h 633"/>
              <a:gd name="T60" fmla="*/ 478 w 478"/>
              <a:gd name="T61" fmla="*/ 46 h 633"/>
              <a:gd name="T62" fmla="*/ 473 w 478"/>
              <a:gd name="T63" fmla="*/ 39 h 633"/>
              <a:gd name="T64" fmla="*/ 199 w 478"/>
              <a:gd name="T65" fmla="*/ 15 h 633"/>
              <a:gd name="T66" fmla="*/ 232 w 478"/>
              <a:gd name="T67" fmla="*/ 14 h 633"/>
              <a:gd name="T68" fmla="*/ 232 w 478"/>
              <a:gd name="T69" fmla="*/ 617 h 633"/>
              <a:gd name="T70" fmla="*/ 200 w 478"/>
              <a:gd name="T71" fmla="*/ 601 h 633"/>
              <a:gd name="T72" fmla="*/ 199 w 478"/>
              <a:gd name="T73" fmla="*/ 15 h 633"/>
              <a:gd name="T74" fmla="*/ 186 w 478"/>
              <a:gd name="T75" fmla="*/ 593 h 633"/>
              <a:gd name="T76" fmla="*/ 153 w 478"/>
              <a:gd name="T77" fmla="*/ 572 h 633"/>
              <a:gd name="T78" fmla="*/ 153 w 478"/>
              <a:gd name="T79" fmla="*/ 20 h 633"/>
              <a:gd name="T80" fmla="*/ 185 w 478"/>
              <a:gd name="T81" fmla="*/ 17 h 633"/>
              <a:gd name="T82" fmla="*/ 186 w 478"/>
              <a:gd name="T83" fmla="*/ 593 h 633"/>
              <a:gd name="T84" fmla="*/ 60 w 478"/>
              <a:gd name="T85" fmla="*/ 38 h 633"/>
              <a:gd name="T86" fmla="*/ 92 w 478"/>
              <a:gd name="T87" fmla="*/ 31 h 633"/>
              <a:gd name="T88" fmla="*/ 93 w 478"/>
              <a:gd name="T89" fmla="*/ 528 h 633"/>
              <a:gd name="T90" fmla="*/ 60 w 478"/>
              <a:gd name="T91" fmla="*/ 500 h 633"/>
              <a:gd name="T92" fmla="*/ 60 w 478"/>
              <a:gd name="T93" fmla="*/ 38 h 633"/>
              <a:gd name="T94" fmla="*/ 14 w 478"/>
              <a:gd name="T95" fmla="*/ 435 h 633"/>
              <a:gd name="T96" fmla="*/ 14 w 478"/>
              <a:gd name="T97" fmla="*/ 51 h 633"/>
              <a:gd name="T98" fmla="*/ 46 w 478"/>
              <a:gd name="T99" fmla="*/ 42 h 633"/>
              <a:gd name="T100" fmla="*/ 46 w 478"/>
              <a:gd name="T101" fmla="*/ 487 h 633"/>
              <a:gd name="T102" fmla="*/ 14 w 478"/>
              <a:gd name="T103" fmla="*/ 435 h 633"/>
              <a:gd name="T104" fmla="*/ 107 w 478"/>
              <a:gd name="T105" fmla="*/ 539 h 633"/>
              <a:gd name="T106" fmla="*/ 106 w 478"/>
              <a:gd name="T107" fmla="*/ 28 h 633"/>
              <a:gd name="T108" fmla="*/ 139 w 478"/>
              <a:gd name="T109" fmla="*/ 22 h 633"/>
              <a:gd name="T110" fmla="*/ 139 w 478"/>
              <a:gd name="T111" fmla="*/ 563 h 633"/>
              <a:gd name="T112" fmla="*/ 111 w 478"/>
              <a:gd name="T113" fmla="*/ 542 h 633"/>
              <a:gd name="T114" fmla="*/ 107 w 478"/>
              <a:gd name="T115" fmla="*/ 539 h 633"/>
              <a:gd name="T116" fmla="*/ 464 w 478"/>
              <a:gd name="T117" fmla="*/ 435 h 633"/>
              <a:gd name="T118" fmla="*/ 246 w 478"/>
              <a:gd name="T119" fmla="*/ 617 h 633"/>
              <a:gd name="T120" fmla="*/ 246 w 478"/>
              <a:gd name="T121" fmla="*/ 14 h 633"/>
              <a:gd name="T122" fmla="*/ 464 w 478"/>
              <a:gd name="T123" fmla="*/ 51 h 633"/>
              <a:gd name="T124" fmla="*/ 464 w 478"/>
              <a:gd name="T125" fmla="*/ 43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8" h="633">
                <a:moveTo>
                  <a:pt x="473" y="39"/>
                </a:moveTo>
                <a:cubicBezTo>
                  <a:pt x="414" y="21"/>
                  <a:pt x="326" y="0"/>
                  <a:pt x="239" y="0"/>
                </a:cubicBezTo>
                <a:cubicBezTo>
                  <a:pt x="239" y="0"/>
                  <a:pt x="239" y="0"/>
                  <a:pt x="239" y="0"/>
                </a:cubicBezTo>
                <a:cubicBezTo>
                  <a:pt x="239" y="0"/>
                  <a:pt x="239" y="0"/>
                  <a:pt x="239" y="0"/>
                </a:cubicBezTo>
                <a:cubicBezTo>
                  <a:pt x="239" y="0"/>
                  <a:pt x="239" y="0"/>
                  <a:pt x="239" y="0"/>
                </a:cubicBezTo>
                <a:cubicBezTo>
                  <a:pt x="224" y="0"/>
                  <a:pt x="208" y="1"/>
                  <a:pt x="193" y="2"/>
                </a:cubicBezTo>
                <a:cubicBezTo>
                  <a:pt x="193" y="2"/>
                  <a:pt x="192" y="2"/>
                  <a:pt x="192" y="2"/>
                </a:cubicBezTo>
                <a:cubicBezTo>
                  <a:pt x="192" y="2"/>
                  <a:pt x="192" y="2"/>
                  <a:pt x="192" y="2"/>
                </a:cubicBezTo>
                <a:cubicBezTo>
                  <a:pt x="192" y="2"/>
                  <a:pt x="192" y="2"/>
                  <a:pt x="191" y="2"/>
                </a:cubicBezTo>
                <a:cubicBezTo>
                  <a:pt x="176" y="3"/>
                  <a:pt x="160" y="5"/>
                  <a:pt x="145" y="7"/>
                </a:cubicBezTo>
                <a:cubicBezTo>
                  <a:pt x="145" y="7"/>
                  <a:pt x="145" y="7"/>
                  <a:pt x="144" y="7"/>
                </a:cubicBezTo>
                <a:cubicBezTo>
                  <a:pt x="129" y="9"/>
                  <a:pt x="114" y="12"/>
                  <a:pt x="98" y="15"/>
                </a:cubicBezTo>
                <a:cubicBezTo>
                  <a:pt x="98" y="15"/>
                  <a:pt x="98" y="15"/>
                  <a:pt x="98" y="15"/>
                </a:cubicBezTo>
                <a:cubicBezTo>
                  <a:pt x="83" y="18"/>
                  <a:pt x="67" y="22"/>
                  <a:pt x="52" y="26"/>
                </a:cubicBezTo>
                <a:cubicBezTo>
                  <a:pt x="51" y="26"/>
                  <a:pt x="51" y="26"/>
                  <a:pt x="51" y="26"/>
                </a:cubicBezTo>
                <a:cubicBezTo>
                  <a:pt x="36" y="30"/>
                  <a:pt x="20" y="34"/>
                  <a:pt x="4" y="39"/>
                </a:cubicBezTo>
                <a:cubicBezTo>
                  <a:pt x="2" y="40"/>
                  <a:pt x="0" y="43"/>
                  <a:pt x="0" y="46"/>
                </a:cubicBezTo>
                <a:cubicBezTo>
                  <a:pt x="0" y="435"/>
                  <a:pt x="0" y="435"/>
                  <a:pt x="0" y="435"/>
                </a:cubicBezTo>
                <a:cubicBezTo>
                  <a:pt x="0" y="450"/>
                  <a:pt x="13" y="486"/>
                  <a:pt x="102" y="553"/>
                </a:cubicBezTo>
                <a:cubicBezTo>
                  <a:pt x="115" y="563"/>
                  <a:pt x="129" y="573"/>
                  <a:pt x="142" y="582"/>
                </a:cubicBezTo>
                <a:cubicBezTo>
                  <a:pt x="142" y="582"/>
                  <a:pt x="142" y="582"/>
                  <a:pt x="142" y="582"/>
                </a:cubicBezTo>
                <a:cubicBezTo>
                  <a:pt x="182" y="609"/>
                  <a:pt x="220" y="629"/>
                  <a:pt x="238" y="633"/>
                </a:cubicBezTo>
                <a:cubicBezTo>
                  <a:pt x="238" y="633"/>
                  <a:pt x="238" y="633"/>
                  <a:pt x="238" y="633"/>
                </a:cubicBezTo>
                <a:cubicBezTo>
                  <a:pt x="238" y="633"/>
                  <a:pt x="239" y="633"/>
                  <a:pt x="239" y="633"/>
                </a:cubicBezTo>
                <a:cubicBezTo>
                  <a:pt x="239" y="633"/>
                  <a:pt x="239" y="633"/>
                  <a:pt x="239" y="633"/>
                </a:cubicBezTo>
                <a:cubicBezTo>
                  <a:pt x="239" y="633"/>
                  <a:pt x="239" y="633"/>
                  <a:pt x="239" y="633"/>
                </a:cubicBezTo>
                <a:cubicBezTo>
                  <a:pt x="239" y="633"/>
                  <a:pt x="239" y="633"/>
                  <a:pt x="239" y="633"/>
                </a:cubicBezTo>
                <a:cubicBezTo>
                  <a:pt x="240" y="633"/>
                  <a:pt x="240" y="633"/>
                  <a:pt x="241" y="633"/>
                </a:cubicBezTo>
                <a:cubicBezTo>
                  <a:pt x="261" y="629"/>
                  <a:pt x="320" y="598"/>
                  <a:pt x="373" y="560"/>
                </a:cubicBezTo>
                <a:cubicBezTo>
                  <a:pt x="421" y="526"/>
                  <a:pt x="478" y="477"/>
                  <a:pt x="478" y="435"/>
                </a:cubicBezTo>
                <a:cubicBezTo>
                  <a:pt x="478" y="46"/>
                  <a:pt x="478" y="46"/>
                  <a:pt x="478" y="46"/>
                </a:cubicBezTo>
                <a:cubicBezTo>
                  <a:pt x="478" y="43"/>
                  <a:pt x="476" y="40"/>
                  <a:pt x="473" y="39"/>
                </a:cubicBezTo>
                <a:close/>
                <a:moveTo>
                  <a:pt x="199" y="15"/>
                </a:moveTo>
                <a:cubicBezTo>
                  <a:pt x="210" y="15"/>
                  <a:pt x="221" y="14"/>
                  <a:pt x="232" y="14"/>
                </a:cubicBezTo>
                <a:cubicBezTo>
                  <a:pt x="232" y="617"/>
                  <a:pt x="232" y="617"/>
                  <a:pt x="232" y="617"/>
                </a:cubicBezTo>
                <a:cubicBezTo>
                  <a:pt x="224" y="614"/>
                  <a:pt x="213" y="608"/>
                  <a:pt x="200" y="601"/>
                </a:cubicBezTo>
                <a:lnTo>
                  <a:pt x="199" y="15"/>
                </a:lnTo>
                <a:close/>
                <a:moveTo>
                  <a:pt x="186" y="593"/>
                </a:moveTo>
                <a:cubicBezTo>
                  <a:pt x="175" y="587"/>
                  <a:pt x="165" y="580"/>
                  <a:pt x="153" y="572"/>
                </a:cubicBezTo>
                <a:cubicBezTo>
                  <a:pt x="153" y="20"/>
                  <a:pt x="153" y="20"/>
                  <a:pt x="153" y="20"/>
                </a:cubicBezTo>
                <a:cubicBezTo>
                  <a:pt x="164" y="19"/>
                  <a:pt x="175" y="17"/>
                  <a:pt x="185" y="17"/>
                </a:cubicBezTo>
                <a:lnTo>
                  <a:pt x="186" y="593"/>
                </a:lnTo>
                <a:close/>
                <a:moveTo>
                  <a:pt x="60" y="38"/>
                </a:moveTo>
                <a:cubicBezTo>
                  <a:pt x="71" y="35"/>
                  <a:pt x="82" y="33"/>
                  <a:pt x="92" y="31"/>
                </a:cubicBezTo>
                <a:cubicBezTo>
                  <a:pt x="93" y="528"/>
                  <a:pt x="93" y="528"/>
                  <a:pt x="93" y="528"/>
                </a:cubicBezTo>
                <a:cubicBezTo>
                  <a:pt x="81" y="518"/>
                  <a:pt x="70" y="509"/>
                  <a:pt x="60" y="500"/>
                </a:cubicBezTo>
                <a:lnTo>
                  <a:pt x="60" y="38"/>
                </a:lnTo>
                <a:close/>
                <a:moveTo>
                  <a:pt x="14" y="435"/>
                </a:moveTo>
                <a:cubicBezTo>
                  <a:pt x="14" y="51"/>
                  <a:pt x="14" y="51"/>
                  <a:pt x="14" y="51"/>
                </a:cubicBezTo>
                <a:cubicBezTo>
                  <a:pt x="24" y="48"/>
                  <a:pt x="35" y="45"/>
                  <a:pt x="46" y="42"/>
                </a:cubicBezTo>
                <a:cubicBezTo>
                  <a:pt x="46" y="487"/>
                  <a:pt x="46" y="487"/>
                  <a:pt x="46" y="487"/>
                </a:cubicBezTo>
                <a:cubicBezTo>
                  <a:pt x="25" y="465"/>
                  <a:pt x="14" y="447"/>
                  <a:pt x="14" y="435"/>
                </a:cubicBezTo>
                <a:close/>
                <a:moveTo>
                  <a:pt x="107" y="539"/>
                </a:moveTo>
                <a:cubicBezTo>
                  <a:pt x="106" y="28"/>
                  <a:pt x="106" y="28"/>
                  <a:pt x="106" y="28"/>
                </a:cubicBezTo>
                <a:cubicBezTo>
                  <a:pt x="117" y="26"/>
                  <a:pt x="128" y="24"/>
                  <a:pt x="139" y="22"/>
                </a:cubicBezTo>
                <a:cubicBezTo>
                  <a:pt x="139" y="563"/>
                  <a:pt x="139" y="563"/>
                  <a:pt x="139" y="563"/>
                </a:cubicBezTo>
                <a:cubicBezTo>
                  <a:pt x="130" y="556"/>
                  <a:pt x="120" y="549"/>
                  <a:pt x="111" y="542"/>
                </a:cubicBezTo>
                <a:cubicBezTo>
                  <a:pt x="109" y="541"/>
                  <a:pt x="108" y="540"/>
                  <a:pt x="107" y="539"/>
                </a:cubicBezTo>
                <a:close/>
                <a:moveTo>
                  <a:pt x="464" y="435"/>
                </a:moveTo>
                <a:cubicBezTo>
                  <a:pt x="464" y="496"/>
                  <a:pt x="297" y="598"/>
                  <a:pt x="246" y="617"/>
                </a:cubicBezTo>
                <a:cubicBezTo>
                  <a:pt x="246" y="14"/>
                  <a:pt x="246" y="14"/>
                  <a:pt x="246" y="14"/>
                </a:cubicBezTo>
                <a:cubicBezTo>
                  <a:pt x="327" y="15"/>
                  <a:pt x="408" y="34"/>
                  <a:pt x="464" y="51"/>
                </a:cubicBezTo>
                <a:lnTo>
                  <a:pt x="464" y="435"/>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783"/>
            <a:endParaRPr lang="en-US" sz="1013">
              <a:solidFill>
                <a:srgbClr val="5D5D5D"/>
              </a:solidFill>
              <a:latin typeface="Myriad Pro"/>
            </a:endParaRPr>
          </a:p>
        </p:txBody>
      </p:sp>
      <p:sp>
        <p:nvSpPr>
          <p:cNvPr id="22" name="Freeform 136"/>
          <p:cNvSpPr>
            <a:spLocks noEditPoints="1"/>
          </p:cNvSpPr>
          <p:nvPr/>
        </p:nvSpPr>
        <p:spPr bwMode="auto">
          <a:xfrm>
            <a:off x="6332632" y="1282972"/>
            <a:ext cx="477299" cy="394484"/>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783"/>
            <a:endParaRPr lang="en-US" sz="1013">
              <a:solidFill>
                <a:srgbClr val="5D5D5D"/>
              </a:solidFill>
              <a:latin typeface="Myriad Pro"/>
            </a:endParaRPr>
          </a:p>
        </p:txBody>
      </p:sp>
      <p:sp>
        <p:nvSpPr>
          <p:cNvPr id="23" name="Freeform 140"/>
          <p:cNvSpPr>
            <a:spLocks noEditPoints="1"/>
          </p:cNvSpPr>
          <p:nvPr/>
        </p:nvSpPr>
        <p:spPr bwMode="auto">
          <a:xfrm>
            <a:off x="3588024" y="1242571"/>
            <a:ext cx="473382" cy="475283"/>
          </a:xfrm>
          <a:custGeom>
            <a:avLst/>
            <a:gdLst>
              <a:gd name="T0" fmla="*/ 418 w 791"/>
              <a:gd name="T1" fmla="*/ 262 h 792"/>
              <a:gd name="T2" fmla="*/ 402 w 791"/>
              <a:gd name="T3" fmla="*/ 292 h 792"/>
              <a:gd name="T4" fmla="*/ 527 w 791"/>
              <a:gd name="T5" fmla="*/ 280 h 792"/>
              <a:gd name="T6" fmla="*/ 370 w 791"/>
              <a:gd name="T7" fmla="*/ 236 h 792"/>
              <a:gd name="T8" fmla="*/ 453 w 791"/>
              <a:gd name="T9" fmla="*/ 288 h 792"/>
              <a:gd name="T10" fmla="*/ 494 w 791"/>
              <a:gd name="T11" fmla="*/ 281 h 792"/>
              <a:gd name="T12" fmla="*/ 757 w 791"/>
              <a:gd name="T13" fmla="*/ 235 h 792"/>
              <a:gd name="T14" fmla="*/ 467 w 791"/>
              <a:gd name="T15" fmla="*/ 7 h 792"/>
              <a:gd name="T16" fmla="*/ 395 w 791"/>
              <a:gd name="T17" fmla="*/ 0 h 792"/>
              <a:gd name="T18" fmla="*/ 225 w 791"/>
              <a:gd name="T19" fmla="*/ 39 h 792"/>
              <a:gd name="T20" fmla="*/ 15 w 791"/>
              <a:gd name="T21" fmla="*/ 285 h 792"/>
              <a:gd name="T22" fmla="*/ 2 w 791"/>
              <a:gd name="T23" fmla="*/ 350 h 792"/>
              <a:gd name="T24" fmla="*/ 0 w 791"/>
              <a:gd name="T25" fmla="*/ 419 h 792"/>
              <a:gd name="T26" fmla="*/ 167 w 791"/>
              <a:gd name="T27" fmla="*/ 719 h 792"/>
              <a:gd name="T28" fmla="*/ 71 w 791"/>
              <a:gd name="T29" fmla="*/ 597 h 792"/>
              <a:gd name="T30" fmla="*/ 14 w 791"/>
              <a:gd name="T31" fmla="*/ 382 h 792"/>
              <a:gd name="T32" fmla="*/ 18 w 791"/>
              <a:gd name="T33" fmla="*/ 336 h 792"/>
              <a:gd name="T34" fmla="*/ 122 w 791"/>
              <a:gd name="T35" fmla="*/ 524 h 792"/>
              <a:gd name="T36" fmla="*/ 117 w 791"/>
              <a:gd name="T37" fmla="*/ 177 h 792"/>
              <a:gd name="T38" fmla="*/ 101 w 791"/>
              <a:gd name="T39" fmla="*/ 153 h 792"/>
              <a:gd name="T40" fmla="*/ 198 w 791"/>
              <a:gd name="T41" fmla="*/ 69 h 792"/>
              <a:gd name="T42" fmla="*/ 248 w 791"/>
              <a:gd name="T43" fmla="*/ 68 h 792"/>
              <a:gd name="T44" fmla="*/ 221 w 791"/>
              <a:gd name="T45" fmla="*/ 77 h 792"/>
              <a:gd name="T46" fmla="*/ 443 w 791"/>
              <a:gd name="T47" fmla="*/ 17 h 792"/>
              <a:gd name="T48" fmla="*/ 300 w 791"/>
              <a:gd name="T49" fmla="*/ 86 h 792"/>
              <a:gd name="T50" fmla="*/ 263 w 791"/>
              <a:gd name="T51" fmla="*/ 64 h 792"/>
              <a:gd name="T52" fmla="*/ 757 w 791"/>
              <a:gd name="T53" fmla="*/ 519 h 792"/>
              <a:gd name="T54" fmla="*/ 732 w 791"/>
              <a:gd name="T55" fmla="*/ 273 h 792"/>
              <a:gd name="T56" fmla="*/ 725 w 791"/>
              <a:gd name="T57" fmla="*/ 259 h 792"/>
              <a:gd name="T58" fmla="*/ 642 w 791"/>
              <a:gd name="T59" fmla="*/ 315 h 792"/>
              <a:gd name="T60" fmla="*/ 602 w 791"/>
              <a:gd name="T61" fmla="*/ 392 h 792"/>
              <a:gd name="T62" fmla="*/ 591 w 791"/>
              <a:gd name="T63" fmla="*/ 419 h 792"/>
              <a:gd name="T64" fmla="*/ 454 w 791"/>
              <a:gd name="T65" fmla="*/ 677 h 792"/>
              <a:gd name="T66" fmla="*/ 323 w 791"/>
              <a:gd name="T67" fmla="*/ 460 h 792"/>
              <a:gd name="T68" fmla="*/ 310 w 791"/>
              <a:gd name="T69" fmla="*/ 240 h 792"/>
              <a:gd name="T70" fmla="*/ 434 w 791"/>
              <a:gd name="T71" fmla="*/ 180 h 792"/>
              <a:gd name="T72" fmla="*/ 400 w 791"/>
              <a:gd name="T73" fmla="*/ 104 h 792"/>
              <a:gd name="T74" fmla="*/ 79 w 791"/>
              <a:gd name="T75" fmla="*/ 444 h 792"/>
              <a:gd name="T76" fmla="*/ 322 w 791"/>
              <a:gd name="T77" fmla="*/ 97 h 792"/>
              <a:gd name="T78" fmla="*/ 305 w 791"/>
              <a:gd name="T79" fmla="*/ 115 h 792"/>
              <a:gd name="T80" fmla="*/ 479 w 791"/>
              <a:gd name="T81" fmla="*/ 76 h 792"/>
              <a:gd name="T82" fmla="*/ 327 w 791"/>
              <a:gd name="T83" fmla="*/ 122 h 792"/>
              <a:gd name="T84" fmla="*/ 381 w 791"/>
              <a:gd name="T85" fmla="*/ 164 h 792"/>
              <a:gd name="T86" fmla="*/ 337 w 791"/>
              <a:gd name="T87" fmla="*/ 189 h 792"/>
              <a:gd name="T88" fmla="*/ 255 w 791"/>
              <a:gd name="T89" fmla="*/ 144 h 792"/>
              <a:gd name="T90" fmla="*/ 360 w 791"/>
              <a:gd name="T91" fmla="*/ 168 h 792"/>
              <a:gd name="T92" fmla="*/ 330 w 791"/>
              <a:gd name="T93" fmla="*/ 176 h 792"/>
              <a:gd name="T94" fmla="*/ 229 w 791"/>
              <a:gd name="T95" fmla="*/ 389 h 792"/>
              <a:gd name="T96" fmla="*/ 325 w 791"/>
              <a:gd name="T97" fmla="*/ 474 h 792"/>
              <a:gd name="T98" fmla="*/ 402 w 791"/>
              <a:gd name="T99" fmla="*/ 567 h 792"/>
              <a:gd name="T100" fmla="*/ 423 w 791"/>
              <a:gd name="T101" fmla="*/ 165 h 792"/>
              <a:gd name="T102" fmla="*/ 240 w 791"/>
              <a:gd name="T103" fmla="*/ 648 h 792"/>
              <a:gd name="T104" fmla="*/ 220 w 791"/>
              <a:gd name="T105" fmla="*/ 533 h 792"/>
              <a:gd name="T106" fmla="*/ 458 w 791"/>
              <a:gd name="T107" fmla="*/ 691 h 792"/>
              <a:gd name="T108" fmla="*/ 536 w 791"/>
              <a:gd name="T109" fmla="*/ 648 h 792"/>
              <a:gd name="T110" fmla="*/ 570 w 791"/>
              <a:gd name="T111" fmla="*/ 592 h 792"/>
              <a:gd name="T112" fmla="*/ 669 w 791"/>
              <a:gd name="T113"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1" h="792">
                <a:moveTo>
                  <a:pt x="495" y="267"/>
                </a:moveTo>
                <a:cubicBezTo>
                  <a:pt x="495" y="267"/>
                  <a:pt x="495" y="267"/>
                  <a:pt x="494" y="267"/>
                </a:cubicBezTo>
                <a:cubicBezTo>
                  <a:pt x="489" y="267"/>
                  <a:pt x="472" y="265"/>
                  <a:pt x="463" y="264"/>
                </a:cubicBezTo>
                <a:cubicBezTo>
                  <a:pt x="453" y="252"/>
                  <a:pt x="430" y="223"/>
                  <a:pt x="413" y="223"/>
                </a:cubicBezTo>
                <a:cubicBezTo>
                  <a:pt x="413" y="223"/>
                  <a:pt x="412" y="223"/>
                  <a:pt x="411" y="223"/>
                </a:cubicBezTo>
                <a:cubicBezTo>
                  <a:pt x="404" y="224"/>
                  <a:pt x="402" y="228"/>
                  <a:pt x="402" y="230"/>
                </a:cubicBezTo>
                <a:cubicBezTo>
                  <a:pt x="400" y="238"/>
                  <a:pt x="407" y="244"/>
                  <a:pt x="417" y="252"/>
                </a:cubicBezTo>
                <a:cubicBezTo>
                  <a:pt x="419" y="254"/>
                  <a:pt x="422" y="256"/>
                  <a:pt x="424" y="258"/>
                </a:cubicBezTo>
                <a:cubicBezTo>
                  <a:pt x="423" y="259"/>
                  <a:pt x="420" y="261"/>
                  <a:pt x="418" y="262"/>
                </a:cubicBezTo>
                <a:cubicBezTo>
                  <a:pt x="413" y="249"/>
                  <a:pt x="392" y="233"/>
                  <a:pt x="379" y="224"/>
                </a:cubicBezTo>
                <a:cubicBezTo>
                  <a:pt x="376" y="223"/>
                  <a:pt x="373" y="222"/>
                  <a:pt x="370" y="222"/>
                </a:cubicBezTo>
                <a:cubicBezTo>
                  <a:pt x="351" y="222"/>
                  <a:pt x="330" y="258"/>
                  <a:pt x="324" y="269"/>
                </a:cubicBezTo>
                <a:cubicBezTo>
                  <a:pt x="323" y="270"/>
                  <a:pt x="323" y="272"/>
                  <a:pt x="323" y="273"/>
                </a:cubicBezTo>
                <a:cubicBezTo>
                  <a:pt x="323" y="278"/>
                  <a:pt x="327" y="290"/>
                  <a:pt x="346" y="290"/>
                </a:cubicBezTo>
                <a:cubicBezTo>
                  <a:pt x="361" y="290"/>
                  <a:pt x="381" y="283"/>
                  <a:pt x="391" y="279"/>
                </a:cubicBezTo>
                <a:cubicBezTo>
                  <a:pt x="391" y="279"/>
                  <a:pt x="391" y="279"/>
                  <a:pt x="391" y="279"/>
                </a:cubicBezTo>
                <a:cubicBezTo>
                  <a:pt x="391" y="279"/>
                  <a:pt x="392" y="279"/>
                  <a:pt x="392" y="279"/>
                </a:cubicBezTo>
                <a:cubicBezTo>
                  <a:pt x="394" y="279"/>
                  <a:pt x="399" y="287"/>
                  <a:pt x="402" y="292"/>
                </a:cubicBezTo>
                <a:cubicBezTo>
                  <a:pt x="407" y="301"/>
                  <a:pt x="412" y="310"/>
                  <a:pt x="421" y="315"/>
                </a:cubicBezTo>
                <a:cubicBezTo>
                  <a:pt x="424" y="317"/>
                  <a:pt x="428" y="318"/>
                  <a:pt x="432" y="318"/>
                </a:cubicBezTo>
                <a:cubicBezTo>
                  <a:pt x="432" y="318"/>
                  <a:pt x="432" y="318"/>
                  <a:pt x="432" y="318"/>
                </a:cubicBezTo>
                <a:cubicBezTo>
                  <a:pt x="445" y="318"/>
                  <a:pt x="455" y="308"/>
                  <a:pt x="463" y="299"/>
                </a:cubicBezTo>
                <a:cubicBezTo>
                  <a:pt x="465" y="300"/>
                  <a:pt x="468" y="301"/>
                  <a:pt x="471" y="302"/>
                </a:cubicBezTo>
                <a:cubicBezTo>
                  <a:pt x="480" y="306"/>
                  <a:pt x="492" y="310"/>
                  <a:pt x="503" y="310"/>
                </a:cubicBezTo>
                <a:cubicBezTo>
                  <a:pt x="503" y="310"/>
                  <a:pt x="503" y="310"/>
                  <a:pt x="503" y="310"/>
                </a:cubicBezTo>
                <a:cubicBezTo>
                  <a:pt x="514" y="310"/>
                  <a:pt x="521" y="305"/>
                  <a:pt x="524" y="300"/>
                </a:cubicBezTo>
                <a:cubicBezTo>
                  <a:pt x="531" y="291"/>
                  <a:pt x="529" y="284"/>
                  <a:pt x="527" y="280"/>
                </a:cubicBezTo>
                <a:cubicBezTo>
                  <a:pt x="521" y="267"/>
                  <a:pt x="498" y="266"/>
                  <a:pt x="497" y="266"/>
                </a:cubicBezTo>
                <a:cubicBezTo>
                  <a:pt x="496" y="266"/>
                  <a:pt x="495" y="267"/>
                  <a:pt x="495" y="267"/>
                </a:cubicBezTo>
                <a:close/>
                <a:moveTo>
                  <a:pt x="403" y="269"/>
                </a:moveTo>
                <a:cubicBezTo>
                  <a:pt x="400" y="267"/>
                  <a:pt x="396" y="265"/>
                  <a:pt x="392" y="265"/>
                </a:cubicBezTo>
                <a:cubicBezTo>
                  <a:pt x="390" y="265"/>
                  <a:pt x="388" y="265"/>
                  <a:pt x="387" y="266"/>
                </a:cubicBezTo>
                <a:cubicBezTo>
                  <a:pt x="386" y="266"/>
                  <a:pt x="386" y="266"/>
                  <a:pt x="386" y="266"/>
                </a:cubicBezTo>
                <a:cubicBezTo>
                  <a:pt x="377" y="269"/>
                  <a:pt x="358" y="276"/>
                  <a:pt x="346" y="276"/>
                </a:cubicBezTo>
                <a:cubicBezTo>
                  <a:pt x="340" y="276"/>
                  <a:pt x="338" y="274"/>
                  <a:pt x="337" y="273"/>
                </a:cubicBezTo>
                <a:cubicBezTo>
                  <a:pt x="348" y="255"/>
                  <a:pt x="363" y="236"/>
                  <a:pt x="370" y="236"/>
                </a:cubicBezTo>
                <a:cubicBezTo>
                  <a:pt x="370" y="236"/>
                  <a:pt x="371" y="236"/>
                  <a:pt x="371" y="236"/>
                </a:cubicBezTo>
                <a:cubicBezTo>
                  <a:pt x="391" y="250"/>
                  <a:pt x="403" y="262"/>
                  <a:pt x="405" y="267"/>
                </a:cubicBezTo>
                <a:cubicBezTo>
                  <a:pt x="404" y="268"/>
                  <a:pt x="404" y="268"/>
                  <a:pt x="403" y="269"/>
                </a:cubicBezTo>
                <a:close/>
                <a:moveTo>
                  <a:pt x="515" y="286"/>
                </a:moveTo>
                <a:cubicBezTo>
                  <a:pt x="515" y="287"/>
                  <a:pt x="515" y="289"/>
                  <a:pt x="513" y="292"/>
                </a:cubicBezTo>
                <a:cubicBezTo>
                  <a:pt x="511" y="294"/>
                  <a:pt x="509" y="296"/>
                  <a:pt x="503" y="296"/>
                </a:cubicBezTo>
                <a:cubicBezTo>
                  <a:pt x="494" y="296"/>
                  <a:pt x="484" y="292"/>
                  <a:pt x="476" y="289"/>
                </a:cubicBezTo>
                <a:cubicBezTo>
                  <a:pt x="469" y="286"/>
                  <a:pt x="465" y="285"/>
                  <a:pt x="461" y="285"/>
                </a:cubicBezTo>
                <a:cubicBezTo>
                  <a:pt x="456" y="285"/>
                  <a:pt x="454" y="287"/>
                  <a:pt x="453" y="288"/>
                </a:cubicBezTo>
                <a:cubicBezTo>
                  <a:pt x="446" y="298"/>
                  <a:pt x="438" y="304"/>
                  <a:pt x="432" y="304"/>
                </a:cubicBezTo>
                <a:cubicBezTo>
                  <a:pt x="431" y="304"/>
                  <a:pt x="429" y="304"/>
                  <a:pt x="428" y="303"/>
                </a:cubicBezTo>
                <a:cubicBezTo>
                  <a:pt x="422" y="300"/>
                  <a:pt x="418" y="292"/>
                  <a:pt x="414" y="285"/>
                </a:cubicBezTo>
                <a:cubicBezTo>
                  <a:pt x="413" y="284"/>
                  <a:pt x="412" y="282"/>
                  <a:pt x="411" y="281"/>
                </a:cubicBezTo>
                <a:cubicBezTo>
                  <a:pt x="418" y="279"/>
                  <a:pt x="432" y="271"/>
                  <a:pt x="436" y="266"/>
                </a:cubicBezTo>
                <a:cubicBezTo>
                  <a:pt x="438" y="263"/>
                  <a:pt x="440" y="261"/>
                  <a:pt x="439" y="258"/>
                </a:cubicBezTo>
                <a:cubicBezTo>
                  <a:pt x="444" y="263"/>
                  <a:pt x="449" y="269"/>
                  <a:pt x="453" y="275"/>
                </a:cubicBezTo>
                <a:cubicBezTo>
                  <a:pt x="454" y="276"/>
                  <a:pt x="456" y="277"/>
                  <a:pt x="458" y="278"/>
                </a:cubicBezTo>
                <a:cubicBezTo>
                  <a:pt x="459" y="278"/>
                  <a:pt x="487" y="281"/>
                  <a:pt x="494" y="281"/>
                </a:cubicBezTo>
                <a:cubicBezTo>
                  <a:pt x="496" y="281"/>
                  <a:pt x="496" y="281"/>
                  <a:pt x="497" y="280"/>
                </a:cubicBezTo>
                <a:cubicBezTo>
                  <a:pt x="497" y="280"/>
                  <a:pt x="497" y="280"/>
                  <a:pt x="497" y="280"/>
                </a:cubicBezTo>
                <a:cubicBezTo>
                  <a:pt x="504" y="280"/>
                  <a:pt x="513" y="283"/>
                  <a:pt x="515" y="286"/>
                </a:cubicBezTo>
                <a:close/>
                <a:moveTo>
                  <a:pt x="691" y="658"/>
                </a:moveTo>
                <a:cubicBezTo>
                  <a:pt x="724" y="621"/>
                  <a:pt x="751" y="577"/>
                  <a:pt x="768" y="529"/>
                </a:cubicBezTo>
                <a:cubicBezTo>
                  <a:pt x="768" y="528"/>
                  <a:pt x="769" y="527"/>
                  <a:pt x="769" y="527"/>
                </a:cubicBezTo>
                <a:cubicBezTo>
                  <a:pt x="783" y="486"/>
                  <a:pt x="791" y="442"/>
                  <a:pt x="791" y="396"/>
                </a:cubicBezTo>
                <a:cubicBezTo>
                  <a:pt x="791" y="339"/>
                  <a:pt x="779" y="285"/>
                  <a:pt x="757" y="236"/>
                </a:cubicBezTo>
                <a:cubicBezTo>
                  <a:pt x="757" y="236"/>
                  <a:pt x="757" y="235"/>
                  <a:pt x="757" y="235"/>
                </a:cubicBezTo>
                <a:cubicBezTo>
                  <a:pt x="709" y="128"/>
                  <a:pt x="616" y="48"/>
                  <a:pt x="505" y="16"/>
                </a:cubicBezTo>
                <a:cubicBezTo>
                  <a:pt x="504" y="16"/>
                  <a:pt x="504" y="15"/>
                  <a:pt x="503" y="15"/>
                </a:cubicBezTo>
                <a:cubicBezTo>
                  <a:pt x="501" y="15"/>
                  <a:pt x="498" y="14"/>
                  <a:pt x="496" y="13"/>
                </a:cubicBezTo>
                <a:cubicBezTo>
                  <a:pt x="495" y="13"/>
                  <a:pt x="494" y="13"/>
                  <a:pt x="493" y="12"/>
                </a:cubicBezTo>
                <a:cubicBezTo>
                  <a:pt x="490" y="12"/>
                  <a:pt x="488" y="11"/>
                  <a:pt x="486" y="11"/>
                </a:cubicBezTo>
                <a:cubicBezTo>
                  <a:pt x="484" y="10"/>
                  <a:pt x="483" y="10"/>
                  <a:pt x="482" y="10"/>
                </a:cubicBezTo>
                <a:cubicBezTo>
                  <a:pt x="480" y="10"/>
                  <a:pt x="479" y="9"/>
                  <a:pt x="477" y="9"/>
                </a:cubicBezTo>
                <a:cubicBezTo>
                  <a:pt x="477" y="9"/>
                  <a:pt x="477" y="9"/>
                  <a:pt x="477" y="9"/>
                </a:cubicBezTo>
                <a:cubicBezTo>
                  <a:pt x="474" y="8"/>
                  <a:pt x="471" y="8"/>
                  <a:pt x="467" y="7"/>
                </a:cubicBezTo>
                <a:cubicBezTo>
                  <a:pt x="467" y="7"/>
                  <a:pt x="467" y="7"/>
                  <a:pt x="467" y="7"/>
                </a:cubicBezTo>
                <a:cubicBezTo>
                  <a:pt x="467" y="7"/>
                  <a:pt x="466" y="7"/>
                  <a:pt x="466" y="7"/>
                </a:cubicBezTo>
                <a:cubicBezTo>
                  <a:pt x="461" y="6"/>
                  <a:pt x="456" y="5"/>
                  <a:pt x="451" y="4"/>
                </a:cubicBezTo>
                <a:cubicBezTo>
                  <a:pt x="450" y="4"/>
                  <a:pt x="449" y="4"/>
                  <a:pt x="448" y="4"/>
                </a:cubicBezTo>
                <a:cubicBezTo>
                  <a:pt x="443" y="3"/>
                  <a:pt x="438" y="3"/>
                  <a:pt x="432" y="2"/>
                </a:cubicBezTo>
                <a:cubicBezTo>
                  <a:pt x="432" y="2"/>
                  <a:pt x="431" y="2"/>
                  <a:pt x="430" y="2"/>
                </a:cubicBezTo>
                <a:cubicBezTo>
                  <a:pt x="425" y="1"/>
                  <a:pt x="419" y="1"/>
                  <a:pt x="414" y="1"/>
                </a:cubicBezTo>
                <a:cubicBezTo>
                  <a:pt x="413" y="1"/>
                  <a:pt x="413" y="1"/>
                  <a:pt x="412" y="1"/>
                </a:cubicBezTo>
                <a:cubicBezTo>
                  <a:pt x="407" y="0"/>
                  <a:pt x="401" y="0"/>
                  <a:pt x="395" y="0"/>
                </a:cubicBezTo>
                <a:cubicBezTo>
                  <a:pt x="392" y="0"/>
                  <a:pt x="388" y="0"/>
                  <a:pt x="385" y="0"/>
                </a:cubicBezTo>
                <a:cubicBezTo>
                  <a:pt x="383" y="1"/>
                  <a:pt x="381" y="1"/>
                  <a:pt x="379" y="1"/>
                </a:cubicBezTo>
                <a:cubicBezTo>
                  <a:pt x="378" y="1"/>
                  <a:pt x="376" y="1"/>
                  <a:pt x="374" y="1"/>
                </a:cubicBezTo>
                <a:cubicBezTo>
                  <a:pt x="372" y="1"/>
                  <a:pt x="369" y="1"/>
                  <a:pt x="367" y="1"/>
                </a:cubicBezTo>
                <a:cubicBezTo>
                  <a:pt x="366" y="1"/>
                  <a:pt x="365" y="1"/>
                  <a:pt x="364" y="2"/>
                </a:cubicBezTo>
                <a:cubicBezTo>
                  <a:pt x="361" y="2"/>
                  <a:pt x="358" y="2"/>
                  <a:pt x="355" y="2"/>
                </a:cubicBezTo>
                <a:cubicBezTo>
                  <a:pt x="355" y="2"/>
                  <a:pt x="355" y="2"/>
                  <a:pt x="355" y="2"/>
                </a:cubicBezTo>
                <a:cubicBezTo>
                  <a:pt x="310" y="7"/>
                  <a:pt x="267" y="19"/>
                  <a:pt x="226" y="38"/>
                </a:cubicBezTo>
                <a:cubicBezTo>
                  <a:pt x="226" y="38"/>
                  <a:pt x="226" y="39"/>
                  <a:pt x="225" y="39"/>
                </a:cubicBezTo>
                <a:cubicBezTo>
                  <a:pt x="215" y="44"/>
                  <a:pt x="205" y="49"/>
                  <a:pt x="195" y="55"/>
                </a:cubicBezTo>
                <a:cubicBezTo>
                  <a:pt x="195" y="55"/>
                  <a:pt x="195" y="55"/>
                  <a:pt x="194" y="55"/>
                </a:cubicBezTo>
                <a:cubicBezTo>
                  <a:pt x="140" y="87"/>
                  <a:pt x="93" y="133"/>
                  <a:pt x="59" y="187"/>
                </a:cubicBezTo>
                <a:cubicBezTo>
                  <a:pt x="59" y="187"/>
                  <a:pt x="59" y="187"/>
                  <a:pt x="59" y="188"/>
                </a:cubicBezTo>
                <a:cubicBezTo>
                  <a:pt x="44" y="211"/>
                  <a:pt x="32" y="237"/>
                  <a:pt x="23" y="263"/>
                </a:cubicBezTo>
                <a:cubicBezTo>
                  <a:pt x="22" y="264"/>
                  <a:pt x="22" y="264"/>
                  <a:pt x="22" y="265"/>
                </a:cubicBezTo>
                <a:cubicBezTo>
                  <a:pt x="20" y="270"/>
                  <a:pt x="19" y="275"/>
                  <a:pt x="17" y="280"/>
                </a:cubicBezTo>
                <a:cubicBezTo>
                  <a:pt x="17" y="280"/>
                  <a:pt x="17" y="280"/>
                  <a:pt x="17" y="280"/>
                </a:cubicBezTo>
                <a:cubicBezTo>
                  <a:pt x="16" y="282"/>
                  <a:pt x="16" y="284"/>
                  <a:pt x="15" y="285"/>
                </a:cubicBezTo>
                <a:cubicBezTo>
                  <a:pt x="15" y="287"/>
                  <a:pt x="15" y="288"/>
                  <a:pt x="14" y="290"/>
                </a:cubicBezTo>
                <a:cubicBezTo>
                  <a:pt x="13" y="292"/>
                  <a:pt x="13" y="294"/>
                  <a:pt x="12" y="297"/>
                </a:cubicBezTo>
                <a:cubicBezTo>
                  <a:pt x="11" y="300"/>
                  <a:pt x="11" y="303"/>
                  <a:pt x="10" y="307"/>
                </a:cubicBezTo>
                <a:cubicBezTo>
                  <a:pt x="9" y="309"/>
                  <a:pt x="9" y="310"/>
                  <a:pt x="9" y="312"/>
                </a:cubicBezTo>
                <a:cubicBezTo>
                  <a:pt x="8" y="315"/>
                  <a:pt x="8" y="317"/>
                  <a:pt x="7" y="320"/>
                </a:cubicBezTo>
                <a:cubicBezTo>
                  <a:pt x="7" y="321"/>
                  <a:pt x="6" y="323"/>
                  <a:pt x="6" y="325"/>
                </a:cubicBezTo>
                <a:cubicBezTo>
                  <a:pt x="5" y="328"/>
                  <a:pt x="5" y="332"/>
                  <a:pt x="4" y="336"/>
                </a:cubicBezTo>
                <a:cubicBezTo>
                  <a:pt x="4" y="337"/>
                  <a:pt x="4" y="338"/>
                  <a:pt x="4" y="340"/>
                </a:cubicBezTo>
                <a:cubicBezTo>
                  <a:pt x="3" y="343"/>
                  <a:pt x="3" y="346"/>
                  <a:pt x="2" y="350"/>
                </a:cubicBezTo>
                <a:cubicBezTo>
                  <a:pt x="2" y="351"/>
                  <a:pt x="2" y="352"/>
                  <a:pt x="2" y="353"/>
                </a:cubicBezTo>
                <a:cubicBezTo>
                  <a:pt x="1" y="358"/>
                  <a:pt x="1" y="362"/>
                  <a:pt x="1" y="366"/>
                </a:cubicBezTo>
                <a:cubicBezTo>
                  <a:pt x="1" y="367"/>
                  <a:pt x="1" y="367"/>
                  <a:pt x="1" y="368"/>
                </a:cubicBezTo>
                <a:cubicBezTo>
                  <a:pt x="0" y="372"/>
                  <a:pt x="0" y="375"/>
                  <a:pt x="0" y="379"/>
                </a:cubicBezTo>
                <a:cubicBezTo>
                  <a:pt x="0" y="380"/>
                  <a:pt x="0" y="382"/>
                  <a:pt x="0" y="383"/>
                </a:cubicBezTo>
                <a:cubicBezTo>
                  <a:pt x="0" y="387"/>
                  <a:pt x="0" y="392"/>
                  <a:pt x="0" y="396"/>
                </a:cubicBezTo>
                <a:cubicBezTo>
                  <a:pt x="0" y="400"/>
                  <a:pt x="0" y="404"/>
                  <a:pt x="0" y="407"/>
                </a:cubicBezTo>
                <a:cubicBezTo>
                  <a:pt x="0" y="408"/>
                  <a:pt x="0" y="409"/>
                  <a:pt x="0" y="410"/>
                </a:cubicBezTo>
                <a:cubicBezTo>
                  <a:pt x="0" y="413"/>
                  <a:pt x="0" y="416"/>
                  <a:pt x="0" y="419"/>
                </a:cubicBezTo>
                <a:cubicBezTo>
                  <a:pt x="0" y="420"/>
                  <a:pt x="0" y="420"/>
                  <a:pt x="0" y="421"/>
                </a:cubicBezTo>
                <a:cubicBezTo>
                  <a:pt x="1" y="425"/>
                  <a:pt x="1" y="428"/>
                  <a:pt x="1" y="431"/>
                </a:cubicBezTo>
                <a:cubicBezTo>
                  <a:pt x="1" y="432"/>
                  <a:pt x="1" y="432"/>
                  <a:pt x="1" y="432"/>
                </a:cubicBezTo>
                <a:cubicBezTo>
                  <a:pt x="7" y="492"/>
                  <a:pt x="26" y="548"/>
                  <a:pt x="55" y="598"/>
                </a:cubicBezTo>
                <a:cubicBezTo>
                  <a:pt x="55" y="598"/>
                  <a:pt x="55" y="598"/>
                  <a:pt x="55" y="598"/>
                </a:cubicBezTo>
                <a:cubicBezTo>
                  <a:pt x="57" y="601"/>
                  <a:pt x="59" y="604"/>
                  <a:pt x="60" y="606"/>
                </a:cubicBezTo>
                <a:cubicBezTo>
                  <a:pt x="61" y="607"/>
                  <a:pt x="61" y="608"/>
                  <a:pt x="62" y="609"/>
                </a:cubicBezTo>
                <a:cubicBezTo>
                  <a:pt x="63" y="610"/>
                  <a:pt x="64" y="611"/>
                  <a:pt x="64" y="613"/>
                </a:cubicBezTo>
                <a:cubicBezTo>
                  <a:pt x="91" y="654"/>
                  <a:pt x="126" y="690"/>
                  <a:pt x="167" y="719"/>
                </a:cubicBezTo>
                <a:cubicBezTo>
                  <a:pt x="167" y="719"/>
                  <a:pt x="167" y="719"/>
                  <a:pt x="168" y="719"/>
                </a:cubicBezTo>
                <a:cubicBezTo>
                  <a:pt x="232" y="765"/>
                  <a:pt x="311" y="792"/>
                  <a:pt x="395" y="792"/>
                </a:cubicBezTo>
                <a:cubicBezTo>
                  <a:pt x="512" y="792"/>
                  <a:pt x="616" y="741"/>
                  <a:pt x="689" y="661"/>
                </a:cubicBezTo>
                <a:cubicBezTo>
                  <a:pt x="690" y="660"/>
                  <a:pt x="691" y="659"/>
                  <a:pt x="691" y="658"/>
                </a:cubicBezTo>
                <a:close/>
                <a:moveTo>
                  <a:pt x="79" y="610"/>
                </a:moveTo>
                <a:cubicBezTo>
                  <a:pt x="79" y="610"/>
                  <a:pt x="79" y="609"/>
                  <a:pt x="79" y="609"/>
                </a:cubicBezTo>
                <a:cubicBezTo>
                  <a:pt x="77" y="607"/>
                  <a:pt x="76" y="605"/>
                  <a:pt x="75" y="604"/>
                </a:cubicBezTo>
                <a:cubicBezTo>
                  <a:pt x="74" y="602"/>
                  <a:pt x="73" y="601"/>
                  <a:pt x="73" y="600"/>
                </a:cubicBezTo>
                <a:cubicBezTo>
                  <a:pt x="72" y="599"/>
                  <a:pt x="71" y="598"/>
                  <a:pt x="71" y="597"/>
                </a:cubicBezTo>
                <a:cubicBezTo>
                  <a:pt x="69" y="594"/>
                  <a:pt x="68" y="592"/>
                  <a:pt x="67" y="590"/>
                </a:cubicBezTo>
                <a:cubicBezTo>
                  <a:pt x="67" y="590"/>
                  <a:pt x="66" y="589"/>
                  <a:pt x="66" y="589"/>
                </a:cubicBezTo>
                <a:cubicBezTo>
                  <a:pt x="36" y="537"/>
                  <a:pt x="18" y="478"/>
                  <a:pt x="14" y="417"/>
                </a:cubicBezTo>
                <a:cubicBezTo>
                  <a:pt x="14" y="417"/>
                  <a:pt x="14" y="417"/>
                  <a:pt x="14" y="417"/>
                </a:cubicBezTo>
                <a:cubicBezTo>
                  <a:pt x="14" y="414"/>
                  <a:pt x="14" y="411"/>
                  <a:pt x="14" y="407"/>
                </a:cubicBezTo>
                <a:cubicBezTo>
                  <a:pt x="14" y="407"/>
                  <a:pt x="14" y="407"/>
                  <a:pt x="14" y="406"/>
                </a:cubicBezTo>
                <a:cubicBezTo>
                  <a:pt x="14" y="403"/>
                  <a:pt x="14" y="399"/>
                  <a:pt x="14" y="396"/>
                </a:cubicBezTo>
                <a:cubicBezTo>
                  <a:pt x="14" y="393"/>
                  <a:pt x="14" y="389"/>
                  <a:pt x="14" y="386"/>
                </a:cubicBezTo>
                <a:cubicBezTo>
                  <a:pt x="14" y="385"/>
                  <a:pt x="14" y="384"/>
                  <a:pt x="14" y="382"/>
                </a:cubicBezTo>
                <a:cubicBezTo>
                  <a:pt x="14" y="380"/>
                  <a:pt x="14" y="378"/>
                  <a:pt x="14" y="376"/>
                </a:cubicBezTo>
                <a:cubicBezTo>
                  <a:pt x="14" y="374"/>
                  <a:pt x="14" y="373"/>
                  <a:pt x="14" y="371"/>
                </a:cubicBezTo>
                <a:cubicBezTo>
                  <a:pt x="15" y="370"/>
                  <a:pt x="15" y="368"/>
                  <a:pt x="15" y="366"/>
                </a:cubicBezTo>
                <a:cubicBezTo>
                  <a:pt x="15" y="364"/>
                  <a:pt x="15" y="362"/>
                  <a:pt x="15" y="361"/>
                </a:cubicBezTo>
                <a:cubicBezTo>
                  <a:pt x="15" y="359"/>
                  <a:pt x="16" y="357"/>
                  <a:pt x="16" y="356"/>
                </a:cubicBezTo>
                <a:cubicBezTo>
                  <a:pt x="16" y="354"/>
                  <a:pt x="16" y="352"/>
                  <a:pt x="16" y="351"/>
                </a:cubicBezTo>
                <a:cubicBezTo>
                  <a:pt x="17" y="349"/>
                  <a:pt x="17" y="347"/>
                  <a:pt x="17" y="346"/>
                </a:cubicBezTo>
                <a:cubicBezTo>
                  <a:pt x="17" y="344"/>
                  <a:pt x="17" y="342"/>
                  <a:pt x="18" y="340"/>
                </a:cubicBezTo>
                <a:cubicBezTo>
                  <a:pt x="18" y="339"/>
                  <a:pt x="18" y="338"/>
                  <a:pt x="18" y="336"/>
                </a:cubicBezTo>
                <a:cubicBezTo>
                  <a:pt x="19" y="334"/>
                  <a:pt x="19" y="332"/>
                  <a:pt x="19" y="330"/>
                </a:cubicBezTo>
                <a:cubicBezTo>
                  <a:pt x="19" y="329"/>
                  <a:pt x="20" y="328"/>
                  <a:pt x="20" y="327"/>
                </a:cubicBezTo>
                <a:cubicBezTo>
                  <a:pt x="20" y="325"/>
                  <a:pt x="21" y="322"/>
                  <a:pt x="21" y="320"/>
                </a:cubicBezTo>
                <a:cubicBezTo>
                  <a:pt x="21" y="319"/>
                  <a:pt x="22" y="319"/>
                  <a:pt x="22" y="318"/>
                </a:cubicBezTo>
                <a:cubicBezTo>
                  <a:pt x="22" y="316"/>
                  <a:pt x="22" y="315"/>
                  <a:pt x="23" y="313"/>
                </a:cubicBezTo>
                <a:cubicBezTo>
                  <a:pt x="34" y="366"/>
                  <a:pt x="49" y="425"/>
                  <a:pt x="67" y="452"/>
                </a:cubicBezTo>
                <a:cubicBezTo>
                  <a:pt x="85" y="479"/>
                  <a:pt x="102" y="487"/>
                  <a:pt x="113" y="492"/>
                </a:cubicBezTo>
                <a:cubicBezTo>
                  <a:pt x="123" y="497"/>
                  <a:pt x="125" y="498"/>
                  <a:pt x="124" y="509"/>
                </a:cubicBezTo>
                <a:cubicBezTo>
                  <a:pt x="124" y="513"/>
                  <a:pt x="123" y="518"/>
                  <a:pt x="122" y="524"/>
                </a:cubicBezTo>
                <a:cubicBezTo>
                  <a:pt x="122" y="524"/>
                  <a:pt x="122" y="524"/>
                  <a:pt x="122" y="524"/>
                </a:cubicBezTo>
                <a:cubicBezTo>
                  <a:pt x="121" y="525"/>
                  <a:pt x="121" y="527"/>
                  <a:pt x="121" y="528"/>
                </a:cubicBezTo>
                <a:cubicBezTo>
                  <a:pt x="115" y="555"/>
                  <a:pt x="107" y="595"/>
                  <a:pt x="129" y="652"/>
                </a:cubicBezTo>
                <a:cubicBezTo>
                  <a:pt x="129" y="653"/>
                  <a:pt x="129" y="654"/>
                  <a:pt x="129" y="655"/>
                </a:cubicBezTo>
                <a:cubicBezTo>
                  <a:pt x="129" y="658"/>
                  <a:pt x="131" y="661"/>
                  <a:pt x="133" y="662"/>
                </a:cubicBezTo>
                <a:cubicBezTo>
                  <a:pt x="136" y="668"/>
                  <a:pt x="139" y="675"/>
                  <a:pt x="143" y="682"/>
                </a:cubicBezTo>
                <a:cubicBezTo>
                  <a:pt x="119" y="661"/>
                  <a:pt x="98" y="637"/>
                  <a:pt x="79" y="610"/>
                </a:cubicBezTo>
                <a:close/>
                <a:moveTo>
                  <a:pt x="70" y="196"/>
                </a:moveTo>
                <a:cubicBezTo>
                  <a:pt x="90" y="190"/>
                  <a:pt x="105" y="184"/>
                  <a:pt x="117" y="177"/>
                </a:cubicBezTo>
                <a:cubicBezTo>
                  <a:pt x="124" y="172"/>
                  <a:pt x="133" y="168"/>
                  <a:pt x="142" y="164"/>
                </a:cubicBezTo>
                <a:cubicBezTo>
                  <a:pt x="155" y="158"/>
                  <a:pt x="168" y="152"/>
                  <a:pt x="180" y="144"/>
                </a:cubicBezTo>
                <a:cubicBezTo>
                  <a:pt x="181" y="144"/>
                  <a:pt x="181" y="144"/>
                  <a:pt x="182" y="144"/>
                </a:cubicBezTo>
                <a:cubicBezTo>
                  <a:pt x="240" y="144"/>
                  <a:pt x="240" y="144"/>
                  <a:pt x="240" y="144"/>
                </a:cubicBezTo>
                <a:cubicBezTo>
                  <a:pt x="225" y="178"/>
                  <a:pt x="214" y="218"/>
                  <a:pt x="206" y="259"/>
                </a:cubicBezTo>
                <a:cubicBezTo>
                  <a:pt x="39" y="259"/>
                  <a:pt x="39" y="259"/>
                  <a:pt x="39" y="259"/>
                </a:cubicBezTo>
                <a:cubicBezTo>
                  <a:pt x="47" y="237"/>
                  <a:pt x="58" y="216"/>
                  <a:pt x="70" y="196"/>
                </a:cubicBezTo>
                <a:close/>
                <a:moveTo>
                  <a:pt x="101" y="154"/>
                </a:moveTo>
                <a:cubicBezTo>
                  <a:pt x="101" y="154"/>
                  <a:pt x="101" y="153"/>
                  <a:pt x="101" y="153"/>
                </a:cubicBezTo>
                <a:cubicBezTo>
                  <a:pt x="105" y="149"/>
                  <a:pt x="109" y="144"/>
                  <a:pt x="112" y="140"/>
                </a:cubicBezTo>
                <a:cubicBezTo>
                  <a:pt x="113" y="140"/>
                  <a:pt x="113" y="139"/>
                  <a:pt x="114" y="139"/>
                </a:cubicBezTo>
                <a:cubicBezTo>
                  <a:pt x="117" y="135"/>
                  <a:pt x="121" y="130"/>
                  <a:pt x="125" y="126"/>
                </a:cubicBezTo>
                <a:cubicBezTo>
                  <a:pt x="126" y="126"/>
                  <a:pt x="126" y="126"/>
                  <a:pt x="126" y="126"/>
                </a:cubicBezTo>
                <a:cubicBezTo>
                  <a:pt x="141" y="111"/>
                  <a:pt x="157" y="97"/>
                  <a:pt x="174" y="85"/>
                </a:cubicBezTo>
                <a:cubicBezTo>
                  <a:pt x="174" y="85"/>
                  <a:pt x="174" y="85"/>
                  <a:pt x="175" y="85"/>
                </a:cubicBezTo>
                <a:cubicBezTo>
                  <a:pt x="179" y="81"/>
                  <a:pt x="184" y="78"/>
                  <a:pt x="189" y="75"/>
                </a:cubicBezTo>
                <a:cubicBezTo>
                  <a:pt x="189" y="75"/>
                  <a:pt x="190" y="74"/>
                  <a:pt x="190" y="74"/>
                </a:cubicBezTo>
                <a:cubicBezTo>
                  <a:pt x="193" y="72"/>
                  <a:pt x="196" y="71"/>
                  <a:pt x="198" y="69"/>
                </a:cubicBezTo>
                <a:cubicBezTo>
                  <a:pt x="203" y="73"/>
                  <a:pt x="206" y="77"/>
                  <a:pt x="208" y="81"/>
                </a:cubicBezTo>
                <a:cubicBezTo>
                  <a:pt x="209" y="87"/>
                  <a:pt x="207" y="94"/>
                  <a:pt x="201" y="103"/>
                </a:cubicBezTo>
                <a:cubicBezTo>
                  <a:pt x="183" y="130"/>
                  <a:pt x="159" y="141"/>
                  <a:pt x="137" y="151"/>
                </a:cubicBezTo>
                <a:cubicBezTo>
                  <a:pt x="127" y="155"/>
                  <a:pt x="118" y="160"/>
                  <a:pt x="109" y="165"/>
                </a:cubicBezTo>
                <a:cubicBezTo>
                  <a:pt x="103" y="169"/>
                  <a:pt x="93" y="173"/>
                  <a:pt x="83" y="177"/>
                </a:cubicBezTo>
                <a:cubicBezTo>
                  <a:pt x="88" y="169"/>
                  <a:pt x="94" y="161"/>
                  <a:pt x="101" y="154"/>
                </a:cubicBezTo>
                <a:close/>
                <a:moveTo>
                  <a:pt x="229" y="52"/>
                </a:moveTo>
                <a:cubicBezTo>
                  <a:pt x="244" y="59"/>
                  <a:pt x="249" y="64"/>
                  <a:pt x="249" y="66"/>
                </a:cubicBezTo>
                <a:cubicBezTo>
                  <a:pt x="249" y="66"/>
                  <a:pt x="249" y="67"/>
                  <a:pt x="248" y="68"/>
                </a:cubicBezTo>
                <a:cubicBezTo>
                  <a:pt x="236" y="77"/>
                  <a:pt x="215" y="101"/>
                  <a:pt x="220" y="116"/>
                </a:cubicBezTo>
                <a:cubicBezTo>
                  <a:pt x="221" y="119"/>
                  <a:pt x="224" y="125"/>
                  <a:pt x="234" y="125"/>
                </a:cubicBezTo>
                <a:cubicBezTo>
                  <a:pt x="234" y="125"/>
                  <a:pt x="234" y="125"/>
                  <a:pt x="234" y="125"/>
                </a:cubicBezTo>
                <a:cubicBezTo>
                  <a:pt x="235" y="125"/>
                  <a:pt x="235" y="125"/>
                  <a:pt x="236" y="125"/>
                </a:cubicBezTo>
                <a:cubicBezTo>
                  <a:pt x="241" y="125"/>
                  <a:pt x="245" y="124"/>
                  <a:pt x="250" y="122"/>
                </a:cubicBezTo>
                <a:cubicBezTo>
                  <a:pt x="248" y="125"/>
                  <a:pt x="247" y="127"/>
                  <a:pt x="246" y="130"/>
                </a:cubicBezTo>
                <a:cubicBezTo>
                  <a:pt x="197" y="130"/>
                  <a:pt x="197" y="130"/>
                  <a:pt x="197" y="130"/>
                </a:cubicBezTo>
                <a:cubicBezTo>
                  <a:pt x="202" y="124"/>
                  <a:pt x="208" y="118"/>
                  <a:pt x="213" y="111"/>
                </a:cubicBezTo>
                <a:cubicBezTo>
                  <a:pt x="221" y="99"/>
                  <a:pt x="224" y="87"/>
                  <a:pt x="221" y="77"/>
                </a:cubicBezTo>
                <a:cubicBezTo>
                  <a:pt x="220" y="72"/>
                  <a:pt x="216" y="66"/>
                  <a:pt x="211" y="62"/>
                </a:cubicBezTo>
                <a:cubicBezTo>
                  <a:pt x="217" y="58"/>
                  <a:pt x="223" y="55"/>
                  <a:pt x="229" y="52"/>
                </a:cubicBezTo>
                <a:close/>
                <a:moveTo>
                  <a:pt x="395" y="14"/>
                </a:moveTo>
                <a:cubicBezTo>
                  <a:pt x="400" y="14"/>
                  <a:pt x="405" y="14"/>
                  <a:pt x="410" y="15"/>
                </a:cubicBezTo>
                <a:cubicBezTo>
                  <a:pt x="411" y="15"/>
                  <a:pt x="412" y="15"/>
                  <a:pt x="412" y="15"/>
                </a:cubicBezTo>
                <a:cubicBezTo>
                  <a:pt x="417" y="15"/>
                  <a:pt x="422" y="15"/>
                  <a:pt x="427" y="16"/>
                </a:cubicBezTo>
                <a:cubicBezTo>
                  <a:pt x="427" y="16"/>
                  <a:pt x="428" y="16"/>
                  <a:pt x="429" y="16"/>
                </a:cubicBezTo>
                <a:cubicBezTo>
                  <a:pt x="433" y="16"/>
                  <a:pt x="438" y="17"/>
                  <a:pt x="443" y="17"/>
                </a:cubicBezTo>
                <a:cubicBezTo>
                  <a:pt x="443" y="17"/>
                  <a:pt x="443" y="17"/>
                  <a:pt x="443" y="17"/>
                </a:cubicBezTo>
                <a:cubicBezTo>
                  <a:pt x="448" y="18"/>
                  <a:pt x="453" y="19"/>
                  <a:pt x="457" y="19"/>
                </a:cubicBezTo>
                <a:cubicBezTo>
                  <a:pt x="458" y="19"/>
                  <a:pt x="459" y="20"/>
                  <a:pt x="459" y="20"/>
                </a:cubicBezTo>
                <a:cubicBezTo>
                  <a:pt x="459" y="20"/>
                  <a:pt x="459" y="20"/>
                  <a:pt x="459" y="21"/>
                </a:cubicBezTo>
                <a:cubicBezTo>
                  <a:pt x="455" y="27"/>
                  <a:pt x="445" y="32"/>
                  <a:pt x="436" y="35"/>
                </a:cubicBezTo>
                <a:cubicBezTo>
                  <a:pt x="427" y="37"/>
                  <a:pt x="412" y="41"/>
                  <a:pt x="391" y="54"/>
                </a:cubicBezTo>
                <a:cubicBezTo>
                  <a:pt x="391" y="54"/>
                  <a:pt x="391" y="54"/>
                  <a:pt x="391" y="54"/>
                </a:cubicBezTo>
                <a:cubicBezTo>
                  <a:pt x="386" y="57"/>
                  <a:pt x="381" y="61"/>
                  <a:pt x="376" y="65"/>
                </a:cubicBezTo>
                <a:cubicBezTo>
                  <a:pt x="358" y="78"/>
                  <a:pt x="340" y="81"/>
                  <a:pt x="320" y="83"/>
                </a:cubicBezTo>
                <a:cubicBezTo>
                  <a:pt x="314" y="84"/>
                  <a:pt x="307" y="85"/>
                  <a:pt x="300" y="86"/>
                </a:cubicBezTo>
                <a:cubicBezTo>
                  <a:pt x="288" y="89"/>
                  <a:pt x="277" y="94"/>
                  <a:pt x="266" y="100"/>
                </a:cubicBezTo>
                <a:cubicBezTo>
                  <a:pt x="265" y="100"/>
                  <a:pt x="263" y="101"/>
                  <a:pt x="261" y="102"/>
                </a:cubicBezTo>
                <a:cubicBezTo>
                  <a:pt x="261" y="102"/>
                  <a:pt x="261" y="102"/>
                  <a:pt x="261" y="102"/>
                </a:cubicBezTo>
                <a:cubicBezTo>
                  <a:pt x="252" y="106"/>
                  <a:pt x="244" y="110"/>
                  <a:pt x="235" y="111"/>
                </a:cubicBezTo>
                <a:cubicBezTo>
                  <a:pt x="235" y="111"/>
                  <a:pt x="234" y="111"/>
                  <a:pt x="234" y="111"/>
                </a:cubicBezTo>
                <a:cubicBezTo>
                  <a:pt x="234" y="111"/>
                  <a:pt x="234" y="111"/>
                  <a:pt x="234" y="111"/>
                </a:cubicBezTo>
                <a:cubicBezTo>
                  <a:pt x="234" y="111"/>
                  <a:pt x="233" y="111"/>
                  <a:pt x="233" y="111"/>
                </a:cubicBezTo>
                <a:cubicBezTo>
                  <a:pt x="233" y="106"/>
                  <a:pt x="243" y="89"/>
                  <a:pt x="256" y="79"/>
                </a:cubicBezTo>
                <a:cubicBezTo>
                  <a:pt x="263" y="74"/>
                  <a:pt x="263" y="68"/>
                  <a:pt x="263" y="64"/>
                </a:cubicBezTo>
                <a:cubicBezTo>
                  <a:pt x="263" y="62"/>
                  <a:pt x="262" y="54"/>
                  <a:pt x="246" y="45"/>
                </a:cubicBezTo>
                <a:cubicBezTo>
                  <a:pt x="292" y="25"/>
                  <a:pt x="342" y="14"/>
                  <a:pt x="395" y="14"/>
                </a:cubicBezTo>
                <a:close/>
                <a:moveTo>
                  <a:pt x="757" y="519"/>
                </a:moveTo>
                <a:cubicBezTo>
                  <a:pt x="583" y="519"/>
                  <a:pt x="583" y="519"/>
                  <a:pt x="583" y="519"/>
                </a:cubicBezTo>
                <a:cubicBezTo>
                  <a:pt x="586" y="510"/>
                  <a:pt x="590" y="502"/>
                  <a:pt x="596" y="495"/>
                </a:cubicBezTo>
                <a:cubicBezTo>
                  <a:pt x="611" y="476"/>
                  <a:pt x="637" y="413"/>
                  <a:pt x="632" y="403"/>
                </a:cubicBezTo>
                <a:cubicBezTo>
                  <a:pt x="632" y="403"/>
                  <a:pt x="632" y="403"/>
                  <a:pt x="632" y="403"/>
                </a:cubicBezTo>
                <a:cubicBezTo>
                  <a:pt x="777" y="403"/>
                  <a:pt x="777" y="403"/>
                  <a:pt x="777" y="403"/>
                </a:cubicBezTo>
                <a:cubicBezTo>
                  <a:pt x="776" y="443"/>
                  <a:pt x="769" y="482"/>
                  <a:pt x="757" y="519"/>
                </a:cubicBezTo>
                <a:close/>
                <a:moveTo>
                  <a:pt x="652" y="328"/>
                </a:moveTo>
                <a:cubicBezTo>
                  <a:pt x="652" y="321"/>
                  <a:pt x="660" y="316"/>
                  <a:pt x="665" y="314"/>
                </a:cubicBezTo>
                <a:cubicBezTo>
                  <a:pt x="673" y="332"/>
                  <a:pt x="692" y="376"/>
                  <a:pt x="707" y="389"/>
                </a:cubicBezTo>
                <a:cubicBezTo>
                  <a:pt x="621" y="389"/>
                  <a:pt x="621" y="389"/>
                  <a:pt x="621" y="389"/>
                </a:cubicBezTo>
                <a:cubicBezTo>
                  <a:pt x="636" y="369"/>
                  <a:pt x="654" y="342"/>
                  <a:pt x="652" y="328"/>
                </a:cubicBezTo>
                <a:close/>
                <a:moveTo>
                  <a:pt x="730" y="389"/>
                </a:moveTo>
                <a:cubicBezTo>
                  <a:pt x="735" y="382"/>
                  <a:pt x="734" y="369"/>
                  <a:pt x="733" y="365"/>
                </a:cubicBezTo>
                <a:cubicBezTo>
                  <a:pt x="727" y="329"/>
                  <a:pt x="724" y="286"/>
                  <a:pt x="729" y="278"/>
                </a:cubicBezTo>
                <a:cubicBezTo>
                  <a:pt x="730" y="276"/>
                  <a:pt x="731" y="275"/>
                  <a:pt x="732" y="273"/>
                </a:cubicBezTo>
                <a:cubicBezTo>
                  <a:pt x="757" y="273"/>
                  <a:pt x="757" y="273"/>
                  <a:pt x="757" y="273"/>
                </a:cubicBezTo>
                <a:cubicBezTo>
                  <a:pt x="769" y="310"/>
                  <a:pt x="776" y="349"/>
                  <a:pt x="777" y="389"/>
                </a:cubicBezTo>
                <a:lnTo>
                  <a:pt x="730" y="389"/>
                </a:lnTo>
                <a:close/>
                <a:moveTo>
                  <a:pt x="752" y="259"/>
                </a:moveTo>
                <a:cubicBezTo>
                  <a:pt x="742" y="259"/>
                  <a:pt x="742" y="259"/>
                  <a:pt x="742" y="259"/>
                </a:cubicBezTo>
                <a:cubicBezTo>
                  <a:pt x="744" y="257"/>
                  <a:pt x="746" y="254"/>
                  <a:pt x="749" y="252"/>
                </a:cubicBezTo>
                <a:cubicBezTo>
                  <a:pt x="750" y="254"/>
                  <a:pt x="751" y="257"/>
                  <a:pt x="752" y="259"/>
                </a:cubicBezTo>
                <a:close/>
                <a:moveTo>
                  <a:pt x="742" y="237"/>
                </a:moveTo>
                <a:cubicBezTo>
                  <a:pt x="736" y="244"/>
                  <a:pt x="730" y="252"/>
                  <a:pt x="725" y="259"/>
                </a:cubicBezTo>
                <a:cubicBezTo>
                  <a:pt x="723" y="259"/>
                  <a:pt x="723" y="259"/>
                  <a:pt x="723" y="259"/>
                </a:cubicBezTo>
                <a:cubicBezTo>
                  <a:pt x="719" y="259"/>
                  <a:pt x="716" y="263"/>
                  <a:pt x="716" y="266"/>
                </a:cubicBezTo>
                <a:cubicBezTo>
                  <a:pt x="716" y="268"/>
                  <a:pt x="716" y="269"/>
                  <a:pt x="717" y="270"/>
                </a:cubicBezTo>
                <a:cubicBezTo>
                  <a:pt x="706" y="287"/>
                  <a:pt x="717" y="354"/>
                  <a:pt x="719" y="367"/>
                </a:cubicBezTo>
                <a:cubicBezTo>
                  <a:pt x="720" y="372"/>
                  <a:pt x="720" y="378"/>
                  <a:pt x="719" y="380"/>
                </a:cubicBezTo>
                <a:cubicBezTo>
                  <a:pt x="719" y="380"/>
                  <a:pt x="718" y="380"/>
                  <a:pt x="718" y="379"/>
                </a:cubicBezTo>
                <a:cubicBezTo>
                  <a:pt x="708" y="373"/>
                  <a:pt x="687" y="331"/>
                  <a:pt x="676" y="302"/>
                </a:cubicBezTo>
                <a:cubicBezTo>
                  <a:pt x="674" y="299"/>
                  <a:pt x="671" y="297"/>
                  <a:pt x="667" y="298"/>
                </a:cubicBezTo>
                <a:cubicBezTo>
                  <a:pt x="659" y="300"/>
                  <a:pt x="647" y="306"/>
                  <a:pt x="642" y="315"/>
                </a:cubicBezTo>
                <a:cubicBezTo>
                  <a:pt x="629" y="320"/>
                  <a:pt x="629" y="320"/>
                  <a:pt x="629" y="320"/>
                </a:cubicBezTo>
                <a:cubicBezTo>
                  <a:pt x="584" y="300"/>
                  <a:pt x="584" y="300"/>
                  <a:pt x="584" y="300"/>
                </a:cubicBezTo>
                <a:cubicBezTo>
                  <a:pt x="581" y="299"/>
                  <a:pt x="577" y="300"/>
                  <a:pt x="575" y="304"/>
                </a:cubicBezTo>
                <a:cubicBezTo>
                  <a:pt x="573" y="307"/>
                  <a:pt x="575" y="312"/>
                  <a:pt x="579" y="313"/>
                </a:cubicBezTo>
                <a:cubicBezTo>
                  <a:pt x="626" y="334"/>
                  <a:pt x="626" y="334"/>
                  <a:pt x="626" y="334"/>
                </a:cubicBezTo>
                <a:cubicBezTo>
                  <a:pt x="627" y="334"/>
                  <a:pt x="628" y="334"/>
                  <a:pt x="629" y="334"/>
                </a:cubicBezTo>
                <a:cubicBezTo>
                  <a:pt x="630" y="334"/>
                  <a:pt x="630" y="334"/>
                  <a:pt x="631" y="334"/>
                </a:cubicBezTo>
                <a:cubicBezTo>
                  <a:pt x="638" y="331"/>
                  <a:pt x="638" y="331"/>
                  <a:pt x="638" y="331"/>
                </a:cubicBezTo>
                <a:cubicBezTo>
                  <a:pt x="637" y="342"/>
                  <a:pt x="619" y="368"/>
                  <a:pt x="602" y="392"/>
                </a:cubicBezTo>
                <a:cubicBezTo>
                  <a:pt x="602" y="392"/>
                  <a:pt x="602" y="392"/>
                  <a:pt x="601" y="392"/>
                </a:cubicBezTo>
                <a:cubicBezTo>
                  <a:pt x="600" y="394"/>
                  <a:pt x="598" y="397"/>
                  <a:pt x="596" y="399"/>
                </a:cubicBezTo>
                <a:cubicBezTo>
                  <a:pt x="595" y="400"/>
                  <a:pt x="594" y="402"/>
                  <a:pt x="595" y="404"/>
                </a:cubicBezTo>
                <a:cubicBezTo>
                  <a:pt x="592" y="405"/>
                  <a:pt x="589" y="405"/>
                  <a:pt x="587" y="403"/>
                </a:cubicBezTo>
                <a:cubicBezTo>
                  <a:pt x="579" y="394"/>
                  <a:pt x="528" y="328"/>
                  <a:pt x="528" y="328"/>
                </a:cubicBezTo>
                <a:cubicBezTo>
                  <a:pt x="526" y="325"/>
                  <a:pt x="521" y="324"/>
                  <a:pt x="518" y="327"/>
                </a:cubicBezTo>
                <a:cubicBezTo>
                  <a:pt x="515" y="329"/>
                  <a:pt x="515" y="333"/>
                  <a:pt x="517" y="336"/>
                </a:cubicBezTo>
                <a:cubicBezTo>
                  <a:pt x="519" y="339"/>
                  <a:pt x="568" y="402"/>
                  <a:pt x="577" y="412"/>
                </a:cubicBezTo>
                <a:cubicBezTo>
                  <a:pt x="581" y="417"/>
                  <a:pt x="586" y="419"/>
                  <a:pt x="591" y="419"/>
                </a:cubicBezTo>
                <a:cubicBezTo>
                  <a:pt x="597" y="419"/>
                  <a:pt x="604" y="416"/>
                  <a:pt x="610" y="412"/>
                </a:cubicBezTo>
                <a:cubicBezTo>
                  <a:pt x="612" y="413"/>
                  <a:pt x="615" y="413"/>
                  <a:pt x="618" y="414"/>
                </a:cubicBezTo>
                <a:cubicBezTo>
                  <a:pt x="613" y="430"/>
                  <a:pt x="599" y="468"/>
                  <a:pt x="585" y="486"/>
                </a:cubicBezTo>
                <a:cubicBezTo>
                  <a:pt x="564" y="513"/>
                  <a:pt x="558" y="546"/>
                  <a:pt x="568" y="568"/>
                </a:cubicBezTo>
                <a:cubicBezTo>
                  <a:pt x="569" y="570"/>
                  <a:pt x="569" y="571"/>
                  <a:pt x="569" y="573"/>
                </a:cubicBezTo>
                <a:cubicBezTo>
                  <a:pt x="566" y="580"/>
                  <a:pt x="554" y="586"/>
                  <a:pt x="548" y="588"/>
                </a:cubicBezTo>
                <a:cubicBezTo>
                  <a:pt x="546" y="589"/>
                  <a:pt x="545" y="590"/>
                  <a:pt x="544" y="591"/>
                </a:cubicBezTo>
                <a:cubicBezTo>
                  <a:pt x="540" y="598"/>
                  <a:pt x="526" y="620"/>
                  <a:pt x="525" y="631"/>
                </a:cubicBezTo>
                <a:cubicBezTo>
                  <a:pt x="520" y="639"/>
                  <a:pt x="472" y="672"/>
                  <a:pt x="454" y="677"/>
                </a:cubicBezTo>
                <a:cubicBezTo>
                  <a:pt x="444" y="680"/>
                  <a:pt x="441" y="675"/>
                  <a:pt x="432" y="657"/>
                </a:cubicBezTo>
                <a:cubicBezTo>
                  <a:pt x="430" y="654"/>
                  <a:pt x="429" y="650"/>
                  <a:pt x="427" y="647"/>
                </a:cubicBezTo>
                <a:cubicBezTo>
                  <a:pt x="413" y="621"/>
                  <a:pt x="409" y="599"/>
                  <a:pt x="416" y="589"/>
                </a:cubicBezTo>
                <a:cubicBezTo>
                  <a:pt x="428" y="574"/>
                  <a:pt x="414" y="558"/>
                  <a:pt x="403" y="546"/>
                </a:cubicBezTo>
                <a:cubicBezTo>
                  <a:pt x="400" y="542"/>
                  <a:pt x="397" y="539"/>
                  <a:pt x="395" y="536"/>
                </a:cubicBezTo>
                <a:cubicBezTo>
                  <a:pt x="392" y="532"/>
                  <a:pt x="392" y="529"/>
                  <a:pt x="394" y="522"/>
                </a:cubicBezTo>
                <a:cubicBezTo>
                  <a:pt x="395" y="513"/>
                  <a:pt x="397" y="501"/>
                  <a:pt x="391" y="481"/>
                </a:cubicBezTo>
                <a:cubicBezTo>
                  <a:pt x="384" y="461"/>
                  <a:pt x="366" y="459"/>
                  <a:pt x="351" y="459"/>
                </a:cubicBezTo>
                <a:cubicBezTo>
                  <a:pt x="342" y="459"/>
                  <a:pt x="333" y="459"/>
                  <a:pt x="323" y="460"/>
                </a:cubicBezTo>
                <a:cubicBezTo>
                  <a:pt x="312" y="461"/>
                  <a:pt x="299" y="463"/>
                  <a:pt x="285" y="463"/>
                </a:cubicBezTo>
                <a:cubicBezTo>
                  <a:pt x="280" y="463"/>
                  <a:pt x="276" y="463"/>
                  <a:pt x="271" y="462"/>
                </a:cubicBezTo>
                <a:cubicBezTo>
                  <a:pt x="262" y="462"/>
                  <a:pt x="255" y="458"/>
                  <a:pt x="250" y="451"/>
                </a:cubicBezTo>
                <a:cubicBezTo>
                  <a:pt x="237" y="433"/>
                  <a:pt x="238" y="393"/>
                  <a:pt x="252" y="342"/>
                </a:cubicBezTo>
                <a:cubicBezTo>
                  <a:pt x="259" y="318"/>
                  <a:pt x="297" y="295"/>
                  <a:pt x="312" y="288"/>
                </a:cubicBezTo>
                <a:cubicBezTo>
                  <a:pt x="313" y="288"/>
                  <a:pt x="314" y="287"/>
                  <a:pt x="315" y="285"/>
                </a:cubicBezTo>
                <a:cubicBezTo>
                  <a:pt x="319" y="278"/>
                  <a:pt x="318" y="272"/>
                  <a:pt x="316" y="269"/>
                </a:cubicBezTo>
                <a:cubicBezTo>
                  <a:pt x="313" y="262"/>
                  <a:pt x="308" y="259"/>
                  <a:pt x="303" y="257"/>
                </a:cubicBezTo>
                <a:cubicBezTo>
                  <a:pt x="303" y="251"/>
                  <a:pt x="305" y="242"/>
                  <a:pt x="310" y="240"/>
                </a:cubicBezTo>
                <a:cubicBezTo>
                  <a:pt x="315" y="238"/>
                  <a:pt x="322" y="237"/>
                  <a:pt x="327" y="237"/>
                </a:cubicBezTo>
                <a:cubicBezTo>
                  <a:pt x="336" y="236"/>
                  <a:pt x="342" y="236"/>
                  <a:pt x="345" y="231"/>
                </a:cubicBezTo>
                <a:cubicBezTo>
                  <a:pt x="346" y="229"/>
                  <a:pt x="347" y="225"/>
                  <a:pt x="344" y="221"/>
                </a:cubicBezTo>
                <a:cubicBezTo>
                  <a:pt x="344" y="220"/>
                  <a:pt x="343" y="216"/>
                  <a:pt x="346" y="212"/>
                </a:cubicBezTo>
                <a:cubicBezTo>
                  <a:pt x="348" y="208"/>
                  <a:pt x="352" y="206"/>
                  <a:pt x="356" y="207"/>
                </a:cubicBezTo>
                <a:cubicBezTo>
                  <a:pt x="358" y="207"/>
                  <a:pt x="359" y="207"/>
                  <a:pt x="361" y="207"/>
                </a:cubicBezTo>
                <a:cubicBezTo>
                  <a:pt x="376" y="207"/>
                  <a:pt x="385" y="194"/>
                  <a:pt x="388" y="188"/>
                </a:cubicBezTo>
                <a:cubicBezTo>
                  <a:pt x="395" y="186"/>
                  <a:pt x="412" y="179"/>
                  <a:pt x="426" y="179"/>
                </a:cubicBezTo>
                <a:cubicBezTo>
                  <a:pt x="429" y="179"/>
                  <a:pt x="432" y="179"/>
                  <a:pt x="434" y="180"/>
                </a:cubicBezTo>
                <a:cubicBezTo>
                  <a:pt x="441" y="181"/>
                  <a:pt x="446" y="180"/>
                  <a:pt x="448" y="175"/>
                </a:cubicBezTo>
                <a:cubicBezTo>
                  <a:pt x="452" y="167"/>
                  <a:pt x="445" y="150"/>
                  <a:pt x="426" y="125"/>
                </a:cubicBezTo>
                <a:cubicBezTo>
                  <a:pt x="425" y="123"/>
                  <a:pt x="422" y="122"/>
                  <a:pt x="419" y="122"/>
                </a:cubicBezTo>
                <a:cubicBezTo>
                  <a:pt x="416" y="123"/>
                  <a:pt x="414" y="125"/>
                  <a:pt x="414" y="128"/>
                </a:cubicBezTo>
                <a:cubicBezTo>
                  <a:pt x="410" y="159"/>
                  <a:pt x="410" y="159"/>
                  <a:pt x="410" y="159"/>
                </a:cubicBezTo>
                <a:cubicBezTo>
                  <a:pt x="400" y="155"/>
                  <a:pt x="385" y="149"/>
                  <a:pt x="381" y="139"/>
                </a:cubicBezTo>
                <a:cubicBezTo>
                  <a:pt x="379" y="135"/>
                  <a:pt x="381" y="129"/>
                  <a:pt x="386" y="121"/>
                </a:cubicBezTo>
                <a:cubicBezTo>
                  <a:pt x="390" y="115"/>
                  <a:pt x="394" y="110"/>
                  <a:pt x="399" y="105"/>
                </a:cubicBezTo>
                <a:cubicBezTo>
                  <a:pt x="400" y="105"/>
                  <a:pt x="400" y="105"/>
                  <a:pt x="400" y="104"/>
                </a:cubicBezTo>
                <a:cubicBezTo>
                  <a:pt x="412" y="94"/>
                  <a:pt x="425" y="87"/>
                  <a:pt x="431" y="87"/>
                </a:cubicBezTo>
                <a:cubicBezTo>
                  <a:pt x="431" y="87"/>
                  <a:pt x="431" y="87"/>
                  <a:pt x="431" y="87"/>
                </a:cubicBezTo>
                <a:cubicBezTo>
                  <a:pt x="435" y="87"/>
                  <a:pt x="440" y="90"/>
                  <a:pt x="445" y="92"/>
                </a:cubicBezTo>
                <a:cubicBezTo>
                  <a:pt x="451" y="95"/>
                  <a:pt x="458" y="99"/>
                  <a:pt x="466" y="99"/>
                </a:cubicBezTo>
                <a:cubicBezTo>
                  <a:pt x="475" y="99"/>
                  <a:pt x="483" y="94"/>
                  <a:pt x="490" y="85"/>
                </a:cubicBezTo>
                <a:cubicBezTo>
                  <a:pt x="505" y="66"/>
                  <a:pt x="497" y="42"/>
                  <a:pt x="490" y="26"/>
                </a:cubicBezTo>
                <a:cubicBezTo>
                  <a:pt x="602" y="55"/>
                  <a:pt x="695" y="134"/>
                  <a:pt x="742" y="237"/>
                </a:cubicBezTo>
                <a:close/>
                <a:moveTo>
                  <a:pt x="119" y="480"/>
                </a:moveTo>
                <a:cubicBezTo>
                  <a:pt x="109" y="475"/>
                  <a:pt x="95" y="468"/>
                  <a:pt x="79" y="444"/>
                </a:cubicBezTo>
                <a:cubicBezTo>
                  <a:pt x="73" y="435"/>
                  <a:pt x="67" y="421"/>
                  <a:pt x="61" y="403"/>
                </a:cubicBezTo>
                <a:cubicBezTo>
                  <a:pt x="194" y="403"/>
                  <a:pt x="194" y="403"/>
                  <a:pt x="194" y="403"/>
                </a:cubicBezTo>
                <a:cubicBezTo>
                  <a:pt x="194" y="443"/>
                  <a:pt x="198" y="482"/>
                  <a:pt x="204" y="519"/>
                </a:cubicBezTo>
                <a:cubicBezTo>
                  <a:pt x="137" y="519"/>
                  <a:pt x="137" y="519"/>
                  <a:pt x="137" y="519"/>
                </a:cubicBezTo>
                <a:cubicBezTo>
                  <a:pt x="138" y="516"/>
                  <a:pt x="138" y="513"/>
                  <a:pt x="138" y="510"/>
                </a:cubicBezTo>
                <a:cubicBezTo>
                  <a:pt x="139" y="490"/>
                  <a:pt x="129" y="485"/>
                  <a:pt x="119" y="480"/>
                </a:cubicBezTo>
                <a:close/>
                <a:moveTo>
                  <a:pt x="273" y="112"/>
                </a:moveTo>
                <a:cubicBezTo>
                  <a:pt x="282" y="107"/>
                  <a:pt x="292" y="102"/>
                  <a:pt x="303" y="100"/>
                </a:cubicBezTo>
                <a:cubicBezTo>
                  <a:pt x="309" y="99"/>
                  <a:pt x="316" y="98"/>
                  <a:pt x="322" y="97"/>
                </a:cubicBezTo>
                <a:cubicBezTo>
                  <a:pt x="341" y="94"/>
                  <a:pt x="363" y="92"/>
                  <a:pt x="384" y="76"/>
                </a:cubicBezTo>
                <a:cubicBezTo>
                  <a:pt x="386" y="75"/>
                  <a:pt x="387" y="74"/>
                  <a:pt x="388" y="73"/>
                </a:cubicBezTo>
                <a:cubicBezTo>
                  <a:pt x="388" y="97"/>
                  <a:pt x="388" y="97"/>
                  <a:pt x="388" y="97"/>
                </a:cubicBezTo>
                <a:cubicBezTo>
                  <a:pt x="383" y="102"/>
                  <a:pt x="378" y="108"/>
                  <a:pt x="374" y="113"/>
                </a:cubicBezTo>
                <a:cubicBezTo>
                  <a:pt x="370" y="120"/>
                  <a:pt x="368" y="125"/>
                  <a:pt x="367" y="130"/>
                </a:cubicBezTo>
                <a:cubicBezTo>
                  <a:pt x="342" y="130"/>
                  <a:pt x="342" y="130"/>
                  <a:pt x="342" y="130"/>
                </a:cubicBezTo>
                <a:cubicBezTo>
                  <a:pt x="343" y="127"/>
                  <a:pt x="344" y="124"/>
                  <a:pt x="343" y="120"/>
                </a:cubicBezTo>
                <a:cubicBezTo>
                  <a:pt x="341" y="112"/>
                  <a:pt x="334" y="107"/>
                  <a:pt x="325" y="107"/>
                </a:cubicBezTo>
                <a:cubicBezTo>
                  <a:pt x="318" y="107"/>
                  <a:pt x="310" y="110"/>
                  <a:pt x="305" y="115"/>
                </a:cubicBezTo>
                <a:cubicBezTo>
                  <a:pt x="302" y="118"/>
                  <a:pt x="301" y="122"/>
                  <a:pt x="302" y="125"/>
                </a:cubicBezTo>
                <a:cubicBezTo>
                  <a:pt x="303" y="127"/>
                  <a:pt x="304" y="129"/>
                  <a:pt x="306" y="130"/>
                </a:cubicBezTo>
                <a:cubicBezTo>
                  <a:pt x="261" y="130"/>
                  <a:pt x="261" y="130"/>
                  <a:pt x="261" y="130"/>
                </a:cubicBezTo>
                <a:cubicBezTo>
                  <a:pt x="264" y="124"/>
                  <a:pt x="267" y="119"/>
                  <a:pt x="270" y="113"/>
                </a:cubicBezTo>
                <a:cubicBezTo>
                  <a:pt x="271" y="113"/>
                  <a:pt x="272" y="112"/>
                  <a:pt x="273" y="112"/>
                </a:cubicBezTo>
                <a:close/>
                <a:moveTo>
                  <a:pt x="440" y="48"/>
                </a:moveTo>
                <a:cubicBezTo>
                  <a:pt x="451" y="45"/>
                  <a:pt x="465" y="38"/>
                  <a:pt x="471" y="27"/>
                </a:cubicBezTo>
                <a:cubicBezTo>
                  <a:pt x="472" y="26"/>
                  <a:pt x="472" y="25"/>
                  <a:pt x="473" y="24"/>
                </a:cubicBezTo>
                <a:cubicBezTo>
                  <a:pt x="479" y="34"/>
                  <a:pt x="492" y="60"/>
                  <a:pt x="479" y="76"/>
                </a:cubicBezTo>
                <a:cubicBezTo>
                  <a:pt x="473" y="84"/>
                  <a:pt x="469" y="85"/>
                  <a:pt x="466" y="85"/>
                </a:cubicBezTo>
                <a:cubicBezTo>
                  <a:pt x="461" y="85"/>
                  <a:pt x="456" y="82"/>
                  <a:pt x="451" y="80"/>
                </a:cubicBezTo>
                <a:cubicBezTo>
                  <a:pt x="445" y="76"/>
                  <a:pt x="439" y="73"/>
                  <a:pt x="432" y="73"/>
                </a:cubicBezTo>
                <a:cubicBezTo>
                  <a:pt x="424" y="72"/>
                  <a:pt x="413" y="77"/>
                  <a:pt x="402" y="85"/>
                </a:cubicBezTo>
                <a:cubicBezTo>
                  <a:pt x="402" y="64"/>
                  <a:pt x="402" y="64"/>
                  <a:pt x="402" y="64"/>
                </a:cubicBezTo>
                <a:cubicBezTo>
                  <a:pt x="419" y="54"/>
                  <a:pt x="432" y="50"/>
                  <a:pt x="440" y="48"/>
                </a:cubicBezTo>
                <a:close/>
                <a:moveTo>
                  <a:pt x="322" y="122"/>
                </a:moveTo>
                <a:cubicBezTo>
                  <a:pt x="325" y="121"/>
                  <a:pt x="327" y="121"/>
                  <a:pt x="328" y="122"/>
                </a:cubicBezTo>
                <a:cubicBezTo>
                  <a:pt x="328" y="122"/>
                  <a:pt x="327" y="122"/>
                  <a:pt x="327" y="122"/>
                </a:cubicBezTo>
                <a:cubicBezTo>
                  <a:pt x="325" y="122"/>
                  <a:pt x="324" y="122"/>
                  <a:pt x="322" y="122"/>
                </a:cubicBezTo>
                <a:close/>
                <a:moveTo>
                  <a:pt x="368" y="144"/>
                </a:moveTo>
                <a:cubicBezTo>
                  <a:pt x="368" y="144"/>
                  <a:pt x="368" y="145"/>
                  <a:pt x="368" y="145"/>
                </a:cubicBezTo>
                <a:cubicBezTo>
                  <a:pt x="374" y="157"/>
                  <a:pt x="387" y="165"/>
                  <a:pt x="398" y="170"/>
                </a:cubicBezTo>
                <a:cubicBezTo>
                  <a:pt x="388" y="173"/>
                  <a:pt x="381" y="176"/>
                  <a:pt x="380" y="176"/>
                </a:cubicBezTo>
                <a:cubicBezTo>
                  <a:pt x="379" y="177"/>
                  <a:pt x="378" y="178"/>
                  <a:pt x="377" y="180"/>
                </a:cubicBezTo>
                <a:cubicBezTo>
                  <a:pt x="376" y="179"/>
                  <a:pt x="375" y="178"/>
                  <a:pt x="374" y="178"/>
                </a:cubicBezTo>
                <a:cubicBezTo>
                  <a:pt x="375" y="177"/>
                  <a:pt x="375" y="175"/>
                  <a:pt x="376" y="174"/>
                </a:cubicBezTo>
                <a:cubicBezTo>
                  <a:pt x="382" y="171"/>
                  <a:pt x="381" y="166"/>
                  <a:pt x="381" y="164"/>
                </a:cubicBezTo>
                <a:cubicBezTo>
                  <a:pt x="379" y="157"/>
                  <a:pt x="370" y="155"/>
                  <a:pt x="356" y="153"/>
                </a:cubicBezTo>
                <a:cubicBezTo>
                  <a:pt x="356" y="153"/>
                  <a:pt x="355" y="153"/>
                  <a:pt x="354" y="153"/>
                </a:cubicBezTo>
                <a:cubicBezTo>
                  <a:pt x="346" y="153"/>
                  <a:pt x="342" y="158"/>
                  <a:pt x="342" y="163"/>
                </a:cubicBezTo>
                <a:cubicBezTo>
                  <a:pt x="340" y="161"/>
                  <a:pt x="338" y="160"/>
                  <a:pt x="336" y="159"/>
                </a:cubicBezTo>
                <a:cubicBezTo>
                  <a:pt x="335" y="159"/>
                  <a:pt x="333" y="159"/>
                  <a:pt x="332" y="159"/>
                </a:cubicBezTo>
                <a:cubicBezTo>
                  <a:pt x="321" y="159"/>
                  <a:pt x="312" y="170"/>
                  <a:pt x="311" y="179"/>
                </a:cubicBezTo>
                <a:cubicBezTo>
                  <a:pt x="311" y="186"/>
                  <a:pt x="315" y="192"/>
                  <a:pt x="323" y="193"/>
                </a:cubicBezTo>
                <a:cubicBezTo>
                  <a:pt x="323" y="193"/>
                  <a:pt x="324" y="193"/>
                  <a:pt x="325" y="193"/>
                </a:cubicBezTo>
                <a:cubicBezTo>
                  <a:pt x="330" y="193"/>
                  <a:pt x="334" y="192"/>
                  <a:pt x="337" y="189"/>
                </a:cubicBezTo>
                <a:cubicBezTo>
                  <a:pt x="336" y="191"/>
                  <a:pt x="335" y="194"/>
                  <a:pt x="336" y="196"/>
                </a:cubicBezTo>
                <a:cubicBezTo>
                  <a:pt x="337" y="197"/>
                  <a:pt x="337" y="198"/>
                  <a:pt x="338" y="199"/>
                </a:cubicBezTo>
                <a:cubicBezTo>
                  <a:pt x="336" y="201"/>
                  <a:pt x="335" y="203"/>
                  <a:pt x="333" y="205"/>
                </a:cubicBezTo>
                <a:cubicBezTo>
                  <a:pt x="330" y="210"/>
                  <a:pt x="329" y="217"/>
                  <a:pt x="330" y="223"/>
                </a:cubicBezTo>
                <a:cubicBezTo>
                  <a:pt x="329" y="223"/>
                  <a:pt x="327" y="223"/>
                  <a:pt x="326" y="223"/>
                </a:cubicBezTo>
                <a:cubicBezTo>
                  <a:pt x="320" y="224"/>
                  <a:pt x="311" y="224"/>
                  <a:pt x="305" y="227"/>
                </a:cubicBezTo>
                <a:cubicBezTo>
                  <a:pt x="291" y="232"/>
                  <a:pt x="289" y="249"/>
                  <a:pt x="289" y="259"/>
                </a:cubicBezTo>
                <a:cubicBezTo>
                  <a:pt x="220" y="259"/>
                  <a:pt x="220" y="259"/>
                  <a:pt x="220" y="259"/>
                </a:cubicBezTo>
                <a:cubicBezTo>
                  <a:pt x="228" y="217"/>
                  <a:pt x="240" y="178"/>
                  <a:pt x="255" y="144"/>
                </a:cubicBezTo>
                <a:lnTo>
                  <a:pt x="368" y="144"/>
                </a:lnTo>
                <a:close/>
                <a:moveTo>
                  <a:pt x="346" y="175"/>
                </a:moveTo>
                <a:cubicBezTo>
                  <a:pt x="346" y="175"/>
                  <a:pt x="346" y="174"/>
                  <a:pt x="346" y="174"/>
                </a:cubicBezTo>
                <a:cubicBezTo>
                  <a:pt x="346" y="175"/>
                  <a:pt x="347" y="176"/>
                  <a:pt x="348" y="177"/>
                </a:cubicBezTo>
                <a:cubicBezTo>
                  <a:pt x="348" y="177"/>
                  <a:pt x="348" y="177"/>
                  <a:pt x="348" y="177"/>
                </a:cubicBezTo>
                <a:cubicBezTo>
                  <a:pt x="347" y="178"/>
                  <a:pt x="345" y="180"/>
                  <a:pt x="344" y="181"/>
                </a:cubicBezTo>
                <a:cubicBezTo>
                  <a:pt x="345" y="179"/>
                  <a:pt x="345" y="177"/>
                  <a:pt x="346" y="175"/>
                </a:cubicBezTo>
                <a:close/>
                <a:moveTo>
                  <a:pt x="363" y="169"/>
                </a:moveTo>
                <a:cubicBezTo>
                  <a:pt x="362" y="168"/>
                  <a:pt x="361" y="168"/>
                  <a:pt x="360" y="168"/>
                </a:cubicBezTo>
                <a:cubicBezTo>
                  <a:pt x="360" y="168"/>
                  <a:pt x="360" y="168"/>
                  <a:pt x="359" y="168"/>
                </a:cubicBezTo>
                <a:cubicBezTo>
                  <a:pt x="361" y="168"/>
                  <a:pt x="362" y="168"/>
                  <a:pt x="363" y="168"/>
                </a:cubicBezTo>
                <a:cubicBezTo>
                  <a:pt x="363" y="169"/>
                  <a:pt x="363" y="169"/>
                  <a:pt x="363" y="169"/>
                </a:cubicBezTo>
                <a:close/>
                <a:moveTo>
                  <a:pt x="361" y="184"/>
                </a:moveTo>
                <a:cubicBezTo>
                  <a:pt x="362" y="185"/>
                  <a:pt x="362" y="186"/>
                  <a:pt x="363" y="187"/>
                </a:cubicBezTo>
                <a:cubicBezTo>
                  <a:pt x="361" y="187"/>
                  <a:pt x="360" y="187"/>
                  <a:pt x="357" y="188"/>
                </a:cubicBezTo>
                <a:cubicBezTo>
                  <a:pt x="359" y="187"/>
                  <a:pt x="360" y="185"/>
                  <a:pt x="361" y="184"/>
                </a:cubicBezTo>
                <a:close/>
                <a:moveTo>
                  <a:pt x="332" y="173"/>
                </a:moveTo>
                <a:cubicBezTo>
                  <a:pt x="332" y="174"/>
                  <a:pt x="331" y="175"/>
                  <a:pt x="330" y="176"/>
                </a:cubicBezTo>
                <a:cubicBezTo>
                  <a:pt x="329" y="177"/>
                  <a:pt x="328" y="179"/>
                  <a:pt x="326" y="179"/>
                </a:cubicBezTo>
                <a:cubicBezTo>
                  <a:pt x="326" y="178"/>
                  <a:pt x="327" y="177"/>
                  <a:pt x="328" y="175"/>
                </a:cubicBezTo>
                <a:cubicBezTo>
                  <a:pt x="329" y="174"/>
                  <a:pt x="331" y="173"/>
                  <a:pt x="332" y="173"/>
                </a:cubicBezTo>
                <a:close/>
                <a:moveTo>
                  <a:pt x="297" y="273"/>
                </a:moveTo>
                <a:cubicBezTo>
                  <a:pt x="298" y="273"/>
                  <a:pt x="300" y="273"/>
                  <a:pt x="301" y="272"/>
                </a:cubicBezTo>
                <a:cubicBezTo>
                  <a:pt x="302" y="272"/>
                  <a:pt x="303" y="273"/>
                  <a:pt x="303" y="274"/>
                </a:cubicBezTo>
                <a:cubicBezTo>
                  <a:pt x="303" y="275"/>
                  <a:pt x="304" y="275"/>
                  <a:pt x="303" y="277"/>
                </a:cubicBezTo>
                <a:cubicBezTo>
                  <a:pt x="292" y="283"/>
                  <a:pt x="247" y="307"/>
                  <a:pt x="239" y="338"/>
                </a:cubicBezTo>
                <a:cubicBezTo>
                  <a:pt x="234" y="354"/>
                  <a:pt x="231" y="372"/>
                  <a:pt x="229" y="389"/>
                </a:cubicBezTo>
                <a:cubicBezTo>
                  <a:pt x="208" y="389"/>
                  <a:pt x="208" y="389"/>
                  <a:pt x="208" y="389"/>
                </a:cubicBezTo>
                <a:cubicBezTo>
                  <a:pt x="208" y="349"/>
                  <a:pt x="212" y="310"/>
                  <a:pt x="218" y="273"/>
                </a:cubicBezTo>
                <a:lnTo>
                  <a:pt x="297" y="273"/>
                </a:lnTo>
                <a:close/>
                <a:moveTo>
                  <a:pt x="208" y="403"/>
                </a:moveTo>
                <a:cubicBezTo>
                  <a:pt x="227" y="403"/>
                  <a:pt x="227" y="403"/>
                  <a:pt x="227" y="403"/>
                </a:cubicBezTo>
                <a:cubicBezTo>
                  <a:pt x="226" y="425"/>
                  <a:pt x="229" y="445"/>
                  <a:pt x="239" y="459"/>
                </a:cubicBezTo>
                <a:cubicBezTo>
                  <a:pt x="246" y="469"/>
                  <a:pt x="257" y="475"/>
                  <a:pt x="270" y="476"/>
                </a:cubicBezTo>
                <a:cubicBezTo>
                  <a:pt x="275" y="477"/>
                  <a:pt x="280" y="477"/>
                  <a:pt x="285" y="477"/>
                </a:cubicBezTo>
                <a:cubicBezTo>
                  <a:pt x="299" y="477"/>
                  <a:pt x="313" y="475"/>
                  <a:pt x="325" y="474"/>
                </a:cubicBezTo>
                <a:cubicBezTo>
                  <a:pt x="334" y="473"/>
                  <a:pt x="343" y="473"/>
                  <a:pt x="351" y="473"/>
                </a:cubicBezTo>
                <a:cubicBezTo>
                  <a:pt x="369" y="473"/>
                  <a:pt x="374" y="478"/>
                  <a:pt x="377" y="486"/>
                </a:cubicBezTo>
                <a:cubicBezTo>
                  <a:pt x="383" y="501"/>
                  <a:pt x="381" y="510"/>
                  <a:pt x="380" y="519"/>
                </a:cubicBezTo>
                <a:cubicBezTo>
                  <a:pt x="218" y="519"/>
                  <a:pt x="218" y="519"/>
                  <a:pt x="218" y="519"/>
                </a:cubicBezTo>
                <a:cubicBezTo>
                  <a:pt x="212" y="482"/>
                  <a:pt x="208" y="443"/>
                  <a:pt x="208" y="403"/>
                </a:cubicBezTo>
                <a:close/>
                <a:moveTo>
                  <a:pt x="402" y="567"/>
                </a:moveTo>
                <a:cubicBezTo>
                  <a:pt x="406" y="573"/>
                  <a:pt x="408" y="577"/>
                  <a:pt x="405" y="581"/>
                </a:cubicBezTo>
                <a:cubicBezTo>
                  <a:pt x="404" y="582"/>
                  <a:pt x="403" y="584"/>
                  <a:pt x="402" y="586"/>
                </a:cubicBezTo>
                <a:lnTo>
                  <a:pt x="402" y="567"/>
                </a:lnTo>
                <a:close/>
                <a:moveTo>
                  <a:pt x="402" y="623"/>
                </a:moveTo>
                <a:cubicBezTo>
                  <a:pt x="405" y="633"/>
                  <a:pt x="409" y="641"/>
                  <a:pt x="412" y="648"/>
                </a:cubicBezTo>
                <a:cubicBezTo>
                  <a:pt x="402" y="648"/>
                  <a:pt x="402" y="648"/>
                  <a:pt x="402" y="648"/>
                </a:cubicBezTo>
                <a:lnTo>
                  <a:pt x="402" y="623"/>
                </a:lnTo>
                <a:close/>
                <a:moveTo>
                  <a:pt x="423" y="165"/>
                </a:moveTo>
                <a:cubicBezTo>
                  <a:pt x="425" y="149"/>
                  <a:pt x="425" y="149"/>
                  <a:pt x="425" y="149"/>
                </a:cubicBezTo>
                <a:cubicBezTo>
                  <a:pt x="429" y="155"/>
                  <a:pt x="433" y="162"/>
                  <a:pt x="434" y="166"/>
                </a:cubicBezTo>
                <a:cubicBezTo>
                  <a:pt x="432" y="165"/>
                  <a:pt x="429" y="165"/>
                  <a:pt x="426" y="165"/>
                </a:cubicBezTo>
                <a:cubicBezTo>
                  <a:pt x="425" y="165"/>
                  <a:pt x="424" y="165"/>
                  <a:pt x="423" y="165"/>
                </a:cubicBezTo>
                <a:close/>
                <a:moveTo>
                  <a:pt x="204" y="273"/>
                </a:moveTo>
                <a:cubicBezTo>
                  <a:pt x="198" y="310"/>
                  <a:pt x="194" y="349"/>
                  <a:pt x="194" y="389"/>
                </a:cubicBezTo>
                <a:cubicBezTo>
                  <a:pt x="56" y="389"/>
                  <a:pt x="56" y="389"/>
                  <a:pt x="56" y="389"/>
                </a:cubicBezTo>
                <a:cubicBezTo>
                  <a:pt x="48" y="361"/>
                  <a:pt x="39" y="325"/>
                  <a:pt x="31" y="282"/>
                </a:cubicBezTo>
                <a:cubicBezTo>
                  <a:pt x="32" y="279"/>
                  <a:pt x="33" y="276"/>
                  <a:pt x="34" y="273"/>
                </a:cubicBezTo>
                <a:lnTo>
                  <a:pt x="204" y="273"/>
                </a:lnTo>
                <a:close/>
                <a:moveTo>
                  <a:pt x="134" y="533"/>
                </a:moveTo>
                <a:cubicBezTo>
                  <a:pt x="206" y="533"/>
                  <a:pt x="206" y="533"/>
                  <a:pt x="206" y="533"/>
                </a:cubicBezTo>
                <a:cubicBezTo>
                  <a:pt x="214" y="574"/>
                  <a:pt x="225" y="613"/>
                  <a:pt x="240" y="648"/>
                </a:cubicBezTo>
                <a:cubicBezTo>
                  <a:pt x="143" y="648"/>
                  <a:pt x="143" y="648"/>
                  <a:pt x="143" y="648"/>
                </a:cubicBezTo>
                <a:cubicBezTo>
                  <a:pt x="122" y="595"/>
                  <a:pt x="129" y="558"/>
                  <a:pt x="134" y="533"/>
                </a:cubicBezTo>
                <a:close/>
                <a:moveTo>
                  <a:pt x="220" y="533"/>
                </a:moveTo>
                <a:cubicBezTo>
                  <a:pt x="379" y="533"/>
                  <a:pt x="379" y="533"/>
                  <a:pt x="379" y="533"/>
                </a:cubicBezTo>
                <a:cubicBezTo>
                  <a:pt x="379" y="536"/>
                  <a:pt x="380" y="540"/>
                  <a:pt x="383" y="544"/>
                </a:cubicBezTo>
                <a:cubicBezTo>
                  <a:pt x="385" y="546"/>
                  <a:pt x="386" y="548"/>
                  <a:pt x="388" y="550"/>
                </a:cubicBezTo>
                <a:cubicBezTo>
                  <a:pt x="388" y="648"/>
                  <a:pt x="388" y="648"/>
                  <a:pt x="388" y="648"/>
                </a:cubicBezTo>
                <a:cubicBezTo>
                  <a:pt x="255" y="648"/>
                  <a:pt x="255" y="648"/>
                  <a:pt x="255" y="648"/>
                </a:cubicBezTo>
                <a:cubicBezTo>
                  <a:pt x="240" y="614"/>
                  <a:pt x="228" y="575"/>
                  <a:pt x="220" y="533"/>
                </a:cubicBezTo>
                <a:close/>
                <a:moveTo>
                  <a:pt x="388" y="662"/>
                </a:moveTo>
                <a:cubicBezTo>
                  <a:pt x="388" y="777"/>
                  <a:pt x="388" y="777"/>
                  <a:pt x="388" y="777"/>
                </a:cubicBezTo>
                <a:cubicBezTo>
                  <a:pt x="339" y="774"/>
                  <a:pt x="294" y="730"/>
                  <a:pt x="261" y="662"/>
                </a:cubicBezTo>
                <a:lnTo>
                  <a:pt x="388" y="662"/>
                </a:lnTo>
                <a:close/>
                <a:moveTo>
                  <a:pt x="402" y="662"/>
                </a:moveTo>
                <a:cubicBezTo>
                  <a:pt x="419" y="662"/>
                  <a:pt x="419" y="662"/>
                  <a:pt x="419" y="662"/>
                </a:cubicBezTo>
                <a:cubicBezTo>
                  <a:pt x="419" y="662"/>
                  <a:pt x="419" y="663"/>
                  <a:pt x="419" y="663"/>
                </a:cubicBezTo>
                <a:cubicBezTo>
                  <a:pt x="427" y="678"/>
                  <a:pt x="433" y="692"/>
                  <a:pt x="449" y="692"/>
                </a:cubicBezTo>
                <a:cubicBezTo>
                  <a:pt x="452" y="692"/>
                  <a:pt x="455" y="691"/>
                  <a:pt x="458" y="691"/>
                </a:cubicBezTo>
                <a:cubicBezTo>
                  <a:pt x="470" y="687"/>
                  <a:pt x="491" y="675"/>
                  <a:pt x="505" y="665"/>
                </a:cubicBezTo>
                <a:cubicBezTo>
                  <a:pt x="506" y="664"/>
                  <a:pt x="508" y="663"/>
                  <a:pt x="509" y="662"/>
                </a:cubicBezTo>
                <a:cubicBezTo>
                  <a:pt x="529" y="662"/>
                  <a:pt x="529" y="662"/>
                  <a:pt x="529" y="662"/>
                </a:cubicBezTo>
                <a:cubicBezTo>
                  <a:pt x="496" y="732"/>
                  <a:pt x="450" y="774"/>
                  <a:pt x="402" y="777"/>
                </a:cubicBezTo>
                <a:lnTo>
                  <a:pt x="402" y="662"/>
                </a:lnTo>
                <a:close/>
                <a:moveTo>
                  <a:pt x="528" y="648"/>
                </a:moveTo>
                <a:cubicBezTo>
                  <a:pt x="539" y="638"/>
                  <a:pt x="539" y="634"/>
                  <a:pt x="539" y="632"/>
                </a:cubicBezTo>
                <a:cubicBezTo>
                  <a:pt x="539" y="628"/>
                  <a:pt x="545" y="617"/>
                  <a:pt x="552" y="605"/>
                </a:cubicBezTo>
                <a:cubicBezTo>
                  <a:pt x="547" y="621"/>
                  <a:pt x="541" y="635"/>
                  <a:pt x="536" y="648"/>
                </a:cubicBezTo>
                <a:lnTo>
                  <a:pt x="528" y="648"/>
                </a:lnTo>
                <a:close/>
                <a:moveTo>
                  <a:pt x="570" y="592"/>
                </a:moveTo>
                <a:cubicBezTo>
                  <a:pt x="575" y="588"/>
                  <a:pt x="579" y="584"/>
                  <a:pt x="582" y="579"/>
                </a:cubicBezTo>
                <a:cubicBezTo>
                  <a:pt x="584" y="573"/>
                  <a:pt x="584" y="567"/>
                  <a:pt x="581" y="561"/>
                </a:cubicBezTo>
                <a:cubicBezTo>
                  <a:pt x="577" y="554"/>
                  <a:pt x="576" y="544"/>
                  <a:pt x="579" y="533"/>
                </a:cubicBezTo>
                <a:cubicBezTo>
                  <a:pt x="752" y="533"/>
                  <a:pt x="752" y="533"/>
                  <a:pt x="752" y="533"/>
                </a:cubicBezTo>
                <a:cubicBezTo>
                  <a:pt x="735" y="575"/>
                  <a:pt x="711" y="614"/>
                  <a:pt x="682" y="648"/>
                </a:cubicBezTo>
                <a:cubicBezTo>
                  <a:pt x="551" y="648"/>
                  <a:pt x="551" y="648"/>
                  <a:pt x="551" y="648"/>
                </a:cubicBezTo>
                <a:cubicBezTo>
                  <a:pt x="558" y="631"/>
                  <a:pt x="565" y="612"/>
                  <a:pt x="570" y="592"/>
                </a:cubicBezTo>
                <a:close/>
                <a:moveTo>
                  <a:pt x="175" y="708"/>
                </a:moveTo>
                <a:cubicBezTo>
                  <a:pt x="164" y="691"/>
                  <a:pt x="155" y="676"/>
                  <a:pt x="149" y="662"/>
                </a:cubicBezTo>
                <a:cubicBezTo>
                  <a:pt x="246" y="662"/>
                  <a:pt x="246" y="662"/>
                  <a:pt x="246" y="662"/>
                </a:cubicBezTo>
                <a:cubicBezTo>
                  <a:pt x="248" y="666"/>
                  <a:pt x="250" y="670"/>
                  <a:pt x="252" y="674"/>
                </a:cubicBezTo>
                <a:cubicBezTo>
                  <a:pt x="275" y="720"/>
                  <a:pt x="302" y="753"/>
                  <a:pt x="333" y="772"/>
                </a:cubicBezTo>
                <a:cubicBezTo>
                  <a:pt x="275" y="763"/>
                  <a:pt x="221" y="740"/>
                  <a:pt x="175" y="708"/>
                </a:cubicBezTo>
                <a:close/>
                <a:moveTo>
                  <a:pt x="457" y="773"/>
                </a:moveTo>
                <a:cubicBezTo>
                  <a:pt x="491" y="751"/>
                  <a:pt x="521" y="713"/>
                  <a:pt x="545" y="662"/>
                </a:cubicBezTo>
                <a:cubicBezTo>
                  <a:pt x="669" y="662"/>
                  <a:pt x="669" y="662"/>
                  <a:pt x="669" y="662"/>
                </a:cubicBezTo>
                <a:cubicBezTo>
                  <a:pt x="613" y="719"/>
                  <a:pt x="539" y="759"/>
                  <a:pt x="457" y="773"/>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783"/>
            <a:endParaRPr lang="en-US" sz="1013" dirty="0">
              <a:solidFill>
                <a:srgbClr val="5D5D5D"/>
              </a:solidFill>
              <a:latin typeface="Myriad Pro"/>
            </a:endParaRPr>
          </a:p>
        </p:txBody>
      </p:sp>
    </p:spTree>
    <p:extLst>
      <p:ext uri="{BB962C8B-B14F-4D97-AF65-F5344CB8AC3E}">
        <p14:creationId xmlns:p14="http://schemas.microsoft.com/office/powerpoint/2010/main" val="30770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3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3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3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childTnLst>
                          </p:cTn>
                        </p:par>
                        <p:par>
                          <p:cTn id="24" fill="hold">
                            <p:stCondLst>
                              <p:cond delay="6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3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3" grpId="0" animBg="1"/>
      <p:bldP spid="4" grpId="0" animBg="1"/>
      <p:bldP spid="5"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sp>
        <p:nvSpPr>
          <p:cNvPr id="102" name="TextBox 101"/>
          <p:cNvSpPr txBox="1"/>
          <p:nvPr/>
        </p:nvSpPr>
        <p:spPr>
          <a:xfrm>
            <a:off x="3479105" y="2062394"/>
            <a:ext cx="4752528" cy="623248"/>
          </a:xfrm>
          <a:prstGeom prst="rect">
            <a:avLst/>
          </a:prstGeom>
          <a:noFill/>
        </p:spPr>
        <p:txBody>
          <a:bodyPr wrap="square" lIns="0" tIns="0" rIns="0" bIns="0" rtlCol="0" anchor="ctr" anchorCtr="0">
            <a:spAutoFit/>
          </a:bodyPr>
          <a:lstStyle/>
          <a:p>
            <a:r>
              <a:rPr lang="en-US" sz="4050" dirty="0"/>
              <a:t>Project development</a:t>
            </a:r>
          </a:p>
        </p:txBody>
      </p:sp>
      <p:sp>
        <p:nvSpPr>
          <p:cNvPr id="4" name="Freeform 86"/>
          <p:cNvSpPr>
            <a:spLocks noEditPoints="1"/>
          </p:cNvSpPr>
          <p:nvPr/>
        </p:nvSpPr>
        <p:spPr bwMode="auto">
          <a:xfrm>
            <a:off x="1314717" y="1281723"/>
            <a:ext cx="1784083" cy="1768131"/>
          </a:xfrm>
          <a:custGeom>
            <a:avLst/>
            <a:gdLst>
              <a:gd name="T0" fmla="*/ 208 w 575"/>
              <a:gd name="T1" fmla="*/ 639 h 639"/>
              <a:gd name="T2" fmla="*/ 201 w 575"/>
              <a:gd name="T3" fmla="*/ 373 h 639"/>
              <a:gd name="T4" fmla="*/ 369 w 575"/>
              <a:gd name="T5" fmla="*/ 366 h 639"/>
              <a:gd name="T6" fmla="*/ 376 w 575"/>
              <a:gd name="T7" fmla="*/ 632 h 639"/>
              <a:gd name="T8" fmla="*/ 215 w 575"/>
              <a:gd name="T9" fmla="*/ 625 h 639"/>
              <a:gd name="T10" fmla="*/ 362 w 575"/>
              <a:gd name="T11" fmla="*/ 380 h 639"/>
              <a:gd name="T12" fmla="*/ 215 w 575"/>
              <a:gd name="T13" fmla="*/ 625 h 639"/>
              <a:gd name="T14" fmla="*/ 10 w 575"/>
              <a:gd name="T15" fmla="*/ 639 h 639"/>
              <a:gd name="T16" fmla="*/ 3 w 575"/>
              <a:gd name="T17" fmla="*/ 503 h 639"/>
              <a:gd name="T18" fmla="*/ 170 w 575"/>
              <a:gd name="T19" fmla="*/ 496 h 639"/>
              <a:gd name="T20" fmla="*/ 177 w 575"/>
              <a:gd name="T21" fmla="*/ 632 h 639"/>
              <a:gd name="T22" fmla="*/ 17 w 575"/>
              <a:gd name="T23" fmla="*/ 625 h 639"/>
              <a:gd name="T24" fmla="*/ 163 w 575"/>
              <a:gd name="T25" fmla="*/ 510 h 639"/>
              <a:gd name="T26" fmla="*/ 17 w 575"/>
              <a:gd name="T27" fmla="*/ 625 h 639"/>
              <a:gd name="T28" fmla="*/ 5 w 575"/>
              <a:gd name="T29" fmla="*/ 411 h 639"/>
              <a:gd name="T30" fmla="*/ 292 w 575"/>
              <a:gd name="T31" fmla="*/ 47 h 639"/>
              <a:gd name="T32" fmla="*/ 256 w 575"/>
              <a:gd name="T33" fmla="*/ 4 h 639"/>
              <a:gd name="T34" fmla="*/ 417 w 575"/>
              <a:gd name="T35" fmla="*/ 0 h 639"/>
              <a:gd name="T36" fmla="*/ 424 w 575"/>
              <a:gd name="T37" fmla="*/ 163 h 639"/>
              <a:gd name="T38" fmla="*/ 412 w 575"/>
              <a:gd name="T39" fmla="*/ 168 h 639"/>
              <a:gd name="T40" fmla="*/ 31 w 575"/>
              <a:gd name="T41" fmla="*/ 414 h 639"/>
              <a:gd name="T42" fmla="*/ 279 w 575"/>
              <a:gd name="T43" fmla="*/ 14 h 639"/>
              <a:gd name="T44" fmla="*/ 307 w 575"/>
              <a:gd name="T45" fmla="*/ 51 h 639"/>
              <a:gd name="T46" fmla="*/ 16 w 575"/>
              <a:gd name="T47" fmla="*/ 402 h 639"/>
              <a:gd name="T48" fmla="*/ 22 w 575"/>
              <a:gd name="T49" fmla="*/ 403 h 639"/>
              <a:gd name="T50" fmla="*/ 383 w 575"/>
              <a:gd name="T51" fmla="*/ 118 h 639"/>
              <a:gd name="T52" fmla="*/ 410 w 575"/>
              <a:gd name="T53" fmla="*/ 14 h 639"/>
              <a:gd name="T54" fmla="*/ 568 w 575"/>
              <a:gd name="T55" fmla="*/ 639 h 639"/>
              <a:gd name="T56" fmla="*/ 400 w 575"/>
              <a:gd name="T57" fmla="*/ 632 h 639"/>
              <a:gd name="T58" fmla="*/ 407 w 575"/>
              <a:gd name="T59" fmla="*/ 238 h 639"/>
              <a:gd name="T60" fmla="*/ 575 w 575"/>
              <a:gd name="T61" fmla="*/ 245 h 639"/>
              <a:gd name="T62" fmla="*/ 568 w 575"/>
              <a:gd name="T63" fmla="*/ 639 h 639"/>
              <a:gd name="T64" fmla="*/ 561 w 575"/>
              <a:gd name="T65" fmla="*/ 625 h 639"/>
              <a:gd name="T66" fmla="*/ 414 w 575"/>
              <a:gd name="T67" fmla="*/ 25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5" h="639">
                <a:moveTo>
                  <a:pt x="369" y="639"/>
                </a:moveTo>
                <a:cubicBezTo>
                  <a:pt x="208" y="639"/>
                  <a:pt x="208" y="639"/>
                  <a:pt x="208" y="639"/>
                </a:cubicBezTo>
                <a:cubicBezTo>
                  <a:pt x="205" y="639"/>
                  <a:pt x="201" y="636"/>
                  <a:pt x="201" y="632"/>
                </a:cubicBezTo>
                <a:cubicBezTo>
                  <a:pt x="201" y="373"/>
                  <a:pt x="201" y="373"/>
                  <a:pt x="201" y="373"/>
                </a:cubicBezTo>
                <a:cubicBezTo>
                  <a:pt x="201" y="369"/>
                  <a:pt x="205" y="366"/>
                  <a:pt x="208" y="366"/>
                </a:cubicBezTo>
                <a:cubicBezTo>
                  <a:pt x="369" y="366"/>
                  <a:pt x="369" y="366"/>
                  <a:pt x="369" y="366"/>
                </a:cubicBezTo>
                <a:cubicBezTo>
                  <a:pt x="373" y="366"/>
                  <a:pt x="376" y="369"/>
                  <a:pt x="376" y="373"/>
                </a:cubicBezTo>
                <a:cubicBezTo>
                  <a:pt x="376" y="632"/>
                  <a:pt x="376" y="632"/>
                  <a:pt x="376" y="632"/>
                </a:cubicBezTo>
                <a:cubicBezTo>
                  <a:pt x="376" y="636"/>
                  <a:pt x="373" y="639"/>
                  <a:pt x="369" y="639"/>
                </a:cubicBezTo>
                <a:close/>
                <a:moveTo>
                  <a:pt x="215" y="625"/>
                </a:moveTo>
                <a:cubicBezTo>
                  <a:pt x="362" y="625"/>
                  <a:pt x="362" y="625"/>
                  <a:pt x="362" y="625"/>
                </a:cubicBezTo>
                <a:cubicBezTo>
                  <a:pt x="362" y="380"/>
                  <a:pt x="362" y="380"/>
                  <a:pt x="362" y="380"/>
                </a:cubicBezTo>
                <a:cubicBezTo>
                  <a:pt x="215" y="380"/>
                  <a:pt x="215" y="380"/>
                  <a:pt x="215" y="380"/>
                </a:cubicBezTo>
                <a:lnTo>
                  <a:pt x="215" y="625"/>
                </a:lnTo>
                <a:close/>
                <a:moveTo>
                  <a:pt x="170" y="639"/>
                </a:moveTo>
                <a:cubicBezTo>
                  <a:pt x="10" y="639"/>
                  <a:pt x="10" y="639"/>
                  <a:pt x="10" y="639"/>
                </a:cubicBezTo>
                <a:cubicBezTo>
                  <a:pt x="6" y="639"/>
                  <a:pt x="3" y="636"/>
                  <a:pt x="3" y="632"/>
                </a:cubicBezTo>
                <a:cubicBezTo>
                  <a:pt x="3" y="503"/>
                  <a:pt x="3" y="503"/>
                  <a:pt x="3" y="503"/>
                </a:cubicBezTo>
                <a:cubicBezTo>
                  <a:pt x="3" y="499"/>
                  <a:pt x="6" y="496"/>
                  <a:pt x="10" y="496"/>
                </a:cubicBezTo>
                <a:cubicBezTo>
                  <a:pt x="170" y="496"/>
                  <a:pt x="170" y="496"/>
                  <a:pt x="170" y="496"/>
                </a:cubicBezTo>
                <a:cubicBezTo>
                  <a:pt x="174" y="496"/>
                  <a:pt x="177" y="499"/>
                  <a:pt x="177" y="503"/>
                </a:cubicBezTo>
                <a:cubicBezTo>
                  <a:pt x="177" y="632"/>
                  <a:pt x="177" y="632"/>
                  <a:pt x="177" y="632"/>
                </a:cubicBezTo>
                <a:cubicBezTo>
                  <a:pt x="177" y="636"/>
                  <a:pt x="174" y="639"/>
                  <a:pt x="170" y="639"/>
                </a:cubicBezTo>
                <a:close/>
                <a:moveTo>
                  <a:pt x="17" y="625"/>
                </a:moveTo>
                <a:cubicBezTo>
                  <a:pt x="163" y="625"/>
                  <a:pt x="163" y="625"/>
                  <a:pt x="163" y="625"/>
                </a:cubicBezTo>
                <a:cubicBezTo>
                  <a:pt x="163" y="510"/>
                  <a:pt x="163" y="510"/>
                  <a:pt x="163" y="510"/>
                </a:cubicBezTo>
                <a:cubicBezTo>
                  <a:pt x="17" y="510"/>
                  <a:pt x="17" y="510"/>
                  <a:pt x="17" y="510"/>
                </a:cubicBezTo>
                <a:lnTo>
                  <a:pt x="17" y="625"/>
                </a:lnTo>
                <a:close/>
                <a:moveTo>
                  <a:pt x="19" y="418"/>
                </a:moveTo>
                <a:cubicBezTo>
                  <a:pt x="14" y="418"/>
                  <a:pt x="9" y="416"/>
                  <a:pt x="5" y="411"/>
                </a:cubicBezTo>
                <a:cubicBezTo>
                  <a:pt x="0" y="404"/>
                  <a:pt x="0" y="395"/>
                  <a:pt x="5" y="388"/>
                </a:cubicBezTo>
                <a:cubicBezTo>
                  <a:pt x="292" y="47"/>
                  <a:pt x="292" y="47"/>
                  <a:pt x="292" y="47"/>
                </a:cubicBezTo>
                <a:cubicBezTo>
                  <a:pt x="257" y="12"/>
                  <a:pt x="257" y="12"/>
                  <a:pt x="257" y="12"/>
                </a:cubicBezTo>
                <a:cubicBezTo>
                  <a:pt x="255" y="10"/>
                  <a:pt x="255" y="7"/>
                  <a:pt x="256" y="4"/>
                </a:cubicBezTo>
                <a:cubicBezTo>
                  <a:pt x="257" y="1"/>
                  <a:pt x="260" y="0"/>
                  <a:pt x="262" y="0"/>
                </a:cubicBezTo>
                <a:cubicBezTo>
                  <a:pt x="417" y="0"/>
                  <a:pt x="417" y="0"/>
                  <a:pt x="417" y="0"/>
                </a:cubicBezTo>
                <a:cubicBezTo>
                  <a:pt x="421" y="0"/>
                  <a:pt x="424" y="3"/>
                  <a:pt x="424" y="7"/>
                </a:cubicBezTo>
                <a:cubicBezTo>
                  <a:pt x="424" y="163"/>
                  <a:pt x="424" y="163"/>
                  <a:pt x="424" y="163"/>
                </a:cubicBezTo>
                <a:cubicBezTo>
                  <a:pt x="424" y="166"/>
                  <a:pt x="423" y="168"/>
                  <a:pt x="420" y="169"/>
                </a:cubicBezTo>
                <a:cubicBezTo>
                  <a:pt x="417" y="170"/>
                  <a:pt x="414" y="170"/>
                  <a:pt x="412" y="168"/>
                </a:cubicBezTo>
                <a:cubicBezTo>
                  <a:pt x="377" y="133"/>
                  <a:pt x="377" y="133"/>
                  <a:pt x="377" y="133"/>
                </a:cubicBezTo>
                <a:cubicBezTo>
                  <a:pt x="31" y="414"/>
                  <a:pt x="31" y="414"/>
                  <a:pt x="31" y="414"/>
                </a:cubicBezTo>
                <a:cubicBezTo>
                  <a:pt x="28" y="417"/>
                  <a:pt x="24" y="418"/>
                  <a:pt x="19" y="418"/>
                </a:cubicBezTo>
                <a:close/>
                <a:moveTo>
                  <a:pt x="279" y="14"/>
                </a:moveTo>
                <a:cubicBezTo>
                  <a:pt x="307" y="41"/>
                  <a:pt x="307" y="41"/>
                  <a:pt x="307" y="41"/>
                </a:cubicBezTo>
                <a:cubicBezTo>
                  <a:pt x="309" y="44"/>
                  <a:pt x="309" y="48"/>
                  <a:pt x="307" y="51"/>
                </a:cubicBezTo>
                <a:cubicBezTo>
                  <a:pt x="16" y="397"/>
                  <a:pt x="16" y="397"/>
                  <a:pt x="16" y="397"/>
                </a:cubicBezTo>
                <a:cubicBezTo>
                  <a:pt x="15" y="399"/>
                  <a:pt x="15" y="401"/>
                  <a:pt x="16" y="402"/>
                </a:cubicBezTo>
                <a:cubicBezTo>
                  <a:pt x="17" y="404"/>
                  <a:pt x="18" y="404"/>
                  <a:pt x="19" y="404"/>
                </a:cubicBezTo>
                <a:cubicBezTo>
                  <a:pt x="20" y="404"/>
                  <a:pt x="21" y="404"/>
                  <a:pt x="22" y="403"/>
                </a:cubicBezTo>
                <a:cubicBezTo>
                  <a:pt x="373" y="118"/>
                  <a:pt x="373" y="118"/>
                  <a:pt x="373" y="118"/>
                </a:cubicBezTo>
                <a:cubicBezTo>
                  <a:pt x="376" y="115"/>
                  <a:pt x="380" y="116"/>
                  <a:pt x="383" y="118"/>
                </a:cubicBezTo>
                <a:cubicBezTo>
                  <a:pt x="410" y="146"/>
                  <a:pt x="410" y="146"/>
                  <a:pt x="410" y="146"/>
                </a:cubicBezTo>
                <a:cubicBezTo>
                  <a:pt x="410" y="14"/>
                  <a:pt x="410" y="14"/>
                  <a:pt x="410" y="14"/>
                </a:cubicBezTo>
                <a:lnTo>
                  <a:pt x="279" y="14"/>
                </a:lnTo>
                <a:close/>
                <a:moveTo>
                  <a:pt x="568" y="639"/>
                </a:moveTo>
                <a:cubicBezTo>
                  <a:pt x="407" y="639"/>
                  <a:pt x="407" y="639"/>
                  <a:pt x="407" y="639"/>
                </a:cubicBezTo>
                <a:cubicBezTo>
                  <a:pt x="403" y="639"/>
                  <a:pt x="400" y="636"/>
                  <a:pt x="400" y="632"/>
                </a:cubicBezTo>
                <a:cubicBezTo>
                  <a:pt x="400" y="245"/>
                  <a:pt x="400" y="245"/>
                  <a:pt x="400" y="245"/>
                </a:cubicBezTo>
                <a:cubicBezTo>
                  <a:pt x="400" y="241"/>
                  <a:pt x="403" y="238"/>
                  <a:pt x="407" y="238"/>
                </a:cubicBezTo>
                <a:cubicBezTo>
                  <a:pt x="568" y="238"/>
                  <a:pt x="568" y="238"/>
                  <a:pt x="568" y="238"/>
                </a:cubicBezTo>
                <a:cubicBezTo>
                  <a:pt x="572" y="238"/>
                  <a:pt x="575" y="241"/>
                  <a:pt x="575" y="245"/>
                </a:cubicBezTo>
                <a:cubicBezTo>
                  <a:pt x="575" y="632"/>
                  <a:pt x="575" y="632"/>
                  <a:pt x="575" y="632"/>
                </a:cubicBezTo>
                <a:cubicBezTo>
                  <a:pt x="575" y="636"/>
                  <a:pt x="572" y="639"/>
                  <a:pt x="568" y="639"/>
                </a:cubicBezTo>
                <a:close/>
                <a:moveTo>
                  <a:pt x="414" y="625"/>
                </a:moveTo>
                <a:cubicBezTo>
                  <a:pt x="561" y="625"/>
                  <a:pt x="561" y="625"/>
                  <a:pt x="561" y="625"/>
                </a:cubicBezTo>
                <a:cubicBezTo>
                  <a:pt x="561" y="252"/>
                  <a:pt x="561" y="252"/>
                  <a:pt x="561" y="252"/>
                </a:cubicBezTo>
                <a:cubicBezTo>
                  <a:pt x="414" y="252"/>
                  <a:pt x="414" y="252"/>
                  <a:pt x="414" y="252"/>
                </a:cubicBezTo>
                <a:lnTo>
                  <a:pt x="414" y="62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75947423"/>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021080" y="2997201"/>
            <a:ext cx="3942080" cy="2603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5" name="Rectangle 44"/>
          <p:cNvSpPr/>
          <p:nvPr/>
        </p:nvSpPr>
        <p:spPr>
          <a:xfrm>
            <a:off x="6386196" y="1092201"/>
            <a:ext cx="4149725" cy="2603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p:cNvSpPr txBox="1"/>
          <p:nvPr/>
        </p:nvSpPr>
        <p:spPr>
          <a:xfrm>
            <a:off x="6370776" y="625022"/>
            <a:ext cx="3305176" cy="467179"/>
          </a:xfrm>
          <a:prstGeom prst="rect">
            <a:avLst/>
          </a:prstGeom>
          <a:noFill/>
        </p:spPr>
        <p:txBody>
          <a:bodyPr wrap="square" rtlCol="0">
            <a:spAutoFit/>
          </a:bodyPr>
          <a:lstStyle/>
          <a:p>
            <a:pPr>
              <a:lnSpc>
                <a:spcPct val="87000"/>
              </a:lnSpc>
            </a:pPr>
            <a:r>
              <a:rPr lang="en-US" sz="1400" b="1" dirty="0">
                <a:solidFill>
                  <a:schemeClr val="accent2"/>
                </a:solidFill>
              </a:rPr>
              <a:t>Project proves good </a:t>
            </a:r>
            <a:endParaRPr lang="lv-LV" sz="1400" b="1" dirty="0">
              <a:solidFill>
                <a:schemeClr val="accent2"/>
              </a:solidFill>
            </a:endParaRPr>
          </a:p>
          <a:p>
            <a:pPr>
              <a:lnSpc>
                <a:spcPct val="87000"/>
              </a:lnSpc>
            </a:pPr>
            <a:r>
              <a:rPr lang="en-US" sz="1400" b="1" dirty="0">
                <a:solidFill>
                  <a:schemeClr val="accent2"/>
                </a:solidFill>
              </a:rPr>
              <a:t>governance</a:t>
            </a:r>
          </a:p>
        </p:txBody>
      </p:sp>
      <p:sp>
        <p:nvSpPr>
          <p:cNvPr id="46" name="TextBox 45"/>
          <p:cNvSpPr txBox="1"/>
          <p:nvPr/>
        </p:nvSpPr>
        <p:spPr>
          <a:xfrm>
            <a:off x="-499752" y="2531145"/>
            <a:ext cx="3305176" cy="467757"/>
          </a:xfrm>
          <a:prstGeom prst="rect">
            <a:avLst/>
          </a:prstGeom>
          <a:noFill/>
        </p:spPr>
        <p:txBody>
          <a:bodyPr wrap="square" rtlCol="0">
            <a:spAutoFit/>
          </a:bodyPr>
          <a:lstStyle/>
          <a:p>
            <a:pPr algn="r">
              <a:lnSpc>
                <a:spcPct val="87000"/>
              </a:lnSpc>
            </a:pPr>
            <a:r>
              <a:rPr lang="en-US" sz="1400" b="1">
                <a:solidFill>
                  <a:schemeClr val="accent2"/>
                </a:solidFill>
              </a:rPr>
              <a:t>Intergovernmental </a:t>
            </a:r>
          </a:p>
          <a:p>
            <a:pPr algn="r">
              <a:lnSpc>
                <a:spcPct val="87000"/>
              </a:lnSpc>
            </a:pPr>
            <a:r>
              <a:rPr lang="en-US" sz="1400" b="1">
                <a:solidFill>
                  <a:schemeClr val="accent2"/>
                </a:solidFill>
              </a:rPr>
              <a:t>agreements signed</a:t>
            </a:r>
            <a:endParaRPr lang="en-US" sz="1400" b="1">
              <a:solidFill>
                <a:schemeClr val="tx1">
                  <a:lumMod val="75000"/>
                </a:schemeClr>
              </a:solidFill>
            </a:endParaRPr>
          </a:p>
        </p:txBody>
      </p:sp>
      <p:sp>
        <p:nvSpPr>
          <p:cNvPr id="48" name="TextBox 47"/>
          <p:cNvSpPr txBox="1"/>
          <p:nvPr/>
        </p:nvSpPr>
        <p:spPr>
          <a:xfrm>
            <a:off x="619761" y="656591"/>
            <a:ext cx="4351038" cy="1400383"/>
          </a:xfrm>
          <a:prstGeom prst="rect">
            <a:avLst/>
          </a:prstGeom>
          <a:noFill/>
        </p:spPr>
        <p:txBody>
          <a:bodyPr wrap="square" rtlCol="0">
            <a:spAutoFit/>
          </a:bodyPr>
          <a:lstStyle/>
          <a:p>
            <a:r>
              <a:rPr lang="en-US" sz="2400" b="1" dirty="0">
                <a:solidFill>
                  <a:schemeClr val="accent2"/>
                </a:solidFill>
                <a:latin typeface="Myriad Pro" charset="0"/>
                <a:ea typeface="Myriad Pro" charset="0"/>
                <a:cs typeface="Myriad Pro" charset="0"/>
              </a:rPr>
              <a:t>MAIN </a:t>
            </a:r>
            <a:r>
              <a:rPr lang="lv-LV" sz="2400" b="1" dirty="0">
                <a:solidFill>
                  <a:schemeClr val="accent2"/>
                </a:solidFill>
                <a:latin typeface="Myriad Pro" charset="0"/>
                <a:ea typeface="Myriad Pro" charset="0"/>
                <a:cs typeface="Myriad Pro" charset="0"/>
              </a:rPr>
              <a:t>O</a:t>
            </a:r>
            <a:r>
              <a:rPr lang="en-US" sz="2400" b="1" dirty="0">
                <a:solidFill>
                  <a:schemeClr val="accent2"/>
                </a:solidFill>
                <a:latin typeface="Myriad Pro" charset="0"/>
                <a:ea typeface="Myriad Pro" charset="0"/>
                <a:cs typeface="Myriad Pro" charset="0"/>
              </a:rPr>
              <a:t>BJECTIVES OF 2017</a:t>
            </a:r>
          </a:p>
          <a:p>
            <a:r>
              <a:rPr lang="en-US" sz="1800" dirty="0">
                <a:latin typeface="Myriad Pro" charset="0"/>
                <a:ea typeface="Myriad Pro" charset="0"/>
                <a:cs typeface="Myriad Pro" charset="0"/>
              </a:rPr>
              <a:t>Project’s Maturity = </a:t>
            </a:r>
            <a:endParaRPr lang="lv-LV" sz="1800" dirty="0">
              <a:latin typeface="Myriad Pro" charset="0"/>
              <a:ea typeface="Myriad Pro" charset="0"/>
              <a:cs typeface="Myriad Pro" charset="0"/>
            </a:endParaRPr>
          </a:p>
          <a:p>
            <a:r>
              <a:rPr lang="en-US" sz="1800" dirty="0">
                <a:latin typeface="Myriad Pro" charset="0"/>
                <a:ea typeface="Myriad Pro" charset="0"/>
                <a:cs typeface="Myriad Pro" charset="0"/>
              </a:rPr>
              <a:t>Point of No Return</a:t>
            </a:r>
          </a:p>
          <a:p>
            <a:endParaRPr lang="en-US" sz="2500" b="1" dirty="0">
              <a:solidFill>
                <a:schemeClr val="accent2"/>
              </a:solidFill>
              <a:latin typeface="Myriad Pro" charset="0"/>
              <a:ea typeface="Myriad Pro" charset="0"/>
              <a:cs typeface="Myriad Pro" charset="0"/>
            </a:endParaRPr>
          </a:p>
        </p:txBody>
      </p:sp>
      <p:sp>
        <p:nvSpPr>
          <p:cNvPr id="65" name="Rounded Rectangle 64"/>
          <p:cNvSpPr/>
          <p:nvPr/>
        </p:nvSpPr>
        <p:spPr>
          <a:xfrm>
            <a:off x="2915922" y="2311048"/>
            <a:ext cx="717526" cy="163230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182880" rIns="0" bIns="182880" rtlCol="0" anchor="t" anchorCtr="0"/>
          <a:lstStyle/>
          <a:p>
            <a:pPr algn="ctr"/>
            <a:r>
              <a:rPr lang="en-US" sz="2800" dirty="0">
                <a:solidFill>
                  <a:srgbClr val="FFFFFF"/>
                </a:solidFill>
              </a:rPr>
              <a:t>01</a:t>
            </a:r>
          </a:p>
        </p:txBody>
      </p:sp>
      <p:sp>
        <p:nvSpPr>
          <p:cNvPr id="66" name="Rounded Rectangle 65"/>
          <p:cNvSpPr/>
          <p:nvPr/>
        </p:nvSpPr>
        <p:spPr>
          <a:xfrm>
            <a:off x="4299599" y="1374599"/>
            <a:ext cx="717526" cy="1632303"/>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0" tIns="182880" rIns="0" bIns="182880" rtlCol="0" anchor="t" anchorCtr="0"/>
          <a:lstStyle/>
          <a:p>
            <a:pPr algn="ctr"/>
            <a:r>
              <a:rPr lang="en-US" sz="2800" dirty="0">
                <a:solidFill>
                  <a:srgbClr val="FFFFFF"/>
                </a:solidFill>
              </a:rPr>
              <a:t>03</a:t>
            </a:r>
          </a:p>
        </p:txBody>
      </p:sp>
      <p:sp>
        <p:nvSpPr>
          <p:cNvPr id="67" name="Rounded Rectangle 66"/>
          <p:cNvSpPr/>
          <p:nvPr/>
        </p:nvSpPr>
        <p:spPr>
          <a:xfrm>
            <a:off x="5683275" y="438151"/>
            <a:ext cx="717526" cy="1632303"/>
          </a:xfrm>
          <a:prstGeom prst="roundRect">
            <a:avLst>
              <a:gd name="adj" fmla="val 5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182880" rIns="0" bIns="182880" rtlCol="0" anchor="t" anchorCtr="0"/>
          <a:lstStyle/>
          <a:p>
            <a:pPr algn="ctr"/>
            <a:r>
              <a:rPr lang="en-US" sz="2800" dirty="0">
                <a:solidFill>
                  <a:srgbClr val="FFFFFF"/>
                </a:solidFill>
              </a:rPr>
              <a:t>05</a:t>
            </a:r>
          </a:p>
        </p:txBody>
      </p:sp>
      <p:sp>
        <p:nvSpPr>
          <p:cNvPr id="68" name="Rounded Rectangle 67"/>
          <p:cNvSpPr/>
          <p:nvPr/>
        </p:nvSpPr>
        <p:spPr>
          <a:xfrm>
            <a:off x="4991436" y="906374"/>
            <a:ext cx="717526" cy="1632303"/>
          </a:xfrm>
          <a:prstGeom prst="roundRect">
            <a:avLst>
              <a:gd name="adj" fmla="val 50000"/>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182880" rIns="0" bIns="182880" rtlCol="0" anchor="t" anchorCtr="0"/>
          <a:lstStyle/>
          <a:p>
            <a:pPr algn="ctr"/>
            <a:r>
              <a:rPr lang="en-US" sz="2800" dirty="0">
                <a:solidFill>
                  <a:srgbClr val="FFFFFF"/>
                </a:solidFill>
              </a:rPr>
              <a:t>04</a:t>
            </a:r>
          </a:p>
        </p:txBody>
      </p:sp>
      <p:sp>
        <p:nvSpPr>
          <p:cNvPr id="69" name="Rounded Rectangle 68"/>
          <p:cNvSpPr/>
          <p:nvPr/>
        </p:nvSpPr>
        <p:spPr>
          <a:xfrm>
            <a:off x="3626233" y="1842405"/>
            <a:ext cx="717526" cy="1632303"/>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182880" rIns="0" bIns="182880" rtlCol="0" anchor="t" anchorCtr="0"/>
          <a:lstStyle/>
          <a:p>
            <a:pPr algn="ctr"/>
            <a:r>
              <a:rPr lang="en-US" sz="2800" dirty="0">
                <a:solidFill>
                  <a:srgbClr val="FFFFFF"/>
                </a:solidFill>
              </a:rPr>
              <a:t>02</a:t>
            </a:r>
          </a:p>
        </p:txBody>
      </p:sp>
      <p:sp>
        <p:nvSpPr>
          <p:cNvPr id="70" name="TextBox 69"/>
          <p:cNvSpPr txBox="1"/>
          <p:nvPr/>
        </p:nvSpPr>
        <p:spPr>
          <a:xfrm>
            <a:off x="5350198" y="2658946"/>
            <a:ext cx="2997205" cy="307777"/>
          </a:xfrm>
          <a:prstGeom prst="rect">
            <a:avLst/>
          </a:prstGeom>
          <a:noFill/>
        </p:spPr>
        <p:txBody>
          <a:bodyPr wrap="square" rtlCol="0">
            <a:spAutoFit/>
          </a:bodyPr>
          <a:lstStyle/>
          <a:p>
            <a:pPr algn="ctr"/>
            <a:r>
              <a:rPr lang="en-US" sz="1400">
                <a:solidFill>
                  <a:schemeClr val="tx2"/>
                </a:solidFill>
                <a:latin typeface="Myriad Pro" charset="0"/>
                <a:ea typeface="Myriad Pro" charset="0"/>
                <a:cs typeface="Myriad Pro" charset="0"/>
              </a:rPr>
              <a:t>Transparent financial flow</a:t>
            </a:r>
          </a:p>
        </p:txBody>
      </p:sp>
      <p:sp>
        <p:nvSpPr>
          <p:cNvPr id="71" name="TextBox 70"/>
          <p:cNvSpPr txBox="1"/>
          <p:nvPr/>
        </p:nvSpPr>
        <p:spPr>
          <a:xfrm>
            <a:off x="4758533" y="3119172"/>
            <a:ext cx="3205746" cy="307777"/>
          </a:xfrm>
          <a:prstGeom prst="rect">
            <a:avLst/>
          </a:prstGeom>
          <a:noFill/>
        </p:spPr>
        <p:txBody>
          <a:bodyPr wrap="square" rtlCol="0">
            <a:spAutoFit/>
          </a:bodyPr>
          <a:lstStyle/>
          <a:p>
            <a:pPr algn="ctr"/>
            <a:r>
              <a:rPr lang="en-US" sz="1400">
                <a:solidFill>
                  <a:schemeClr val="tx2"/>
                </a:solidFill>
                <a:latin typeface="Myriad Pro" charset="0"/>
                <a:ea typeface="Myriad Pro" charset="0"/>
                <a:cs typeface="Myriad Pro" charset="0"/>
              </a:rPr>
              <a:t>Clear procurement procedures</a:t>
            </a:r>
          </a:p>
        </p:txBody>
      </p:sp>
      <p:sp>
        <p:nvSpPr>
          <p:cNvPr id="73" name="TextBox 72"/>
          <p:cNvSpPr txBox="1"/>
          <p:nvPr/>
        </p:nvSpPr>
        <p:spPr>
          <a:xfrm>
            <a:off x="3556127" y="4063354"/>
            <a:ext cx="4359270" cy="307777"/>
          </a:xfrm>
          <a:prstGeom prst="rect">
            <a:avLst/>
          </a:prstGeom>
          <a:noFill/>
        </p:spPr>
        <p:txBody>
          <a:bodyPr wrap="square" rtlCol="0">
            <a:spAutoFit/>
          </a:bodyPr>
          <a:lstStyle/>
          <a:p>
            <a:pPr algn="ctr"/>
            <a:r>
              <a:rPr lang="en-US" sz="1400">
                <a:solidFill>
                  <a:schemeClr val="tx2"/>
                </a:solidFill>
                <a:latin typeface="Myriad Pro" charset="0"/>
                <a:ea typeface="Myriad Pro" charset="0"/>
                <a:cs typeface="Myriad Pro" charset="0"/>
              </a:rPr>
              <a:t>Most significant researches and analysis carried out</a:t>
            </a:r>
          </a:p>
        </p:txBody>
      </p:sp>
      <p:cxnSp>
        <p:nvCxnSpPr>
          <p:cNvPr id="74" name="Elbow Connector 73"/>
          <p:cNvCxnSpPr>
            <a:stCxn id="68" idx="2"/>
          </p:cNvCxnSpPr>
          <p:nvPr/>
        </p:nvCxnSpPr>
        <p:spPr>
          <a:xfrm rot="16200000" flipH="1">
            <a:off x="5375678" y="2513197"/>
            <a:ext cx="274158" cy="325117"/>
          </a:xfrm>
          <a:prstGeom prst="bentConnector2">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p:nvPr/>
        </p:nvCxnSpPr>
        <p:spPr>
          <a:xfrm rot="16200000" flipH="1">
            <a:off x="3299104" y="3918151"/>
            <a:ext cx="273600" cy="324000"/>
          </a:xfrm>
          <a:prstGeom prst="bentConnector2">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rot="16200000" flipH="1">
            <a:off x="3046879" y="3354851"/>
            <a:ext cx="455612" cy="263525"/>
            <a:chOff x="5256213" y="3154363"/>
            <a:chExt cx="455612" cy="263525"/>
          </a:xfrm>
        </p:grpSpPr>
        <p:sp>
          <p:nvSpPr>
            <p:cNvPr id="79" name="Freeform 12"/>
            <p:cNvSpPr>
              <a:spLocks/>
            </p:cNvSpPr>
            <p:nvPr/>
          </p:nvSpPr>
          <p:spPr bwMode="auto">
            <a:xfrm>
              <a:off x="5256213" y="3205163"/>
              <a:ext cx="287337" cy="60325"/>
            </a:xfrm>
            <a:custGeom>
              <a:avLst/>
              <a:gdLst>
                <a:gd name="T0" fmla="*/ 1416 w 1416"/>
                <a:gd name="T1" fmla="*/ 0 h 292"/>
                <a:gd name="T2" fmla="*/ 1416 w 1416"/>
                <a:gd name="T3" fmla="*/ 0 h 292"/>
                <a:gd name="T4" fmla="*/ 146 w 1416"/>
                <a:gd name="T5" fmla="*/ 0 h 292"/>
                <a:gd name="T6" fmla="*/ 0 w 1416"/>
                <a:gd name="T7" fmla="*/ 146 h 292"/>
                <a:gd name="T8" fmla="*/ 146 w 1416"/>
                <a:gd name="T9" fmla="*/ 292 h 292"/>
                <a:gd name="T10" fmla="*/ 904 w 1416"/>
                <a:gd name="T11" fmla="*/ 292 h 292"/>
              </a:gdLst>
              <a:ahLst/>
              <a:cxnLst>
                <a:cxn ang="0">
                  <a:pos x="T0" y="T1"/>
                </a:cxn>
                <a:cxn ang="0">
                  <a:pos x="T2" y="T3"/>
                </a:cxn>
                <a:cxn ang="0">
                  <a:pos x="T4" y="T5"/>
                </a:cxn>
                <a:cxn ang="0">
                  <a:pos x="T6" y="T7"/>
                </a:cxn>
                <a:cxn ang="0">
                  <a:pos x="T8" y="T9"/>
                </a:cxn>
                <a:cxn ang="0">
                  <a:pos x="T10" y="T11"/>
                </a:cxn>
              </a:cxnLst>
              <a:rect l="0" t="0" r="r" b="b"/>
              <a:pathLst>
                <a:path w="1416" h="292">
                  <a:moveTo>
                    <a:pt x="1416" y="0"/>
                  </a:moveTo>
                  <a:lnTo>
                    <a:pt x="1416" y="0"/>
                  </a:lnTo>
                  <a:lnTo>
                    <a:pt x="146" y="0"/>
                  </a:lnTo>
                  <a:cubicBezTo>
                    <a:pt x="65" y="0"/>
                    <a:pt x="0" y="65"/>
                    <a:pt x="0" y="146"/>
                  </a:cubicBezTo>
                  <a:cubicBezTo>
                    <a:pt x="0" y="227"/>
                    <a:pt x="65" y="292"/>
                    <a:pt x="146" y="292"/>
                  </a:cubicBezTo>
                  <a:lnTo>
                    <a:pt x="904" y="292"/>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0" name="Freeform 13"/>
            <p:cNvSpPr>
              <a:spLocks/>
            </p:cNvSpPr>
            <p:nvPr/>
          </p:nvSpPr>
          <p:spPr bwMode="auto">
            <a:xfrm>
              <a:off x="5368925" y="3265488"/>
              <a:ext cx="87312" cy="50800"/>
            </a:xfrm>
            <a:custGeom>
              <a:avLst/>
              <a:gdLst>
                <a:gd name="T0" fmla="*/ 50 w 426"/>
                <a:gd name="T1" fmla="*/ 0 h 256"/>
                <a:gd name="T2" fmla="*/ 50 w 426"/>
                <a:gd name="T3" fmla="*/ 0 h 256"/>
                <a:gd name="T4" fmla="*/ 0 w 426"/>
                <a:gd name="T5" fmla="*/ 110 h 256"/>
                <a:gd name="T6" fmla="*/ 146 w 426"/>
                <a:gd name="T7" fmla="*/ 256 h 256"/>
                <a:gd name="T8" fmla="*/ 426 w 426"/>
                <a:gd name="T9" fmla="*/ 256 h 256"/>
              </a:gdLst>
              <a:ahLst/>
              <a:cxnLst>
                <a:cxn ang="0">
                  <a:pos x="T0" y="T1"/>
                </a:cxn>
                <a:cxn ang="0">
                  <a:pos x="T2" y="T3"/>
                </a:cxn>
                <a:cxn ang="0">
                  <a:pos x="T4" y="T5"/>
                </a:cxn>
                <a:cxn ang="0">
                  <a:pos x="T6" y="T7"/>
                </a:cxn>
                <a:cxn ang="0">
                  <a:pos x="T8" y="T9"/>
                </a:cxn>
              </a:cxnLst>
              <a:rect l="0" t="0" r="r" b="b"/>
              <a:pathLst>
                <a:path w="426" h="256">
                  <a:moveTo>
                    <a:pt x="50" y="0"/>
                  </a:moveTo>
                  <a:lnTo>
                    <a:pt x="50" y="0"/>
                  </a:lnTo>
                  <a:cubicBezTo>
                    <a:pt x="19" y="27"/>
                    <a:pt x="0" y="66"/>
                    <a:pt x="0" y="110"/>
                  </a:cubicBezTo>
                  <a:cubicBezTo>
                    <a:pt x="0" y="191"/>
                    <a:pt x="65" y="256"/>
                    <a:pt x="146" y="256"/>
                  </a:cubicBezTo>
                  <a:lnTo>
                    <a:pt x="426" y="256"/>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1" name="Freeform 14"/>
            <p:cNvSpPr>
              <a:spLocks/>
            </p:cNvSpPr>
            <p:nvPr/>
          </p:nvSpPr>
          <p:spPr bwMode="auto">
            <a:xfrm>
              <a:off x="5405438" y="3316288"/>
              <a:ext cx="66675" cy="50800"/>
            </a:xfrm>
            <a:custGeom>
              <a:avLst/>
              <a:gdLst>
                <a:gd name="T0" fmla="*/ 40 w 330"/>
                <a:gd name="T1" fmla="*/ 0 h 247"/>
                <a:gd name="T2" fmla="*/ 40 w 330"/>
                <a:gd name="T3" fmla="*/ 0 h 247"/>
                <a:gd name="T4" fmla="*/ 0 w 330"/>
                <a:gd name="T5" fmla="*/ 101 h 247"/>
                <a:gd name="T6" fmla="*/ 146 w 330"/>
                <a:gd name="T7" fmla="*/ 247 h 247"/>
                <a:gd name="T8" fmla="*/ 330 w 330"/>
                <a:gd name="T9" fmla="*/ 247 h 247"/>
              </a:gdLst>
              <a:ahLst/>
              <a:cxnLst>
                <a:cxn ang="0">
                  <a:pos x="T0" y="T1"/>
                </a:cxn>
                <a:cxn ang="0">
                  <a:pos x="T2" y="T3"/>
                </a:cxn>
                <a:cxn ang="0">
                  <a:pos x="T4" y="T5"/>
                </a:cxn>
                <a:cxn ang="0">
                  <a:pos x="T6" y="T7"/>
                </a:cxn>
                <a:cxn ang="0">
                  <a:pos x="T8" y="T9"/>
                </a:cxn>
              </a:cxnLst>
              <a:rect l="0" t="0" r="r" b="b"/>
              <a:pathLst>
                <a:path w="330" h="247">
                  <a:moveTo>
                    <a:pt x="40" y="0"/>
                  </a:moveTo>
                  <a:lnTo>
                    <a:pt x="40" y="0"/>
                  </a:lnTo>
                  <a:cubicBezTo>
                    <a:pt x="15" y="27"/>
                    <a:pt x="0" y="62"/>
                    <a:pt x="0" y="101"/>
                  </a:cubicBezTo>
                  <a:cubicBezTo>
                    <a:pt x="0" y="182"/>
                    <a:pt x="65" y="247"/>
                    <a:pt x="146" y="247"/>
                  </a:cubicBezTo>
                  <a:lnTo>
                    <a:pt x="330" y="247"/>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2" name="Freeform 15"/>
            <p:cNvSpPr>
              <a:spLocks/>
            </p:cNvSpPr>
            <p:nvPr/>
          </p:nvSpPr>
          <p:spPr bwMode="auto">
            <a:xfrm>
              <a:off x="5432425" y="3154363"/>
              <a:ext cx="279400" cy="263525"/>
            </a:xfrm>
            <a:custGeom>
              <a:avLst/>
              <a:gdLst>
                <a:gd name="T0" fmla="*/ 92 w 1378"/>
                <a:gd name="T1" fmla="*/ 1047 h 1297"/>
                <a:gd name="T2" fmla="*/ 92 w 1378"/>
                <a:gd name="T3" fmla="*/ 1047 h 1297"/>
                <a:gd name="T4" fmla="*/ 49 w 1378"/>
                <a:gd name="T5" fmla="*/ 1151 h 1297"/>
                <a:gd name="T6" fmla="*/ 195 w 1378"/>
                <a:gd name="T7" fmla="*/ 1297 h 1297"/>
                <a:gd name="T8" fmla="*/ 729 w 1378"/>
                <a:gd name="T9" fmla="*/ 1297 h 1297"/>
                <a:gd name="T10" fmla="*/ 1378 w 1378"/>
                <a:gd name="T11" fmla="*/ 648 h 1297"/>
                <a:gd name="T12" fmla="*/ 729 w 1378"/>
                <a:gd name="T13" fmla="*/ 0 h 1297"/>
                <a:gd name="T14" fmla="*/ 147 w 1378"/>
                <a:gd name="T15" fmla="*/ 0 h 1297"/>
                <a:gd name="T16" fmla="*/ 0 w 1378"/>
                <a:gd name="T17" fmla="*/ 146 h 1297"/>
                <a:gd name="T18" fmla="*/ 43 w 1378"/>
                <a:gd name="T19" fmla="*/ 249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1297">
                  <a:moveTo>
                    <a:pt x="92" y="1047"/>
                  </a:moveTo>
                  <a:lnTo>
                    <a:pt x="92" y="1047"/>
                  </a:lnTo>
                  <a:cubicBezTo>
                    <a:pt x="65" y="1074"/>
                    <a:pt x="49" y="1111"/>
                    <a:pt x="49" y="1151"/>
                  </a:cubicBezTo>
                  <a:cubicBezTo>
                    <a:pt x="49" y="1232"/>
                    <a:pt x="114" y="1297"/>
                    <a:pt x="195" y="1297"/>
                  </a:cubicBezTo>
                  <a:lnTo>
                    <a:pt x="729" y="1297"/>
                  </a:lnTo>
                  <a:cubicBezTo>
                    <a:pt x="1087" y="1297"/>
                    <a:pt x="1378" y="1007"/>
                    <a:pt x="1378" y="648"/>
                  </a:cubicBezTo>
                  <a:cubicBezTo>
                    <a:pt x="1378" y="290"/>
                    <a:pt x="1087" y="0"/>
                    <a:pt x="729" y="0"/>
                  </a:cubicBezTo>
                  <a:lnTo>
                    <a:pt x="147" y="0"/>
                  </a:lnTo>
                  <a:cubicBezTo>
                    <a:pt x="66" y="0"/>
                    <a:pt x="0" y="65"/>
                    <a:pt x="0" y="146"/>
                  </a:cubicBezTo>
                  <a:cubicBezTo>
                    <a:pt x="0" y="186"/>
                    <a:pt x="17" y="223"/>
                    <a:pt x="43" y="249"/>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4" name="Group 8"/>
          <p:cNvGrpSpPr>
            <a:grpSpLocks noChangeAspect="1"/>
          </p:cNvGrpSpPr>
          <p:nvPr/>
        </p:nvGrpSpPr>
        <p:grpSpPr bwMode="auto">
          <a:xfrm>
            <a:off x="4529139" y="2271714"/>
            <a:ext cx="301625" cy="327025"/>
            <a:chOff x="2853" y="1431"/>
            <a:chExt cx="190" cy="206"/>
          </a:xfrm>
        </p:grpSpPr>
        <p:sp>
          <p:nvSpPr>
            <p:cNvPr id="85" name="Freeform 9"/>
            <p:cNvSpPr>
              <a:spLocks/>
            </p:cNvSpPr>
            <p:nvPr/>
          </p:nvSpPr>
          <p:spPr bwMode="auto">
            <a:xfrm>
              <a:off x="2906" y="1450"/>
              <a:ext cx="84" cy="0"/>
            </a:xfrm>
            <a:custGeom>
              <a:avLst/>
              <a:gdLst>
                <a:gd name="T0" fmla="*/ 0 w 785"/>
                <a:gd name="T1" fmla="*/ 0 w 785"/>
                <a:gd name="T2" fmla="*/ 785 w 785"/>
              </a:gdLst>
              <a:ahLst/>
              <a:cxnLst>
                <a:cxn ang="0">
                  <a:pos x="T0" y="0"/>
                </a:cxn>
                <a:cxn ang="0">
                  <a:pos x="T1" y="0"/>
                </a:cxn>
                <a:cxn ang="0">
                  <a:pos x="T2" y="0"/>
                </a:cxn>
              </a:cxnLst>
              <a:rect l="0" t="0" r="r" b="b"/>
              <a:pathLst>
                <a:path w="785">
                  <a:moveTo>
                    <a:pt x="0" y="0"/>
                  </a:moveTo>
                  <a:lnTo>
                    <a:pt x="0" y="0"/>
                  </a:lnTo>
                  <a:lnTo>
                    <a:pt x="785"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6" name="Freeform 10"/>
            <p:cNvSpPr>
              <a:spLocks/>
            </p:cNvSpPr>
            <p:nvPr/>
          </p:nvSpPr>
          <p:spPr bwMode="auto">
            <a:xfrm>
              <a:off x="2853" y="1450"/>
              <a:ext cx="190" cy="187"/>
            </a:xfrm>
            <a:custGeom>
              <a:avLst/>
              <a:gdLst>
                <a:gd name="T0" fmla="*/ 1427 w 1778"/>
                <a:gd name="T1" fmla="*/ 0 h 1745"/>
                <a:gd name="T2" fmla="*/ 1427 w 1778"/>
                <a:gd name="T3" fmla="*/ 0 h 1745"/>
                <a:gd name="T4" fmla="*/ 1778 w 1778"/>
                <a:gd name="T5" fmla="*/ 0 h 1745"/>
                <a:gd name="T6" fmla="*/ 1778 w 1778"/>
                <a:gd name="T7" fmla="*/ 1745 h 1745"/>
                <a:gd name="T8" fmla="*/ 0 w 1778"/>
                <a:gd name="T9" fmla="*/ 1745 h 1745"/>
                <a:gd name="T10" fmla="*/ 0 w 1778"/>
                <a:gd name="T11" fmla="*/ 0 h 1745"/>
                <a:gd name="T12" fmla="*/ 350 w 1778"/>
                <a:gd name="T13" fmla="*/ 0 h 1745"/>
              </a:gdLst>
              <a:ahLst/>
              <a:cxnLst>
                <a:cxn ang="0">
                  <a:pos x="T0" y="T1"/>
                </a:cxn>
                <a:cxn ang="0">
                  <a:pos x="T2" y="T3"/>
                </a:cxn>
                <a:cxn ang="0">
                  <a:pos x="T4" y="T5"/>
                </a:cxn>
                <a:cxn ang="0">
                  <a:pos x="T6" y="T7"/>
                </a:cxn>
                <a:cxn ang="0">
                  <a:pos x="T8" y="T9"/>
                </a:cxn>
                <a:cxn ang="0">
                  <a:pos x="T10" y="T11"/>
                </a:cxn>
                <a:cxn ang="0">
                  <a:pos x="T12" y="T13"/>
                </a:cxn>
              </a:cxnLst>
              <a:rect l="0" t="0" r="r" b="b"/>
              <a:pathLst>
                <a:path w="1778" h="1745">
                  <a:moveTo>
                    <a:pt x="1427" y="0"/>
                  </a:moveTo>
                  <a:lnTo>
                    <a:pt x="1427" y="0"/>
                  </a:lnTo>
                  <a:lnTo>
                    <a:pt x="1778" y="0"/>
                  </a:lnTo>
                  <a:lnTo>
                    <a:pt x="1778" y="1745"/>
                  </a:lnTo>
                  <a:lnTo>
                    <a:pt x="0" y="1745"/>
                  </a:lnTo>
                  <a:lnTo>
                    <a:pt x="0" y="0"/>
                  </a:lnTo>
                  <a:lnTo>
                    <a:pt x="350"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7" name="Freeform 11"/>
            <p:cNvSpPr>
              <a:spLocks/>
            </p:cNvSpPr>
            <p:nvPr/>
          </p:nvSpPr>
          <p:spPr bwMode="auto">
            <a:xfrm>
              <a:off x="2853" y="1494"/>
              <a:ext cx="190" cy="0"/>
            </a:xfrm>
            <a:custGeom>
              <a:avLst/>
              <a:gdLst>
                <a:gd name="T0" fmla="*/ 0 w 1778"/>
                <a:gd name="T1" fmla="*/ 0 w 1778"/>
                <a:gd name="T2" fmla="*/ 1778 w 1778"/>
              </a:gdLst>
              <a:ahLst/>
              <a:cxnLst>
                <a:cxn ang="0">
                  <a:pos x="T0" y="0"/>
                </a:cxn>
                <a:cxn ang="0">
                  <a:pos x="T1" y="0"/>
                </a:cxn>
                <a:cxn ang="0">
                  <a:pos x="T2" y="0"/>
                </a:cxn>
              </a:cxnLst>
              <a:rect l="0" t="0" r="r" b="b"/>
              <a:pathLst>
                <a:path w="1778">
                  <a:moveTo>
                    <a:pt x="0" y="0"/>
                  </a:moveTo>
                  <a:lnTo>
                    <a:pt x="0" y="0"/>
                  </a:lnTo>
                  <a:lnTo>
                    <a:pt x="1778"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8" name="Freeform 12"/>
            <p:cNvSpPr>
              <a:spLocks/>
            </p:cNvSpPr>
            <p:nvPr/>
          </p:nvSpPr>
          <p:spPr bwMode="auto">
            <a:xfrm>
              <a:off x="2890" y="1431"/>
              <a:ext cx="16" cy="38"/>
            </a:xfrm>
            <a:custGeom>
              <a:avLst/>
              <a:gdLst>
                <a:gd name="T0" fmla="*/ 0 w 146"/>
                <a:gd name="T1" fmla="*/ 73 h 356"/>
                <a:gd name="T2" fmla="*/ 0 w 146"/>
                <a:gd name="T3" fmla="*/ 73 h 356"/>
                <a:gd name="T4" fmla="*/ 73 w 146"/>
                <a:gd name="T5" fmla="*/ 0 h 356"/>
                <a:gd name="T6" fmla="*/ 146 w 146"/>
                <a:gd name="T7" fmla="*/ 73 h 356"/>
                <a:gd name="T8" fmla="*/ 146 w 146"/>
                <a:gd name="T9" fmla="*/ 283 h 356"/>
                <a:gd name="T10" fmla="*/ 73 w 146"/>
                <a:gd name="T11" fmla="*/ 356 h 356"/>
                <a:gd name="T12" fmla="*/ 0 w 146"/>
                <a:gd name="T13" fmla="*/ 283 h 356"/>
                <a:gd name="T14" fmla="*/ 0 w 146"/>
                <a:gd name="T15" fmla="*/ 73 h 356"/>
                <a:gd name="T16" fmla="*/ 0 w 146"/>
                <a:gd name="T17" fmla="*/ 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6">
                  <a:moveTo>
                    <a:pt x="0" y="73"/>
                  </a:moveTo>
                  <a:lnTo>
                    <a:pt x="0" y="73"/>
                  </a:lnTo>
                  <a:cubicBezTo>
                    <a:pt x="0" y="33"/>
                    <a:pt x="32" y="0"/>
                    <a:pt x="73" y="0"/>
                  </a:cubicBezTo>
                  <a:cubicBezTo>
                    <a:pt x="113" y="0"/>
                    <a:pt x="146" y="33"/>
                    <a:pt x="146" y="73"/>
                  </a:cubicBezTo>
                  <a:lnTo>
                    <a:pt x="146" y="283"/>
                  </a:lnTo>
                  <a:cubicBezTo>
                    <a:pt x="146" y="323"/>
                    <a:pt x="113" y="356"/>
                    <a:pt x="73" y="356"/>
                  </a:cubicBezTo>
                  <a:cubicBezTo>
                    <a:pt x="32" y="356"/>
                    <a:pt x="0" y="323"/>
                    <a:pt x="0" y="283"/>
                  </a:cubicBezTo>
                  <a:lnTo>
                    <a:pt x="0" y="73"/>
                  </a:lnTo>
                  <a:lnTo>
                    <a:pt x="0" y="73"/>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89" name="Freeform 13"/>
            <p:cNvSpPr>
              <a:spLocks/>
            </p:cNvSpPr>
            <p:nvPr/>
          </p:nvSpPr>
          <p:spPr bwMode="auto">
            <a:xfrm>
              <a:off x="2990" y="1431"/>
              <a:ext cx="15" cy="38"/>
            </a:xfrm>
            <a:custGeom>
              <a:avLst/>
              <a:gdLst>
                <a:gd name="T0" fmla="*/ 0 w 146"/>
                <a:gd name="T1" fmla="*/ 73 h 356"/>
                <a:gd name="T2" fmla="*/ 0 w 146"/>
                <a:gd name="T3" fmla="*/ 73 h 356"/>
                <a:gd name="T4" fmla="*/ 73 w 146"/>
                <a:gd name="T5" fmla="*/ 0 h 356"/>
                <a:gd name="T6" fmla="*/ 146 w 146"/>
                <a:gd name="T7" fmla="*/ 73 h 356"/>
                <a:gd name="T8" fmla="*/ 146 w 146"/>
                <a:gd name="T9" fmla="*/ 283 h 356"/>
                <a:gd name="T10" fmla="*/ 73 w 146"/>
                <a:gd name="T11" fmla="*/ 356 h 356"/>
                <a:gd name="T12" fmla="*/ 0 w 146"/>
                <a:gd name="T13" fmla="*/ 283 h 356"/>
                <a:gd name="T14" fmla="*/ 0 w 146"/>
                <a:gd name="T15" fmla="*/ 73 h 356"/>
                <a:gd name="T16" fmla="*/ 0 w 146"/>
                <a:gd name="T17" fmla="*/ 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6">
                  <a:moveTo>
                    <a:pt x="0" y="73"/>
                  </a:moveTo>
                  <a:lnTo>
                    <a:pt x="0" y="73"/>
                  </a:lnTo>
                  <a:cubicBezTo>
                    <a:pt x="0" y="33"/>
                    <a:pt x="32" y="0"/>
                    <a:pt x="73" y="0"/>
                  </a:cubicBezTo>
                  <a:cubicBezTo>
                    <a:pt x="113" y="0"/>
                    <a:pt x="146" y="33"/>
                    <a:pt x="146" y="73"/>
                  </a:cubicBezTo>
                  <a:lnTo>
                    <a:pt x="146" y="283"/>
                  </a:lnTo>
                  <a:cubicBezTo>
                    <a:pt x="146" y="323"/>
                    <a:pt x="113" y="356"/>
                    <a:pt x="73" y="356"/>
                  </a:cubicBezTo>
                  <a:cubicBezTo>
                    <a:pt x="32" y="356"/>
                    <a:pt x="0" y="323"/>
                    <a:pt x="0" y="283"/>
                  </a:cubicBezTo>
                  <a:lnTo>
                    <a:pt x="0" y="73"/>
                  </a:lnTo>
                  <a:lnTo>
                    <a:pt x="0" y="73"/>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0" name="Freeform 14"/>
            <p:cNvSpPr>
              <a:spLocks/>
            </p:cNvSpPr>
            <p:nvPr/>
          </p:nvSpPr>
          <p:spPr bwMode="auto">
            <a:xfrm>
              <a:off x="2892" y="1520"/>
              <a:ext cx="112" cy="93"/>
            </a:xfrm>
            <a:custGeom>
              <a:avLst/>
              <a:gdLst>
                <a:gd name="T0" fmla="*/ 0 w 1040"/>
                <a:gd name="T1" fmla="*/ 554 h 863"/>
                <a:gd name="T2" fmla="*/ 0 w 1040"/>
                <a:gd name="T3" fmla="*/ 554 h 863"/>
                <a:gd name="T4" fmla="*/ 346 w 1040"/>
                <a:gd name="T5" fmla="*/ 863 h 863"/>
                <a:gd name="T6" fmla="*/ 1040 w 1040"/>
                <a:gd name="T7" fmla="*/ 0 h 863"/>
              </a:gdLst>
              <a:ahLst/>
              <a:cxnLst>
                <a:cxn ang="0">
                  <a:pos x="T0" y="T1"/>
                </a:cxn>
                <a:cxn ang="0">
                  <a:pos x="T2" y="T3"/>
                </a:cxn>
                <a:cxn ang="0">
                  <a:pos x="T4" y="T5"/>
                </a:cxn>
                <a:cxn ang="0">
                  <a:pos x="T6" y="T7"/>
                </a:cxn>
              </a:cxnLst>
              <a:rect l="0" t="0" r="r" b="b"/>
              <a:pathLst>
                <a:path w="1040" h="863">
                  <a:moveTo>
                    <a:pt x="0" y="554"/>
                  </a:moveTo>
                  <a:lnTo>
                    <a:pt x="0" y="554"/>
                  </a:lnTo>
                  <a:lnTo>
                    <a:pt x="346" y="863"/>
                  </a:lnTo>
                  <a:lnTo>
                    <a:pt x="1040"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91" name="Group 17"/>
          <p:cNvGrpSpPr>
            <a:grpSpLocks noChangeAspect="1"/>
          </p:cNvGrpSpPr>
          <p:nvPr/>
        </p:nvGrpSpPr>
        <p:grpSpPr bwMode="auto">
          <a:xfrm>
            <a:off x="5180014" y="1773260"/>
            <a:ext cx="363537" cy="371479"/>
            <a:chOff x="3263" y="1117"/>
            <a:chExt cx="229" cy="234"/>
          </a:xfrm>
        </p:grpSpPr>
        <p:sp>
          <p:nvSpPr>
            <p:cNvPr id="92" name="Freeform 18"/>
            <p:cNvSpPr>
              <a:spLocks/>
            </p:cNvSpPr>
            <p:nvPr/>
          </p:nvSpPr>
          <p:spPr bwMode="auto">
            <a:xfrm>
              <a:off x="3263" y="1202"/>
              <a:ext cx="133" cy="46"/>
            </a:xfrm>
            <a:custGeom>
              <a:avLst/>
              <a:gdLst>
                <a:gd name="T0" fmla="*/ 1088 w 1088"/>
                <a:gd name="T1" fmla="*/ 184 h 368"/>
                <a:gd name="T2" fmla="*/ 1088 w 1088"/>
                <a:gd name="T3" fmla="*/ 184 h 368"/>
                <a:gd name="T4" fmla="*/ 544 w 1088"/>
                <a:gd name="T5" fmla="*/ 368 h 368"/>
                <a:gd name="T6" fmla="*/ 0 w 1088"/>
                <a:gd name="T7" fmla="*/ 184 h 368"/>
                <a:gd name="T8" fmla="*/ 544 w 1088"/>
                <a:gd name="T9" fmla="*/ 0 h 368"/>
                <a:gd name="T10" fmla="*/ 1088 w 1088"/>
                <a:gd name="T11" fmla="*/ 184 h 368"/>
                <a:gd name="T12" fmla="*/ 1088 w 1088"/>
                <a:gd name="T13" fmla="*/ 184 h 368"/>
              </a:gdLst>
              <a:ahLst/>
              <a:cxnLst>
                <a:cxn ang="0">
                  <a:pos x="T0" y="T1"/>
                </a:cxn>
                <a:cxn ang="0">
                  <a:pos x="T2" y="T3"/>
                </a:cxn>
                <a:cxn ang="0">
                  <a:pos x="T4" y="T5"/>
                </a:cxn>
                <a:cxn ang="0">
                  <a:pos x="T6" y="T7"/>
                </a:cxn>
                <a:cxn ang="0">
                  <a:pos x="T8" y="T9"/>
                </a:cxn>
                <a:cxn ang="0">
                  <a:pos x="T10" y="T11"/>
                </a:cxn>
                <a:cxn ang="0">
                  <a:pos x="T12" y="T13"/>
                </a:cxn>
              </a:cxnLst>
              <a:rect l="0" t="0" r="r" b="b"/>
              <a:pathLst>
                <a:path w="1088" h="368">
                  <a:moveTo>
                    <a:pt x="1088" y="184"/>
                  </a:moveTo>
                  <a:lnTo>
                    <a:pt x="1088" y="184"/>
                  </a:lnTo>
                  <a:cubicBezTo>
                    <a:pt x="1088" y="286"/>
                    <a:pt x="844" y="368"/>
                    <a:pt x="544" y="368"/>
                  </a:cubicBezTo>
                  <a:cubicBezTo>
                    <a:pt x="243" y="368"/>
                    <a:pt x="0" y="286"/>
                    <a:pt x="0" y="184"/>
                  </a:cubicBezTo>
                  <a:cubicBezTo>
                    <a:pt x="0" y="83"/>
                    <a:pt x="243" y="0"/>
                    <a:pt x="544" y="0"/>
                  </a:cubicBezTo>
                  <a:cubicBezTo>
                    <a:pt x="844" y="0"/>
                    <a:pt x="1088" y="83"/>
                    <a:pt x="1088" y="184"/>
                  </a:cubicBezTo>
                  <a:lnTo>
                    <a:pt x="1088" y="184"/>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3" name="Freeform 19"/>
            <p:cNvSpPr>
              <a:spLocks/>
            </p:cNvSpPr>
            <p:nvPr/>
          </p:nvSpPr>
          <p:spPr bwMode="auto">
            <a:xfrm>
              <a:off x="3263" y="1225"/>
              <a:ext cx="133" cy="126"/>
            </a:xfrm>
            <a:custGeom>
              <a:avLst/>
              <a:gdLst>
                <a:gd name="T0" fmla="*/ 1088 w 1088"/>
                <a:gd name="T1" fmla="*/ 0 h 1020"/>
                <a:gd name="T2" fmla="*/ 1088 w 1088"/>
                <a:gd name="T3" fmla="*/ 0 h 1020"/>
                <a:gd name="T4" fmla="*/ 1088 w 1088"/>
                <a:gd name="T5" fmla="*/ 836 h 1020"/>
                <a:gd name="T6" fmla="*/ 544 w 1088"/>
                <a:gd name="T7" fmla="*/ 1020 h 1020"/>
                <a:gd name="T8" fmla="*/ 0 w 1088"/>
                <a:gd name="T9" fmla="*/ 836 h 1020"/>
                <a:gd name="T10" fmla="*/ 0 w 1088"/>
                <a:gd name="T11" fmla="*/ 0 h 1020"/>
              </a:gdLst>
              <a:ahLst/>
              <a:cxnLst>
                <a:cxn ang="0">
                  <a:pos x="T0" y="T1"/>
                </a:cxn>
                <a:cxn ang="0">
                  <a:pos x="T2" y="T3"/>
                </a:cxn>
                <a:cxn ang="0">
                  <a:pos x="T4" y="T5"/>
                </a:cxn>
                <a:cxn ang="0">
                  <a:pos x="T6" y="T7"/>
                </a:cxn>
                <a:cxn ang="0">
                  <a:pos x="T8" y="T9"/>
                </a:cxn>
                <a:cxn ang="0">
                  <a:pos x="T10" y="T11"/>
                </a:cxn>
              </a:cxnLst>
              <a:rect l="0" t="0" r="r" b="b"/>
              <a:pathLst>
                <a:path w="1088" h="1020">
                  <a:moveTo>
                    <a:pt x="1088" y="0"/>
                  </a:moveTo>
                  <a:lnTo>
                    <a:pt x="1088" y="0"/>
                  </a:lnTo>
                  <a:lnTo>
                    <a:pt x="1088" y="836"/>
                  </a:lnTo>
                  <a:cubicBezTo>
                    <a:pt x="1088" y="938"/>
                    <a:pt x="844" y="1020"/>
                    <a:pt x="544" y="1020"/>
                  </a:cubicBezTo>
                  <a:cubicBezTo>
                    <a:pt x="243" y="1020"/>
                    <a:pt x="0" y="938"/>
                    <a:pt x="0" y="836"/>
                  </a:cubicBezTo>
                  <a:lnTo>
                    <a:pt x="0"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4" name="Freeform 20"/>
            <p:cNvSpPr>
              <a:spLocks/>
            </p:cNvSpPr>
            <p:nvPr/>
          </p:nvSpPr>
          <p:spPr bwMode="auto">
            <a:xfrm>
              <a:off x="3263" y="1295"/>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4" y="184"/>
                    <a:pt x="544" y="184"/>
                  </a:cubicBezTo>
                  <a:cubicBezTo>
                    <a:pt x="243" y="184"/>
                    <a:pt x="0" y="102"/>
                    <a:pt x="0" y="0"/>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5" name="Freeform 21"/>
            <p:cNvSpPr>
              <a:spLocks/>
            </p:cNvSpPr>
            <p:nvPr/>
          </p:nvSpPr>
          <p:spPr bwMode="auto">
            <a:xfrm>
              <a:off x="3263" y="1261"/>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4" y="184"/>
                    <a:pt x="544" y="184"/>
                  </a:cubicBezTo>
                  <a:cubicBezTo>
                    <a:pt x="243" y="184"/>
                    <a:pt x="0" y="102"/>
                    <a:pt x="0" y="0"/>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6" name="Freeform 22"/>
            <p:cNvSpPr>
              <a:spLocks/>
            </p:cNvSpPr>
            <p:nvPr/>
          </p:nvSpPr>
          <p:spPr bwMode="auto">
            <a:xfrm>
              <a:off x="3359" y="1117"/>
              <a:ext cx="133" cy="46"/>
            </a:xfrm>
            <a:custGeom>
              <a:avLst/>
              <a:gdLst>
                <a:gd name="T0" fmla="*/ 1088 w 1088"/>
                <a:gd name="T1" fmla="*/ 184 h 368"/>
                <a:gd name="T2" fmla="*/ 1088 w 1088"/>
                <a:gd name="T3" fmla="*/ 184 h 368"/>
                <a:gd name="T4" fmla="*/ 544 w 1088"/>
                <a:gd name="T5" fmla="*/ 368 h 368"/>
                <a:gd name="T6" fmla="*/ 0 w 1088"/>
                <a:gd name="T7" fmla="*/ 184 h 368"/>
                <a:gd name="T8" fmla="*/ 544 w 1088"/>
                <a:gd name="T9" fmla="*/ 0 h 368"/>
                <a:gd name="T10" fmla="*/ 1088 w 1088"/>
                <a:gd name="T11" fmla="*/ 184 h 368"/>
                <a:gd name="T12" fmla="*/ 1088 w 1088"/>
                <a:gd name="T13" fmla="*/ 184 h 368"/>
              </a:gdLst>
              <a:ahLst/>
              <a:cxnLst>
                <a:cxn ang="0">
                  <a:pos x="T0" y="T1"/>
                </a:cxn>
                <a:cxn ang="0">
                  <a:pos x="T2" y="T3"/>
                </a:cxn>
                <a:cxn ang="0">
                  <a:pos x="T4" y="T5"/>
                </a:cxn>
                <a:cxn ang="0">
                  <a:pos x="T6" y="T7"/>
                </a:cxn>
                <a:cxn ang="0">
                  <a:pos x="T8" y="T9"/>
                </a:cxn>
                <a:cxn ang="0">
                  <a:pos x="T10" y="T11"/>
                </a:cxn>
                <a:cxn ang="0">
                  <a:pos x="T12" y="T13"/>
                </a:cxn>
              </a:cxnLst>
              <a:rect l="0" t="0" r="r" b="b"/>
              <a:pathLst>
                <a:path w="1088" h="368">
                  <a:moveTo>
                    <a:pt x="1088" y="184"/>
                  </a:moveTo>
                  <a:lnTo>
                    <a:pt x="1088" y="184"/>
                  </a:lnTo>
                  <a:cubicBezTo>
                    <a:pt x="1088" y="285"/>
                    <a:pt x="845" y="368"/>
                    <a:pt x="544" y="368"/>
                  </a:cubicBezTo>
                  <a:cubicBezTo>
                    <a:pt x="244" y="368"/>
                    <a:pt x="0" y="285"/>
                    <a:pt x="0" y="184"/>
                  </a:cubicBezTo>
                  <a:cubicBezTo>
                    <a:pt x="0" y="82"/>
                    <a:pt x="244" y="0"/>
                    <a:pt x="544" y="0"/>
                  </a:cubicBezTo>
                  <a:cubicBezTo>
                    <a:pt x="845" y="0"/>
                    <a:pt x="1088" y="82"/>
                    <a:pt x="1088" y="184"/>
                  </a:cubicBezTo>
                  <a:lnTo>
                    <a:pt x="1088" y="184"/>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7" name="Freeform 23"/>
            <p:cNvSpPr>
              <a:spLocks/>
            </p:cNvSpPr>
            <p:nvPr/>
          </p:nvSpPr>
          <p:spPr bwMode="auto">
            <a:xfrm>
              <a:off x="3359" y="1140"/>
              <a:ext cx="0" cy="64"/>
            </a:xfrm>
            <a:custGeom>
              <a:avLst/>
              <a:gdLst>
                <a:gd name="T0" fmla="*/ 519 h 519"/>
                <a:gd name="T1" fmla="*/ 519 h 519"/>
                <a:gd name="T2" fmla="*/ 0 h 519"/>
              </a:gdLst>
              <a:ahLst/>
              <a:cxnLst>
                <a:cxn ang="0">
                  <a:pos x="0" y="T0"/>
                </a:cxn>
                <a:cxn ang="0">
                  <a:pos x="0" y="T1"/>
                </a:cxn>
                <a:cxn ang="0">
                  <a:pos x="0" y="T2"/>
                </a:cxn>
              </a:cxnLst>
              <a:rect l="0" t="0" r="r" b="b"/>
              <a:pathLst>
                <a:path h="519">
                  <a:moveTo>
                    <a:pt x="0" y="519"/>
                  </a:moveTo>
                  <a:lnTo>
                    <a:pt x="0" y="519"/>
                  </a:lnTo>
                  <a:lnTo>
                    <a:pt x="0" y="0"/>
                  </a:ln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8" name="Freeform 24"/>
            <p:cNvSpPr>
              <a:spLocks/>
            </p:cNvSpPr>
            <p:nvPr/>
          </p:nvSpPr>
          <p:spPr bwMode="auto">
            <a:xfrm>
              <a:off x="3396" y="1140"/>
              <a:ext cx="96" cy="166"/>
            </a:xfrm>
            <a:custGeom>
              <a:avLst/>
              <a:gdLst>
                <a:gd name="T0" fmla="*/ 780 w 780"/>
                <a:gd name="T1" fmla="*/ 0 h 1340"/>
                <a:gd name="T2" fmla="*/ 780 w 780"/>
                <a:gd name="T3" fmla="*/ 0 h 1340"/>
                <a:gd name="T4" fmla="*/ 780 w 780"/>
                <a:gd name="T5" fmla="*/ 1156 h 1340"/>
                <a:gd name="T6" fmla="*/ 236 w 780"/>
                <a:gd name="T7" fmla="*/ 1340 h 1340"/>
                <a:gd name="T8" fmla="*/ 0 w 780"/>
                <a:gd name="T9" fmla="*/ 1322 h 1340"/>
              </a:gdLst>
              <a:ahLst/>
              <a:cxnLst>
                <a:cxn ang="0">
                  <a:pos x="T0" y="T1"/>
                </a:cxn>
                <a:cxn ang="0">
                  <a:pos x="T2" y="T3"/>
                </a:cxn>
                <a:cxn ang="0">
                  <a:pos x="T4" y="T5"/>
                </a:cxn>
                <a:cxn ang="0">
                  <a:pos x="T6" y="T7"/>
                </a:cxn>
                <a:cxn ang="0">
                  <a:pos x="T8" y="T9"/>
                </a:cxn>
              </a:cxnLst>
              <a:rect l="0" t="0" r="r" b="b"/>
              <a:pathLst>
                <a:path w="780" h="1340">
                  <a:moveTo>
                    <a:pt x="780" y="0"/>
                  </a:moveTo>
                  <a:lnTo>
                    <a:pt x="780" y="0"/>
                  </a:lnTo>
                  <a:lnTo>
                    <a:pt x="780" y="1156"/>
                  </a:lnTo>
                  <a:cubicBezTo>
                    <a:pt x="780" y="1258"/>
                    <a:pt x="537" y="1340"/>
                    <a:pt x="236" y="1340"/>
                  </a:cubicBezTo>
                  <a:cubicBezTo>
                    <a:pt x="152" y="1340"/>
                    <a:pt x="71" y="1334"/>
                    <a:pt x="0" y="1322"/>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99" name="Freeform 25"/>
            <p:cNvSpPr>
              <a:spLocks/>
            </p:cNvSpPr>
            <p:nvPr/>
          </p:nvSpPr>
          <p:spPr bwMode="auto">
            <a:xfrm>
              <a:off x="3396" y="1250"/>
              <a:ext cx="96" cy="22"/>
            </a:xfrm>
            <a:custGeom>
              <a:avLst/>
              <a:gdLst>
                <a:gd name="T0" fmla="*/ 780 w 780"/>
                <a:gd name="T1" fmla="*/ 0 h 184"/>
                <a:gd name="T2" fmla="*/ 780 w 780"/>
                <a:gd name="T3" fmla="*/ 0 h 184"/>
                <a:gd name="T4" fmla="*/ 236 w 780"/>
                <a:gd name="T5" fmla="*/ 184 h 184"/>
                <a:gd name="T6" fmla="*/ 0 w 780"/>
                <a:gd name="T7" fmla="*/ 166 h 184"/>
              </a:gdLst>
              <a:ahLst/>
              <a:cxnLst>
                <a:cxn ang="0">
                  <a:pos x="T0" y="T1"/>
                </a:cxn>
                <a:cxn ang="0">
                  <a:pos x="T2" y="T3"/>
                </a:cxn>
                <a:cxn ang="0">
                  <a:pos x="T4" y="T5"/>
                </a:cxn>
                <a:cxn ang="0">
                  <a:pos x="T6" y="T7"/>
                </a:cxn>
              </a:cxnLst>
              <a:rect l="0" t="0" r="r" b="b"/>
              <a:pathLst>
                <a:path w="780" h="184">
                  <a:moveTo>
                    <a:pt x="780" y="0"/>
                  </a:moveTo>
                  <a:lnTo>
                    <a:pt x="780" y="0"/>
                  </a:lnTo>
                  <a:cubicBezTo>
                    <a:pt x="780" y="102"/>
                    <a:pt x="537" y="184"/>
                    <a:pt x="236" y="184"/>
                  </a:cubicBezTo>
                  <a:cubicBezTo>
                    <a:pt x="152" y="184"/>
                    <a:pt x="71" y="178"/>
                    <a:pt x="0" y="166"/>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0" name="Freeform 26"/>
            <p:cNvSpPr>
              <a:spLocks/>
            </p:cNvSpPr>
            <p:nvPr/>
          </p:nvSpPr>
          <p:spPr bwMode="auto">
            <a:xfrm>
              <a:off x="3396" y="1214"/>
              <a:ext cx="96" cy="23"/>
            </a:xfrm>
            <a:custGeom>
              <a:avLst/>
              <a:gdLst>
                <a:gd name="T0" fmla="*/ 780 w 780"/>
                <a:gd name="T1" fmla="*/ 0 h 184"/>
                <a:gd name="T2" fmla="*/ 780 w 780"/>
                <a:gd name="T3" fmla="*/ 0 h 184"/>
                <a:gd name="T4" fmla="*/ 236 w 780"/>
                <a:gd name="T5" fmla="*/ 184 h 184"/>
                <a:gd name="T6" fmla="*/ 0 w 780"/>
                <a:gd name="T7" fmla="*/ 166 h 184"/>
              </a:gdLst>
              <a:ahLst/>
              <a:cxnLst>
                <a:cxn ang="0">
                  <a:pos x="T0" y="T1"/>
                </a:cxn>
                <a:cxn ang="0">
                  <a:pos x="T2" y="T3"/>
                </a:cxn>
                <a:cxn ang="0">
                  <a:pos x="T4" y="T5"/>
                </a:cxn>
                <a:cxn ang="0">
                  <a:pos x="T6" y="T7"/>
                </a:cxn>
              </a:cxnLst>
              <a:rect l="0" t="0" r="r" b="b"/>
              <a:pathLst>
                <a:path w="780" h="184">
                  <a:moveTo>
                    <a:pt x="780" y="0"/>
                  </a:moveTo>
                  <a:lnTo>
                    <a:pt x="780" y="0"/>
                  </a:lnTo>
                  <a:cubicBezTo>
                    <a:pt x="780" y="102"/>
                    <a:pt x="537" y="184"/>
                    <a:pt x="236" y="184"/>
                  </a:cubicBezTo>
                  <a:cubicBezTo>
                    <a:pt x="152" y="184"/>
                    <a:pt x="71" y="178"/>
                    <a:pt x="0" y="166"/>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1" name="Freeform 27"/>
            <p:cNvSpPr>
              <a:spLocks/>
            </p:cNvSpPr>
            <p:nvPr/>
          </p:nvSpPr>
          <p:spPr bwMode="auto">
            <a:xfrm>
              <a:off x="3359" y="1179"/>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5" y="184"/>
                    <a:pt x="544" y="184"/>
                  </a:cubicBezTo>
                  <a:cubicBezTo>
                    <a:pt x="244" y="184"/>
                    <a:pt x="0" y="102"/>
                    <a:pt x="0" y="0"/>
                  </a:cubicBezTo>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02" name="Group 30"/>
          <p:cNvGrpSpPr>
            <a:grpSpLocks noChangeAspect="1"/>
          </p:cNvGrpSpPr>
          <p:nvPr/>
        </p:nvGrpSpPr>
        <p:grpSpPr bwMode="auto">
          <a:xfrm>
            <a:off x="5895986" y="1317627"/>
            <a:ext cx="314325" cy="349250"/>
            <a:chOff x="3714" y="830"/>
            <a:chExt cx="198" cy="220"/>
          </a:xfrm>
        </p:grpSpPr>
        <p:sp>
          <p:nvSpPr>
            <p:cNvPr id="103" name="Freeform 31"/>
            <p:cNvSpPr>
              <a:spLocks/>
            </p:cNvSpPr>
            <p:nvPr/>
          </p:nvSpPr>
          <p:spPr bwMode="auto">
            <a:xfrm>
              <a:off x="3785" y="959"/>
              <a:ext cx="57" cy="91"/>
            </a:xfrm>
            <a:custGeom>
              <a:avLst/>
              <a:gdLst>
                <a:gd name="T0" fmla="*/ 0 w 536"/>
                <a:gd name="T1" fmla="*/ 864 h 864"/>
                <a:gd name="T2" fmla="*/ 0 w 536"/>
                <a:gd name="T3" fmla="*/ 864 h 864"/>
                <a:gd name="T4" fmla="*/ 536 w 536"/>
                <a:gd name="T5" fmla="*/ 864 h 864"/>
                <a:gd name="T6" fmla="*/ 536 w 536"/>
                <a:gd name="T7" fmla="*/ 0 h 864"/>
                <a:gd name="T8" fmla="*/ 0 w 536"/>
                <a:gd name="T9" fmla="*/ 0 h 864"/>
                <a:gd name="T10" fmla="*/ 0 w 536"/>
                <a:gd name="T11" fmla="*/ 864 h 864"/>
              </a:gdLst>
              <a:ahLst/>
              <a:cxnLst>
                <a:cxn ang="0">
                  <a:pos x="T0" y="T1"/>
                </a:cxn>
                <a:cxn ang="0">
                  <a:pos x="T2" y="T3"/>
                </a:cxn>
                <a:cxn ang="0">
                  <a:pos x="T4" y="T5"/>
                </a:cxn>
                <a:cxn ang="0">
                  <a:pos x="T6" y="T7"/>
                </a:cxn>
                <a:cxn ang="0">
                  <a:pos x="T8" y="T9"/>
                </a:cxn>
                <a:cxn ang="0">
                  <a:pos x="T10" y="T11"/>
                </a:cxn>
              </a:cxnLst>
              <a:rect l="0" t="0" r="r" b="b"/>
              <a:pathLst>
                <a:path w="536" h="864">
                  <a:moveTo>
                    <a:pt x="0" y="864"/>
                  </a:moveTo>
                  <a:lnTo>
                    <a:pt x="0" y="864"/>
                  </a:lnTo>
                  <a:lnTo>
                    <a:pt x="536" y="864"/>
                  </a:lnTo>
                  <a:lnTo>
                    <a:pt x="536" y="0"/>
                  </a:lnTo>
                  <a:lnTo>
                    <a:pt x="0" y="0"/>
                  </a:lnTo>
                  <a:lnTo>
                    <a:pt x="0" y="864"/>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4" name="Freeform 32"/>
            <p:cNvSpPr>
              <a:spLocks/>
            </p:cNvSpPr>
            <p:nvPr/>
          </p:nvSpPr>
          <p:spPr bwMode="auto">
            <a:xfrm>
              <a:off x="3715" y="1005"/>
              <a:ext cx="57" cy="45"/>
            </a:xfrm>
            <a:custGeom>
              <a:avLst/>
              <a:gdLst>
                <a:gd name="T0" fmla="*/ 0 w 536"/>
                <a:gd name="T1" fmla="*/ 432 h 432"/>
                <a:gd name="T2" fmla="*/ 0 w 536"/>
                <a:gd name="T3" fmla="*/ 432 h 432"/>
                <a:gd name="T4" fmla="*/ 536 w 536"/>
                <a:gd name="T5" fmla="*/ 432 h 432"/>
                <a:gd name="T6" fmla="*/ 536 w 536"/>
                <a:gd name="T7" fmla="*/ 0 h 432"/>
                <a:gd name="T8" fmla="*/ 0 w 536"/>
                <a:gd name="T9" fmla="*/ 0 h 432"/>
                <a:gd name="T10" fmla="*/ 0 w 536"/>
                <a:gd name="T11" fmla="*/ 432 h 432"/>
              </a:gdLst>
              <a:ahLst/>
              <a:cxnLst>
                <a:cxn ang="0">
                  <a:pos x="T0" y="T1"/>
                </a:cxn>
                <a:cxn ang="0">
                  <a:pos x="T2" y="T3"/>
                </a:cxn>
                <a:cxn ang="0">
                  <a:pos x="T4" y="T5"/>
                </a:cxn>
                <a:cxn ang="0">
                  <a:pos x="T6" y="T7"/>
                </a:cxn>
                <a:cxn ang="0">
                  <a:pos x="T8" y="T9"/>
                </a:cxn>
                <a:cxn ang="0">
                  <a:pos x="T10" y="T11"/>
                </a:cxn>
              </a:cxnLst>
              <a:rect l="0" t="0" r="r" b="b"/>
              <a:pathLst>
                <a:path w="536" h="432">
                  <a:moveTo>
                    <a:pt x="0" y="432"/>
                  </a:moveTo>
                  <a:lnTo>
                    <a:pt x="0" y="432"/>
                  </a:lnTo>
                  <a:lnTo>
                    <a:pt x="536" y="432"/>
                  </a:lnTo>
                  <a:lnTo>
                    <a:pt x="536" y="0"/>
                  </a:lnTo>
                  <a:lnTo>
                    <a:pt x="0" y="0"/>
                  </a:lnTo>
                  <a:lnTo>
                    <a:pt x="0" y="432"/>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5" name="Freeform 33"/>
            <p:cNvSpPr>
              <a:spLocks/>
            </p:cNvSpPr>
            <p:nvPr/>
          </p:nvSpPr>
          <p:spPr bwMode="auto">
            <a:xfrm>
              <a:off x="3714" y="830"/>
              <a:ext cx="145" cy="143"/>
            </a:xfrm>
            <a:custGeom>
              <a:avLst/>
              <a:gdLst>
                <a:gd name="T0" fmla="*/ 1368 w 1368"/>
                <a:gd name="T1" fmla="*/ 0 h 1353"/>
                <a:gd name="T2" fmla="*/ 1368 w 1368"/>
                <a:gd name="T3" fmla="*/ 0 h 1353"/>
                <a:gd name="T4" fmla="*/ 851 w 1368"/>
                <a:gd name="T5" fmla="*/ 0 h 1353"/>
                <a:gd name="T6" fmla="*/ 982 w 1368"/>
                <a:gd name="T7" fmla="*/ 133 h 1353"/>
                <a:gd name="T8" fmla="*/ 12 w 1368"/>
                <a:gd name="T9" fmla="*/ 1286 h 1353"/>
                <a:gd name="T10" fmla="*/ 11 w 1368"/>
                <a:gd name="T11" fmla="*/ 1335 h 1353"/>
                <a:gd name="T12" fmla="*/ 65 w 1368"/>
                <a:gd name="T13" fmla="*/ 1340 h 1353"/>
                <a:gd name="T14" fmla="*/ 1236 w 1368"/>
                <a:gd name="T15" fmla="*/ 389 h 1353"/>
                <a:gd name="T16" fmla="*/ 1368 w 1368"/>
                <a:gd name="T17" fmla="*/ 521 h 1353"/>
                <a:gd name="T18" fmla="*/ 1368 w 1368"/>
                <a:gd name="T19" fmla="*/ 0 h 1353"/>
                <a:gd name="T20" fmla="*/ 1368 w 1368"/>
                <a:gd name="T21" fmla="*/ 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8" h="1353">
                  <a:moveTo>
                    <a:pt x="1368" y="0"/>
                  </a:moveTo>
                  <a:lnTo>
                    <a:pt x="1368" y="0"/>
                  </a:lnTo>
                  <a:lnTo>
                    <a:pt x="851" y="0"/>
                  </a:lnTo>
                  <a:lnTo>
                    <a:pt x="982" y="133"/>
                  </a:lnTo>
                  <a:lnTo>
                    <a:pt x="12" y="1286"/>
                  </a:lnTo>
                  <a:cubicBezTo>
                    <a:pt x="0" y="1300"/>
                    <a:pt x="0" y="1320"/>
                    <a:pt x="11" y="1335"/>
                  </a:cubicBezTo>
                  <a:cubicBezTo>
                    <a:pt x="25" y="1351"/>
                    <a:pt x="48" y="1353"/>
                    <a:pt x="65" y="1340"/>
                  </a:cubicBezTo>
                  <a:lnTo>
                    <a:pt x="1236" y="389"/>
                  </a:lnTo>
                  <a:lnTo>
                    <a:pt x="1368" y="521"/>
                  </a:lnTo>
                  <a:lnTo>
                    <a:pt x="1368" y="0"/>
                  </a:lnTo>
                  <a:lnTo>
                    <a:pt x="1368" y="0"/>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6" name="Freeform 34"/>
            <p:cNvSpPr>
              <a:spLocks/>
            </p:cNvSpPr>
            <p:nvPr/>
          </p:nvSpPr>
          <p:spPr bwMode="auto">
            <a:xfrm>
              <a:off x="3855" y="914"/>
              <a:ext cx="57" cy="136"/>
            </a:xfrm>
            <a:custGeom>
              <a:avLst/>
              <a:gdLst>
                <a:gd name="T0" fmla="*/ 0 w 536"/>
                <a:gd name="T1" fmla="*/ 1290 h 1290"/>
                <a:gd name="T2" fmla="*/ 0 w 536"/>
                <a:gd name="T3" fmla="*/ 1290 h 1290"/>
                <a:gd name="T4" fmla="*/ 536 w 536"/>
                <a:gd name="T5" fmla="*/ 1290 h 1290"/>
                <a:gd name="T6" fmla="*/ 536 w 536"/>
                <a:gd name="T7" fmla="*/ 0 h 1290"/>
                <a:gd name="T8" fmla="*/ 0 w 536"/>
                <a:gd name="T9" fmla="*/ 0 h 1290"/>
                <a:gd name="T10" fmla="*/ 0 w 536"/>
                <a:gd name="T11" fmla="*/ 1290 h 1290"/>
              </a:gdLst>
              <a:ahLst/>
              <a:cxnLst>
                <a:cxn ang="0">
                  <a:pos x="T0" y="T1"/>
                </a:cxn>
                <a:cxn ang="0">
                  <a:pos x="T2" y="T3"/>
                </a:cxn>
                <a:cxn ang="0">
                  <a:pos x="T4" y="T5"/>
                </a:cxn>
                <a:cxn ang="0">
                  <a:pos x="T6" y="T7"/>
                </a:cxn>
                <a:cxn ang="0">
                  <a:pos x="T8" y="T9"/>
                </a:cxn>
                <a:cxn ang="0">
                  <a:pos x="T10" y="T11"/>
                </a:cxn>
              </a:cxnLst>
              <a:rect l="0" t="0" r="r" b="b"/>
              <a:pathLst>
                <a:path w="536" h="1290">
                  <a:moveTo>
                    <a:pt x="0" y="1290"/>
                  </a:moveTo>
                  <a:lnTo>
                    <a:pt x="0" y="1290"/>
                  </a:lnTo>
                  <a:lnTo>
                    <a:pt x="536" y="1290"/>
                  </a:lnTo>
                  <a:lnTo>
                    <a:pt x="536" y="0"/>
                  </a:lnTo>
                  <a:lnTo>
                    <a:pt x="0" y="0"/>
                  </a:lnTo>
                  <a:lnTo>
                    <a:pt x="0" y="1290"/>
                  </a:lnTo>
                  <a:close/>
                </a:path>
              </a:pathLst>
            </a:custGeom>
            <a:noFill/>
            <a:ln w="12700" cap="rnd">
              <a:solidFill>
                <a:srgbClr val="FEFEFE"/>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57" name="Freeform 123"/>
          <p:cNvSpPr>
            <a:spLocks noEditPoints="1"/>
          </p:cNvSpPr>
          <p:nvPr/>
        </p:nvSpPr>
        <p:spPr bwMode="auto">
          <a:xfrm>
            <a:off x="3789396" y="2670765"/>
            <a:ext cx="347313" cy="360082"/>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59" name="Elbow Connector 58"/>
          <p:cNvCxnSpPr/>
          <p:nvPr/>
        </p:nvCxnSpPr>
        <p:spPr>
          <a:xfrm rot="16200000" flipH="1">
            <a:off x="6088911" y="2054775"/>
            <a:ext cx="294490" cy="269239"/>
          </a:xfrm>
          <a:prstGeom prst="bentConnector2">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p:nvPr/>
        </p:nvCxnSpPr>
        <p:spPr>
          <a:xfrm rot="16200000" flipH="1">
            <a:off x="4705431" y="2973423"/>
            <a:ext cx="274158" cy="325117"/>
          </a:xfrm>
          <a:prstGeom prst="bentConnector2">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5895986" y="2178150"/>
            <a:ext cx="2420916" cy="307777"/>
          </a:xfrm>
          <a:prstGeom prst="rect">
            <a:avLst/>
          </a:prstGeom>
          <a:noFill/>
        </p:spPr>
        <p:txBody>
          <a:bodyPr wrap="square" rtlCol="0">
            <a:spAutoFit/>
          </a:bodyPr>
          <a:lstStyle/>
          <a:p>
            <a:pPr algn="ctr"/>
            <a:r>
              <a:rPr lang="en-US" sz="1400" dirty="0">
                <a:solidFill>
                  <a:schemeClr val="tx2"/>
                </a:solidFill>
                <a:latin typeface="Myriad Pro" charset="0"/>
                <a:ea typeface="Myriad Pro" charset="0"/>
                <a:cs typeface="Myriad Pro" charset="0"/>
              </a:rPr>
              <a:t>Route approval</a:t>
            </a:r>
          </a:p>
        </p:txBody>
      </p:sp>
      <p:cxnSp>
        <p:nvCxnSpPr>
          <p:cNvPr id="109" name="Elbow Connector 108"/>
          <p:cNvCxnSpPr>
            <a:cxnSpLocks/>
          </p:cNvCxnSpPr>
          <p:nvPr/>
        </p:nvCxnSpPr>
        <p:spPr>
          <a:xfrm rot="16200000" flipH="1">
            <a:off x="4000799" y="3449508"/>
            <a:ext cx="273600" cy="324000"/>
          </a:xfrm>
          <a:prstGeom prst="bentConnector2">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4340813" y="3576582"/>
            <a:ext cx="4181634" cy="307777"/>
          </a:xfrm>
          <a:prstGeom prst="rect">
            <a:avLst/>
          </a:prstGeom>
          <a:noFill/>
        </p:spPr>
        <p:txBody>
          <a:bodyPr wrap="square" rtlCol="0">
            <a:spAutoFit/>
          </a:bodyPr>
          <a:lstStyle/>
          <a:p>
            <a:r>
              <a:rPr lang="en-US" sz="1400">
                <a:solidFill>
                  <a:schemeClr val="tx2"/>
                </a:solidFill>
                <a:latin typeface="Myriad Pro" charset="0"/>
                <a:ea typeface="Myriad Pro" charset="0"/>
                <a:cs typeface="Myriad Pro" charset="0"/>
              </a:rPr>
              <a:t>Project activities going in accordance to the plan</a:t>
            </a:r>
          </a:p>
        </p:txBody>
      </p:sp>
    </p:spTree>
    <p:extLst>
      <p:ext uri="{BB962C8B-B14F-4D97-AF65-F5344CB8AC3E}">
        <p14:creationId xmlns:p14="http://schemas.microsoft.com/office/powerpoint/2010/main" val="72938610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667"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600" fill="hold"/>
                                            <p:tgtEl>
                                              <p:spTgt spid="44"/>
                                            </p:tgtEl>
                                            <p:attrNameLst>
                                              <p:attrName>ppt_x</p:attrName>
                                            </p:attrNameLst>
                                          </p:cBhvr>
                                          <p:tavLst>
                                            <p:tav tm="0">
                                              <p:val>
                                                <p:strVal val="0-#ppt_w/2"/>
                                              </p:val>
                                            </p:tav>
                                            <p:tav tm="100000">
                                              <p:val>
                                                <p:strVal val="#ppt_x"/>
                                              </p:val>
                                            </p:tav>
                                          </p:tavLst>
                                        </p:anim>
                                        <p:anim calcmode="lin" valueType="num">
                                          <p:cBhvr additive="base">
                                            <p:cTn id="8" dur="600" fill="hold"/>
                                            <p:tgtEl>
                                              <p:spTgt spid="4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p:stCondLst>
                                  <p:cond delay="600"/>
                                </p:stCondLst>
                                <p:childTnLst>
                                  <p:par>
                                    <p:cTn id="16" presetID="2" presetClass="entr" presetSubtype="4" fill="hold" grpId="0" nodeType="afterEffect" p14:presetBounceEnd="68182">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14:bounceEnd="68182">
                                          <p:cBhvr additive="base">
                                            <p:cTn id="18" dur="1100" fill="hold"/>
                                            <p:tgtEl>
                                              <p:spTgt spid="65"/>
                                            </p:tgtEl>
                                            <p:attrNameLst>
                                              <p:attrName>ppt_x</p:attrName>
                                            </p:attrNameLst>
                                          </p:cBhvr>
                                          <p:tavLst>
                                            <p:tav tm="0">
                                              <p:val>
                                                <p:strVal val="#ppt_x"/>
                                              </p:val>
                                            </p:tav>
                                            <p:tav tm="100000">
                                              <p:val>
                                                <p:strVal val="#ppt_x"/>
                                              </p:val>
                                            </p:tav>
                                          </p:tavLst>
                                        </p:anim>
                                        <p:anim calcmode="lin" valueType="num" p14:bounceEnd="68182">
                                          <p:cBhvr additive="base">
                                            <p:cTn id="19" dur="1100" fill="hold"/>
                                            <p:tgtEl>
                                              <p:spTgt spid="65"/>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4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22" presetClass="entr" presetSubtype="1" fill="hold" nodeType="withEffect">
                                      <p:stCondLst>
                                        <p:cond delay="250"/>
                                      </p:stCondLst>
                                      <p:childTnLst>
                                        <p:set>
                                          <p:cBhvr>
                                            <p:cTn id="24" dur="1" fill="hold">
                                              <p:stCondLst>
                                                <p:cond delay="0"/>
                                              </p:stCondLst>
                                            </p:cTn>
                                            <p:tgtEl>
                                              <p:spTgt spid="77"/>
                                            </p:tgtEl>
                                            <p:attrNameLst>
                                              <p:attrName>style.visibility</p:attrName>
                                            </p:attrNameLst>
                                          </p:cBhvr>
                                          <p:to>
                                            <p:strVal val="visible"/>
                                          </p:to>
                                        </p:set>
                                        <p:animEffect transition="in" filter="wipe(up)">
                                          <p:cBhvr>
                                            <p:cTn id="25" dur="300"/>
                                            <p:tgtEl>
                                              <p:spTgt spid="7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par>
                                    <p:cTn id="29" presetID="2" presetClass="entr" presetSubtype="4" fill="hold" grpId="0" nodeType="withEffect" p14:presetBounceEnd="68182">
                                      <p:stCondLst>
                                        <p:cond delay="750"/>
                                      </p:stCondLst>
                                      <p:childTnLst>
                                        <p:set>
                                          <p:cBhvr>
                                            <p:cTn id="30" dur="1" fill="hold">
                                              <p:stCondLst>
                                                <p:cond delay="0"/>
                                              </p:stCondLst>
                                            </p:cTn>
                                            <p:tgtEl>
                                              <p:spTgt spid="69"/>
                                            </p:tgtEl>
                                            <p:attrNameLst>
                                              <p:attrName>style.visibility</p:attrName>
                                            </p:attrNameLst>
                                          </p:cBhvr>
                                          <p:to>
                                            <p:strVal val="visible"/>
                                          </p:to>
                                        </p:set>
                                        <p:anim calcmode="lin" valueType="num" p14:bounceEnd="68182">
                                          <p:cBhvr additive="base">
                                            <p:cTn id="31" dur="1100" fill="hold"/>
                                            <p:tgtEl>
                                              <p:spTgt spid="69"/>
                                            </p:tgtEl>
                                            <p:attrNameLst>
                                              <p:attrName>ppt_x</p:attrName>
                                            </p:attrNameLst>
                                          </p:cBhvr>
                                          <p:tavLst>
                                            <p:tav tm="0">
                                              <p:val>
                                                <p:strVal val="#ppt_x"/>
                                              </p:val>
                                            </p:tav>
                                            <p:tav tm="100000">
                                              <p:val>
                                                <p:strVal val="#ppt_x"/>
                                              </p:val>
                                            </p:tav>
                                          </p:tavLst>
                                        </p:anim>
                                        <p:anim calcmode="lin" valueType="num" p14:bounceEnd="68182">
                                          <p:cBhvr additive="base">
                                            <p:cTn id="32" dur="1100" fill="hold"/>
                                            <p:tgtEl>
                                              <p:spTgt spid="69"/>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120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22" presetClass="entr" presetSubtype="1" fill="hold" nodeType="withEffect">
                                      <p:stCondLst>
                                        <p:cond delay="1200"/>
                                      </p:stCondLst>
                                      <p:childTnLst>
                                        <p:set>
                                          <p:cBhvr>
                                            <p:cTn id="37" dur="1" fill="hold">
                                              <p:stCondLst>
                                                <p:cond delay="0"/>
                                              </p:stCondLst>
                                            </p:cTn>
                                            <p:tgtEl>
                                              <p:spTgt spid="109"/>
                                            </p:tgtEl>
                                            <p:attrNameLst>
                                              <p:attrName>style.visibility</p:attrName>
                                            </p:attrNameLst>
                                          </p:cBhvr>
                                          <p:to>
                                            <p:strVal val="visible"/>
                                          </p:to>
                                        </p:set>
                                        <p:animEffect transition="in" filter="wipe(up)">
                                          <p:cBhvr>
                                            <p:cTn id="38" dur="300"/>
                                            <p:tgtEl>
                                              <p:spTgt spid="109"/>
                                            </p:tgtEl>
                                          </p:cBhvr>
                                        </p:animEffect>
                                      </p:childTnLst>
                                    </p:cTn>
                                  </p:par>
                                  <p:par>
                                    <p:cTn id="39" presetID="10" presetClass="entr" presetSubtype="0" fill="hold" grpId="0" nodeType="withEffect">
                                      <p:stCondLst>
                                        <p:cond delay="1200"/>
                                      </p:stCondLst>
                                      <p:childTnLst>
                                        <p:set>
                                          <p:cBhvr>
                                            <p:cTn id="40" dur="1" fill="hold">
                                              <p:stCondLst>
                                                <p:cond delay="0"/>
                                              </p:stCondLst>
                                            </p:cTn>
                                            <p:tgtEl>
                                              <p:spTgt spid="110"/>
                                            </p:tgtEl>
                                            <p:attrNameLst>
                                              <p:attrName>style.visibility</p:attrName>
                                            </p:attrNameLst>
                                          </p:cBhvr>
                                          <p:to>
                                            <p:strVal val="visible"/>
                                          </p:to>
                                        </p:set>
                                        <p:animEffect transition="in" filter="fade">
                                          <p:cBhvr>
                                            <p:cTn id="41" dur="500"/>
                                            <p:tgtEl>
                                              <p:spTgt spid="110"/>
                                            </p:tgtEl>
                                          </p:cBhvr>
                                        </p:animEffect>
                                      </p:childTnLst>
                                    </p:cTn>
                                  </p:par>
                                  <p:par>
                                    <p:cTn id="42" presetID="2" presetClass="entr" presetSubtype="4" fill="hold" grpId="0" nodeType="withEffect" p14:presetBounceEnd="68182">
                                      <p:stCondLst>
                                        <p:cond delay="1500"/>
                                      </p:stCondLst>
                                      <p:childTnLst>
                                        <p:set>
                                          <p:cBhvr>
                                            <p:cTn id="43" dur="1" fill="hold">
                                              <p:stCondLst>
                                                <p:cond delay="0"/>
                                              </p:stCondLst>
                                            </p:cTn>
                                            <p:tgtEl>
                                              <p:spTgt spid="66"/>
                                            </p:tgtEl>
                                            <p:attrNameLst>
                                              <p:attrName>style.visibility</p:attrName>
                                            </p:attrNameLst>
                                          </p:cBhvr>
                                          <p:to>
                                            <p:strVal val="visible"/>
                                          </p:to>
                                        </p:set>
                                        <p:anim calcmode="lin" valueType="num" p14:bounceEnd="68182">
                                          <p:cBhvr additive="base">
                                            <p:cTn id="44" dur="1100" fill="hold"/>
                                            <p:tgtEl>
                                              <p:spTgt spid="66"/>
                                            </p:tgtEl>
                                            <p:attrNameLst>
                                              <p:attrName>ppt_x</p:attrName>
                                            </p:attrNameLst>
                                          </p:cBhvr>
                                          <p:tavLst>
                                            <p:tav tm="0">
                                              <p:val>
                                                <p:strVal val="#ppt_x"/>
                                              </p:val>
                                            </p:tav>
                                            <p:tav tm="100000">
                                              <p:val>
                                                <p:strVal val="#ppt_x"/>
                                              </p:val>
                                            </p:tav>
                                          </p:tavLst>
                                        </p:anim>
                                        <p:anim calcmode="lin" valueType="num" p14:bounceEnd="68182">
                                          <p:cBhvr additive="base">
                                            <p:cTn id="45" dur="1100" fill="hold"/>
                                            <p:tgtEl>
                                              <p:spTgt spid="66"/>
                                            </p:tgtEl>
                                            <p:attrNameLst>
                                              <p:attrName>ppt_y</p:attrName>
                                            </p:attrNameLst>
                                          </p:cBhvr>
                                          <p:tavLst>
                                            <p:tav tm="0">
                                              <p:val>
                                                <p:strVal val="1+#ppt_h/2"/>
                                              </p:val>
                                            </p:tav>
                                            <p:tav tm="100000">
                                              <p:val>
                                                <p:strVal val="#ppt_y"/>
                                              </p:val>
                                            </p:tav>
                                          </p:tavLst>
                                        </p:anim>
                                      </p:childTnLst>
                                    </p:cTn>
                                  </p:par>
                                  <p:par>
                                    <p:cTn id="46" presetID="10" presetClass="entr" presetSubtype="0" fill="hold" nodeType="withEffect">
                                      <p:stCondLst>
                                        <p:cond delay="190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2" presetClass="entr" presetSubtype="1" fill="hold" nodeType="withEffect">
                                      <p:stCondLst>
                                        <p:cond delay="1900"/>
                                      </p:stCondLst>
                                      <p:childTnLst>
                                        <p:set>
                                          <p:cBhvr>
                                            <p:cTn id="50" dur="1" fill="hold">
                                              <p:stCondLst>
                                                <p:cond delay="0"/>
                                              </p:stCondLst>
                                            </p:cTn>
                                            <p:tgtEl>
                                              <p:spTgt spid="64"/>
                                            </p:tgtEl>
                                            <p:attrNameLst>
                                              <p:attrName>style.visibility</p:attrName>
                                            </p:attrNameLst>
                                          </p:cBhvr>
                                          <p:to>
                                            <p:strVal val="visible"/>
                                          </p:to>
                                        </p:set>
                                        <p:animEffect transition="in" filter="wipe(up)">
                                          <p:cBhvr>
                                            <p:cTn id="51" dur="300"/>
                                            <p:tgtEl>
                                              <p:spTgt spid="64"/>
                                            </p:tgtEl>
                                          </p:cBhvr>
                                        </p:animEffect>
                                      </p:childTnLst>
                                    </p:cTn>
                                  </p:par>
                                  <p:par>
                                    <p:cTn id="52" presetID="10" presetClass="entr" presetSubtype="0" fill="hold" grpId="0" nodeType="withEffect">
                                      <p:stCondLst>
                                        <p:cond delay="200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par>
                                    <p:cTn id="55" presetID="2" presetClass="entr" presetSubtype="4" fill="hold" grpId="0" nodeType="withEffect" p14:presetBounceEnd="68182">
                                      <p:stCondLst>
                                        <p:cond delay="2250"/>
                                      </p:stCondLst>
                                      <p:childTnLst>
                                        <p:set>
                                          <p:cBhvr>
                                            <p:cTn id="56" dur="1" fill="hold">
                                              <p:stCondLst>
                                                <p:cond delay="0"/>
                                              </p:stCondLst>
                                            </p:cTn>
                                            <p:tgtEl>
                                              <p:spTgt spid="68"/>
                                            </p:tgtEl>
                                            <p:attrNameLst>
                                              <p:attrName>style.visibility</p:attrName>
                                            </p:attrNameLst>
                                          </p:cBhvr>
                                          <p:to>
                                            <p:strVal val="visible"/>
                                          </p:to>
                                        </p:set>
                                        <p:anim calcmode="lin" valueType="num" p14:bounceEnd="68182">
                                          <p:cBhvr additive="base">
                                            <p:cTn id="57" dur="1100" fill="hold"/>
                                            <p:tgtEl>
                                              <p:spTgt spid="68"/>
                                            </p:tgtEl>
                                            <p:attrNameLst>
                                              <p:attrName>ppt_x</p:attrName>
                                            </p:attrNameLst>
                                          </p:cBhvr>
                                          <p:tavLst>
                                            <p:tav tm="0">
                                              <p:val>
                                                <p:strVal val="#ppt_x"/>
                                              </p:val>
                                            </p:tav>
                                            <p:tav tm="100000">
                                              <p:val>
                                                <p:strVal val="#ppt_x"/>
                                              </p:val>
                                            </p:tav>
                                          </p:tavLst>
                                        </p:anim>
                                        <p:anim calcmode="lin" valueType="num" p14:bounceEnd="68182">
                                          <p:cBhvr additive="base">
                                            <p:cTn id="58" dur="1100" fill="hold"/>
                                            <p:tgtEl>
                                              <p:spTgt spid="68"/>
                                            </p:tgtEl>
                                            <p:attrNameLst>
                                              <p:attrName>ppt_y</p:attrName>
                                            </p:attrNameLst>
                                          </p:cBhvr>
                                          <p:tavLst>
                                            <p:tav tm="0">
                                              <p:val>
                                                <p:strVal val="1+#ppt_h/2"/>
                                              </p:val>
                                            </p:tav>
                                            <p:tav tm="100000">
                                              <p:val>
                                                <p:strVal val="#ppt_y"/>
                                              </p:val>
                                            </p:tav>
                                          </p:tavLst>
                                        </p:anim>
                                      </p:childTnLst>
                                    </p:cTn>
                                  </p:par>
                                  <p:par>
                                    <p:cTn id="59" presetID="10" presetClass="entr" presetSubtype="0" fill="hold" nodeType="withEffect">
                                      <p:stCondLst>
                                        <p:cond delay="2700"/>
                                      </p:stCondLst>
                                      <p:childTnLst>
                                        <p:set>
                                          <p:cBhvr>
                                            <p:cTn id="60" dur="1" fill="hold">
                                              <p:stCondLst>
                                                <p:cond delay="0"/>
                                              </p:stCondLst>
                                            </p:cTn>
                                            <p:tgtEl>
                                              <p:spTgt spid="91"/>
                                            </p:tgtEl>
                                            <p:attrNameLst>
                                              <p:attrName>style.visibility</p:attrName>
                                            </p:attrNameLst>
                                          </p:cBhvr>
                                          <p:to>
                                            <p:strVal val="visible"/>
                                          </p:to>
                                        </p:set>
                                        <p:animEffect transition="in" filter="fade">
                                          <p:cBhvr>
                                            <p:cTn id="61" dur="500"/>
                                            <p:tgtEl>
                                              <p:spTgt spid="91"/>
                                            </p:tgtEl>
                                          </p:cBhvr>
                                        </p:animEffect>
                                      </p:childTnLst>
                                    </p:cTn>
                                  </p:par>
                                  <p:par>
                                    <p:cTn id="62" presetID="22" presetClass="entr" presetSubtype="1" fill="hold" nodeType="withEffect">
                                      <p:stCondLst>
                                        <p:cond delay="2500"/>
                                      </p:stCondLst>
                                      <p:childTnLst>
                                        <p:set>
                                          <p:cBhvr>
                                            <p:cTn id="63" dur="1" fill="hold">
                                              <p:stCondLst>
                                                <p:cond delay="0"/>
                                              </p:stCondLst>
                                            </p:cTn>
                                            <p:tgtEl>
                                              <p:spTgt spid="74"/>
                                            </p:tgtEl>
                                            <p:attrNameLst>
                                              <p:attrName>style.visibility</p:attrName>
                                            </p:attrNameLst>
                                          </p:cBhvr>
                                          <p:to>
                                            <p:strVal val="visible"/>
                                          </p:to>
                                        </p:set>
                                        <p:animEffect transition="in" filter="wipe(up)">
                                          <p:cBhvr>
                                            <p:cTn id="64" dur="300"/>
                                            <p:tgtEl>
                                              <p:spTgt spid="74"/>
                                            </p:tgtEl>
                                          </p:cBhvr>
                                        </p:animEffect>
                                      </p:childTnLst>
                                    </p:cTn>
                                  </p:par>
                                  <p:par>
                                    <p:cTn id="65" presetID="10" presetClass="entr" presetSubtype="0" fill="hold" grpId="0" nodeType="withEffect">
                                      <p:stCondLst>
                                        <p:cond delay="275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2" presetClass="entr" presetSubtype="4" fill="hold" grpId="0" nodeType="withEffect" p14:presetBounceEnd="68182">
                                      <p:stCondLst>
                                        <p:cond delay="3000"/>
                                      </p:stCondLst>
                                      <p:childTnLst>
                                        <p:set>
                                          <p:cBhvr>
                                            <p:cTn id="69" dur="1" fill="hold">
                                              <p:stCondLst>
                                                <p:cond delay="0"/>
                                              </p:stCondLst>
                                            </p:cTn>
                                            <p:tgtEl>
                                              <p:spTgt spid="67"/>
                                            </p:tgtEl>
                                            <p:attrNameLst>
                                              <p:attrName>style.visibility</p:attrName>
                                            </p:attrNameLst>
                                          </p:cBhvr>
                                          <p:to>
                                            <p:strVal val="visible"/>
                                          </p:to>
                                        </p:set>
                                        <p:anim calcmode="lin" valueType="num" p14:bounceEnd="68182">
                                          <p:cBhvr additive="base">
                                            <p:cTn id="70" dur="1100" fill="hold"/>
                                            <p:tgtEl>
                                              <p:spTgt spid="67"/>
                                            </p:tgtEl>
                                            <p:attrNameLst>
                                              <p:attrName>ppt_x</p:attrName>
                                            </p:attrNameLst>
                                          </p:cBhvr>
                                          <p:tavLst>
                                            <p:tav tm="0">
                                              <p:val>
                                                <p:strVal val="#ppt_x"/>
                                              </p:val>
                                            </p:tav>
                                            <p:tav tm="100000">
                                              <p:val>
                                                <p:strVal val="#ppt_x"/>
                                              </p:val>
                                            </p:tav>
                                          </p:tavLst>
                                        </p:anim>
                                        <p:anim calcmode="lin" valueType="num" p14:bounceEnd="68182">
                                          <p:cBhvr additive="base">
                                            <p:cTn id="71" dur="1100" fill="hold"/>
                                            <p:tgtEl>
                                              <p:spTgt spid="67"/>
                                            </p:tgtEl>
                                            <p:attrNameLst>
                                              <p:attrName>ppt_y</p:attrName>
                                            </p:attrNameLst>
                                          </p:cBhvr>
                                          <p:tavLst>
                                            <p:tav tm="0">
                                              <p:val>
                                                <p:strVal val="1+#ppt_h/2"/>
                                              </p:val>
                                            </p:tav>
                                            <p:tav tm="100000">
                                              <p:val>
                                                <p:strVal val="#ppt_y"/>
                                              </p:val>
                                            </p:tav>
                                          </p:tavLst>
                                        </p:anim>
                                      </p:childTnLst>
                                    </p:cTn>
                                  </p:par>
                                  <p:par>
                                    <p:cTn id="72" presetID="10" presetClass="entr" presetSubtype="0" fill="hold" nodeType="withEffect">
                                      <p:stCondLst>
                                        <p:cond delay="3500"/>
                                      </p:stCondLst>
                                      <p:childTnLst>
                                        <p:set>
                                          <p:cBhvr>
                                            <p:cTn id="73" dur="1" fill="hold">
                                              <p:stCondLst>
                                                <p:cond delay="0"/>
                                              </p:stCondLst>
                                            </p:cTn>
                                            <p:tgtEl>
                                              <p:spTgt spid="102"/>
                                            </p:tgtEl>
                                            <p:attrNameLst>
                                              <p:attrName>style.visibility</p:attrName>
                                            </p:attrNameLst>
                                          </p:cBhvr>
                                          <p:to>
                                            <p:strVal val="visible"/>
                                          </p:to>
                                        </p:set>
                                        <p:animEffect transition="in" filter="fade">
                                          <p:cBhvr>
                                            <p:cTn id="74" dur="500"/>
                                            <p:tgtEl>
                                              <p:spTgt spid="102"/>
                                            </p:tgtEl>
                                          </p:cBhvr>
                                        </p:animEffect>
                                      </p:childTnLst>
                                    </p:cTn>
                                  </p:par>
                                  <p:par>
                                    <p:cTn id="75" presetID="22" presetClass="entr" presetSubtype="1" fill="hold" nodeType="withEffect">
                                      <p:stCondLst>
                                        <p:cond delay="3500"/>
                                      </p:stCondLst>
                                      <p:childTnLst>
                                        <p:set>
                                          <p:cBhvr>
                                            <p:cTn id="76" dur="1" fill="hold">
                                              <p:stCondLst>
                                                <p:cond delay="0"/>
                                              </p:stCondLst>
                                            </p:cTn>
                                            <p:tgtEl>
                                              <p:spTgt spid="59"/>
                                            </p:tgtEl>
                                            <p:attrNameLst>
                                              <p:attrName>style.visibility</p:attrName>
                                            </p:attrNameLst>
                                          </p:cBhvr>
                                          <p:to>
                                            <p:strVal val="visible"/>
                                          </p:to>
                                        </p:set>
                                        <p:animEffect transition="in" filter="wipe(up)">
                                          <p:cBhvr>
                                            <p:cTn id="77" dur="300"/>
                                            <p:tgtEl>
                                              <p:spTgt spid="59"/>
                                            </p:tgtEl>
                                          </p:cBhvr>
                                        </p:animEffect>
                                      </p:childTnLst>
                                    </p:cTn>
                                  </p:par>
                                  <p:par>
                                    <p:cTn id="78" presetID="10" presetClass="entr" presetSubtype="0" fill="hold" grpId="0" nodeType="withEffect">
                                      <p:stCondLst>
                                        <p:cond delay="3500"/>
                                      </p:stCondLst>
                                      <p:childTnLst>
                                        <p:set>
                                          <p:cBhvr>
                                            <p:cTn id="79" dur="1" fill="hold">
                                              <p:stCondLst>
                                                <p:cond delay="0"/>
                                              </p:stCondLst>
                                            </p:cTn>
                                            <p:tgtEl>
                                              <p:spTgt spid="108"/>
                                            </p:tgtEl>
                                            <p:attrNameLst>
                                              <p:attrName>style.visibility</p:attrName>
                                            </p:attrNameLst>
                                          </p:cBhvr>
                                          <p:to>
                                            <p:strVal val="visible"/>
                                          </p:to>
                                        </p:set>
                                        <p:animEffect transition="in" filter="fade">
                                          <p:cBhvr>
                                            <p:cTn id="80" dur="500"/>
                                            <p:tgtEl>
                                              <p:spTgt spid="108"/>
                                            </p:tgtEl>
                                          </p:cBhvr>
                                        </p:animEffect>
                                      </p:childTnLst>
                                    </p:cTn>
                                  </p:par>
                                  <p:par>
                                    <p:cTn id="81" presetID="22" presetClass="entr" presetSubtype="8" fill="hold" grpId="0" nodeType="withEffect">
                                      <p:stCondLst>
                                        <p:cond delay="350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childTnLst>
                              </p:cTn>
                            </p:par>
                            <p:par>
                              <p:cTn id="84" fill="hold">
                                <p:stCondLst>
                                  <p:cond delay="4700"/>
                                </p:stCondLst>
                                <p:childTnLst>
                                  <p:par>
                                    <p:cTn id="85" presetID="10"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13" grpId="0"/>
          <p:bldP spid="46" grpId="0"/>
          <p:bldP spid="48" grpId="0"/>
          <p:bldP spid="65" grpId="0" animBg="1"/>
          <p:bldP spid="66" grpId="0" animBg="1"/>
          <p:bldP spid="67" grpId="0" animBg="1"/>
          <p:bldP spid="68" grpId="0" animBg="1"/>
          <p:bldP spid="69" grpId="0" animBg="1"/>
          <p:bldP spid="70" grpId="0"/>
          <p:bldP spid="71" grpId="0"/>
          <p:bldP spid="73" grpId="0"/>
          <p:bldP spid="57" grpId="0" animBg="1" autoUpdateAnimBg="0"/>
          <p:bldP spid="108" grpId="0"/>
          <p:bldP spid="1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667"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600" fill="hold"/>
                                            <p:tgtEl>
                                              <p:spTgt spid="44"/>
                                            </p:tgtEl>
                                            <p:attrNameLst>
                                              <p:attrName>ppt_x</p:attrName>
                                            </p:attrNameLst>
                                          </p:cBhvr>
                                          <p:tavLst>
                                            <p:tav tm="0">
                                              <p:val>
                                                <p:strVal val="0-#ppt_w/2"/>
                                              </p:val>
                                            </p:tav>
                                            <p:tav tm="100000">
                                              <p:val>
                                                <p:strVal val="#ppt_x"/>
                                              </p:val>
                                            </p:tav>
                                          </p:tavLst>
                                        </p:anim>
                                        <p:anim calcmode="lin" valueType="num">
                                          <p:cBhvr additive="base">
                                            <p:cTn id="8" dur="600" fill="hold"/>
                                            <p:tgtEl>
                                              <p:spTgt spid="4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p:stCondLst>
                                  <p:cond delay="600"/>
                                </p:stCondLst>
                                <p:childTnLst>
                                  <p:par>
                                    <p:cTn id="16" presetID="2" presetClass="entr" presetSubtype="4"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1100" fill="hold"/>
                                            <p:tgtEl>
                                              <p:spTgt spid="65"/>
                                            </p:tgtEl>
                                            <p:attrNameLst>
                                              <p:attrName>ppt_x</p:attrName>
                                            </p:attrNameLst>
                                          </p:cBhvr>
                                          <p:tavLst>
                                            <p:tav tm="0">
                                              <p:val>
                                                <p:strVal val="#ppt_x"/>
                                              </p:val>
                                            </p:tav>
                                            <p:tav tm="100000">
                                              <p:val>
                                                <p:strVal val="#ppt_x"/>
                                              </p:val>
                                            </p:tav>
                                          </p:tavLst>
                                        </p:anim>
                                        <p:anim calcmode="lin" valueType="num">
                                          <p:cBhvr additive="base">
                                            <p:cTn id="19" dur="1100" fill="hold"/>
                                            <p:tgtEl>
                                              <p:spTgt spid="65"/>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4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22" presetClass="entr" presetSubtype="1" fill="hold" nodeType="withEffect">
                                      <p:stCondLst>
                                        <p:cond delay="250"/>
                                      </p:stCondLst>
                                      <p:childTnLst>
                                        <p:set>
                                          <p:cBhvr>
                                            <p:cTn id="24" dur="1" fill="hold">
                                              <p:stCondLst>
                                                <p:cond delay="0"/>
                                              </p:stCondLst>
                                            </p:cTn>
                                            <p:tgtEl>
                                              <p:spTgt spid="77"/>
                                            </p:tgtEl>
                                            <p:attrNameLst>
                                              <p:attrName>style.visibility</p:attrName>
                                            </p:attrNameLst>
                                          </p:cBhvr>
                                          <p:to>
                                            <p:strVal val="visible"/>
                                          </p:to>
                                        </p:set>
                                        <p:animEffect transition="in" filter="wipe(up)">
                                          <p:cBhvr>
                                            <p:cTn id="25" dur="300"/>
                                            <p:tgtEl>
                                              <p:spTgt spid="7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par>
                                    <p:cTn id="29" presetID="2" presetClass="entr" presetSubtype="4" fill="hold" grpId="0" nodeType="withEffect">
                                      <p:stCondLst>
                                        <p:cond delay="75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1100" fill="hold"/>
                                            <p:tgtEl>
                                              <p:spTgt spid="69"/>
                                            </p:tgtEl>
                                            <p:attrNameLst>
                                              <p:attrName>ppt_x</p:attrName>
                                            </p:attrNameLst>
                                          </p:cBhvr>
                                          <p:tavLst>
                                            <p:tav tm="0">
                                              <p:val>
                                                <p:strVal val="#ppt_x"/>
                                              </p:val>
                                            </p:tav>
                                            <p:tav tm="100000">
                                              <p:val>
                                                <p:strVal val="#ppt_x"/>
                                              </p:val>
                                            </p:tav>
                                          </p:tavLst>
                                        </p:anim>
                                        <p:anim calcmode="lin" valueType="num">
                                          <p:cBhvr additive="base">
                                            <p:cTn id="32" dur="1100" fill="hold"/>
                                            <p:tgtEl>
                                              <p:spTgt spid="69"/>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120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22" presetClass="entr" presetSubtype="1" fill="hold" nodeType="withEffect">
                                      <p:stCondLst>
                                        <p:cond delay="1200"/>
                                      </p:stCondLst>
                                      <p:childTnLst>
                                        <p:set>
                                          <p:cBhvr>
                                            <p:cTn id="37" dur="1" fill="hold">
                                              <p:stCondLst>
                                                <p:cond delay="0"/>
                                              </p:stCondLst>
                                            </p:cTn>
                                            <p:tgtEl>
                                              <p:spTgt spid="109"/>
                                            </p:tgtEl>
                                            <p:attrNameLst>
                                              <p:attrName>style.visibility</p:attrName>
                                            </p:attrNameLst>
                                          </p:cBhvr>
                                          <p:to>
                                            <p:strVal val="visible"/>
                                          </p:to>
                                        </p:set>
                                        <p:animEffect transition="in" filter="wipe(up)">
                                          <p:cBhvr>
                                            <p:cTn id="38" dur="300"/>
                                            <p:tgtEl>
                                              <p:spTgt spid="109"/>
                                            </p:tgtEl>
                                          </p:cBhvr>
                                        </p:animEffect>
                                      </p:childTnLst>
                                    </p:cTn>
                                  </p:par>
                                  <p:par>
                                    <p:cTn id="39" presetID="10" presetClass="entr" presetSubtype="0" fill="hold" grpId="0" nodeType="withEffect">
                                      <p:stCondLst>
                                        <p:cond delay="1200"/>
                                      </p:stCondLst>
                                      <p:childTnLst>
                                        <p:set>
                                          <p:cBhvr>
                                            <p:cTn id="40" dur="1" fill="hold">
                                              <p:stCondLst>
                                                <p:cond delay="0"/>
                                              </p:stCondLst>
                                            </p:cTn>
                                            <p:tgtEl>
                                              <p:spTgt spid="110"/>
                                            </p:tgtEl>
                                            <p:attrNameLst>
                                              <p:attrName>style.visibility</p:attrName>
                                            </p:attrNameLst>
                                          </p:cBhvr>
                                          <p:to>
                                            <p:strVal val="visible"/>
                                          </p:to>
                                        </p:set>
                                        <p:animEffect transition="in" filter="fade">
                                          <p:cBhvr>
                                            <p:cTn id="41" dur="500"/>
                                            <p:tgtEl>
                                              <p:spTgt spid="110"/>
                                            </p:tgtEl>
                                          </p:cBhvr>
                                        </p:animEffect>
                                      </p:childTnLst>
                                    </p:cTn>
                                  </p:par>
                                  <p:par>
                                    <p:cTn id="42" presetID="2" presetClass="entr" presetSubtype="4" fill="hold" grpId="0" nodeType="withEffect">
                                      <p:stCondLst>
                                        <p:cond delay="150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1100" fill="hold"/>
                                            <p:tgtEl>
                                              <p:spTgt spid="66"/>
                                            </p:tgtEl>
                                            <p:attrNameLst>
                                              <p:attrName>ppt_x</p:attrName>
                                            </p:attrNameLst>
                                          </p:cBhvr>
                                          <p:tavLst>
                                            <p:tav tm="0">
                                              <p:val>
                                                <p:strVal val="#ppt_x"/>
                                              </p:val>
                                            </p:tav>
                                            <p:tav tm="100000">
                                              <p:val>
                                                <p:strVal val="#ppt_x"/>
                                              </p:val>
                                            </p:tav>
                                          </p:tavLst>
                                        </p:anim>
                                        <p:anim calcmode="lin" valueType="num">
                                          <p:cBhvr additive="base">
                                            <p:cTn id="45" dur="1100" fill="hold"/>
                                            <p:tgtEl>
                                              <p:spTgt spid="66"/>
                                            </p:tgtEl>
                                            <p:attrNameLst>
                                              <p:attrName>ppt_y</p:attrName>
                                            </p:attrNameLst>
                                          </p:cBhvr>
                                          <p:tavLst>
                                            <p:tav tm="0">
                                              <p:val>
                                                <p:strVal val="1+#ppt_h/2"/>
                                              </p:val>
                                            </p:tav>
                                            <p:tav tm="100000">
                                              <p:val>
                                                <p:strVal val="#ppt_y"/>
                                              </p:val>
                                            </p:tav>
                                          </p:tavLst>
                                        </p:anim>
                                      </p:childTnLst>
                                    </p:cTn>
                                  </p:par>
                                  <p:par>
                                    <p:cTn id="46" presetID="10" presetClass="entr" presetSubtype="0" fill="hold" nodeType="withEffect">
                                      <p:stCondLst>
                                        <p:cond delay="190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2" presetClass="entr" presetSubtype="1" fill="hold" nodeType="withEffect">
                                      <p:stCondLst>
                                        <p:cond delay="1900"/>
                                      </p:stCondLst>
                                      <p:childTnLst>
                                        <p:set>
                                          <p:cBhvr>
                                            <p:cTn id="50" dur="1" fill="hold">
                                              <p:stCondLst>
                                                <p:cond delay="0"/>
                                              </p:stCondLst>
                                            </p:cTn>
                                            <p:tgtEl>
                                              <p:spTgt spid="64"/>
                                            </p:tgtEl>
                                            <p:attrNameLst>
                                              <p:attrName>style.visibility</p:attrName>
                                            </p:attrNameLst>
                                          </p:cBhvr>
                                          <p:to>
                                            <p:strVal val="visible"/>
                                          </p:to>
                                        </p:set>
                                        <p:animEffect transition="in" filter="wipe(up)">
                                          <p:cBhvr>
                                            <p:cTn id="51" dur="300"/>
                                            <p:tgtEl>
                                              <p:spTgt spid="64"/>
                                            </p:tgtEl>
                                          </p:cBhvr>
                                        </p:animEffect>
                                      </p:childTnLst>
                                    </p:cTn>
                                  </p:par>
                                  <p:par>
                                    <p:cTn id="52" presetID="10" presetClass="entr" presetSubtype="0" fill="hold" grpId="0" nodeType="withEffect">
                                      <p:stCondLst>
                                        <p:cond delay="200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par>
                                    <p:cTn id="55" presetID="2" presetClass="entr" presetSubtype="4" fill="hold" grpId="0" nodeType="withEffect">
                                      <p:stCondLst>
                                        <p:cond delay="2250"/>
                                      </p:stCondLst>
                                      <p:childTnLst>
                                        <p:set>
                                          <p:cBhvr>
                                            <p:cTn id="56" dur="1" fill="hold">
                                              <p:stCondLst>
                                                <p:cond delay="0"/>
                                              </p:stCondLst>
                                            </p:cTn>
                                            <p:tgtEl>
                                              <p:spTgt spid="68"/>
                                            </p:tgtEl>
                                            <p:attrNameLst>
                                              <p:attrName>style.visibility</p:attrName>
                                            </p:attrNameLst>
                                          </p:cBhvr>
                                          <p:to>
                                            <p:strVal val="visible"/>
                                          </p:to>
                                        </p:set>
                                        <p:anim calcmode="lin" valueType="num">
                                          <p:cBhvr additive="base">
                                            <p:cTn id="57" dur="1100" fill="hold"/>
                                            <p:tgtEl>
                                              <p:spTgt spid="68"/>
                                            </p:tgtEl>
                                            <p:attrNameLst>
                                              <p:attrName>ppt_x</p:attrName>
                                            </p:attrNameLst>
                                          </p:cBhvr>
                                          <p:tavLst>
                                            <p:tav tm="0">
                                              <p:val>
                                                <p:strVal val="#ppt_x"/>
                                              </p:val>
                                            </p:tav>
                                            <p:tav tm="100000">
                                              <p:val>
                                                <p:strVal val="#ppt_x"/>
                                              </p:val>
                                            </p:tav>
                                          </p:tavLst>
                                        </p:anim>
                                        <p:anim calcmode="lin" valueType="num">
                                          <p:cBhvr additive="base">
                                            <p:cTn id="58" dur="1100" fill="hold"/>
                                            <p:tgtEl>
                                              <p:spTgt spid="68"/>
                                            </p:tgtEl>
                                            <p:attrNameLst>
                                              <p:attrName>ppt_y</p:attrName>
                                            </p:attrNameLst>
                                          </p:cBhvr>
                                          <p:tavLst>
                                            <p:tav tm="0">
                                              <p:val>
                                                <p:strVal val="1+#ppt_h/2"/>
                                              </p:val>
                                            </p:tav>
                                            <p:tav tm="100000">
                                              <p:val>
                                                <p:strVal val="#ppt_y"/>
                                              </p:val>
                                            </p:tav>
                                          </p:tavLst>
                                        </p:anim>
                                      </p:childTnLst>
                                    </p:cTn>
                                  </p:par>
                                  <p:par>
                                    <p:cTn id="59" presetID="10" presetClass="entr" presetSubtype="0" fill="hold" nodeType="withEffect">
                                      <p:stCondLst>
                                        <p:cond delay="2700"/>
                                      </p:stCondLst>
                                      <p:childTnLst>
                                        <p:set>
                                          <p:cBhvr>
                                            <p:cTn id="60" dur="1" fill="hold">
                                              <p:stCondLst>
                                                <p:cond delay="0"/>
                                              </p:stCondLst>
                                            </p:cTn>
                                            <p:tgtEl>
                                              <p:spTgt spid="91"/>
                                            </p:tgtEl>
                                            <p:attrNameLst>
                                              <p:attrName>style.visibility</p:attrName>
                                            </p:attrNameLst>
                                          </p:cBhvr>
                                          <p:to>
                                            <p:strVal val="visible"/>
                                          </p:to>
                                        </p:set>
                                        <p:animEffect transition="in" filter="fade">
                                          <p:cBhvr>
                                            <p:cTn id="61" dur="500"/>
                                            <p:tgtEl>
                                              <p:spTgt spid="91"/>
                                            </p:tgtEl>
                                          </p:cBhvr>
                                        </p:animEffect>
                                      </p:childTnLst>
                                    </p:cTn>
                                  </p:par>
                                  <p:par>
                                    <p:cTn id="62" presetID="22" presetClass="entr" presetSubtype="1" fill="hold" nodeType="withEffect">
                                      <p:stCondLst>
                                        <p:cond delay="2500"/>
                                      </p:stCondLst>
                                      <p:childTnLst>
                                        <p:set>
                                          <p:cBhvr>
                                            <p:cTn id="63" dur="1" fill="hold">
                                              <p:stCondLst>
                                                <p:cond delay="0"/>
                                              </p:stCondLst>
                                            </p:cTn>
                                            <p:tgtEl>
                                              <p:spTgt spid="74"/>
                                            </p:tgtEl>
                                            <p:attrNameLst>
                                              <p:attrName>style.visibility</p:attrName>
                                            </p:attrNameLst>
                                          </p:cBhvr>
                                          <p:to>
                                            <p:strVal val="visible"/>
                                          </p:to>
                                        </p:set>
                                        <p:animEffect transition="in" filter="wipe(up)">
                                          <p:cBhvr>
                                            <p:cTn id="64" dur="300"/>
                                            <p:tgtEl>
                                              <p:spTgt spid="74"/>
                                            </p:tgtEl>
                                          </p:cBhvr>
                                        </p:animEffect>
                                      </p:childTnLst>
                                    </p:cTn>
                                  </p:par>
                                  <p:par>
                                    <p:cTn id="65" presetID="10" presetClass="entr" presetSubtype="0" fill="hold" grpId="0" nodeType="withEffect">
                                      <p:stCondLst>
                                        <p:cond delay="275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2" presetClass="entr" presetSubtype="4" fill="hold" grpId="0" nodeType="withEffect">
                                      <p:stCondLst>
                                        <p:cond delay="3000"/>
                                      </p:stCondLst>
                                      <p:childTnLst>
                                        <p:set>
                                          <p:cBhvr>
                                            <p:cTn id="69" dur="1" fill="hold">
                                              <p:stCondLst>
                                                <p:cond delay="0"/>
                                              </p:stCondLst>
                                            </p:cTn>
                                            <p:tgtEl>
                                              <p:spTgt spid="67"/>
                                            </p:tgtEl>
                                            <p:attrNameLst>
                                              <p:attrName>style.visibility</p:attrName>
                                            </p:attrNameLst>
                                          </p:cBhvr>
                                          <p:to>
                                            <p:strVal val="visible"/>
                                          </p:to>
                                        </p:set>
                                        <p:anim calcmode="lin" valueType="num">
                                          <p:cBhvr additive="base">
                                            <p:cTn id="70" dur="1100" fill="hold"/>
                                            <p:tgtEl>
                                              <p:spTgt spid="67"/>
                                            </p:tgtEl>
                                            <p:attrNameLst>
                                              <p:attrName>ppt_x</p:attrName>
                                            </p:attrNameLst>
                                          </p:cBhvr>
                                          <p:tavLst>
                                            <p:tav tm="0">
                                              <p:val>
                                                <p:strVal val="#ppt_x"/>
                                              </p:val>
                                            </p:tav>
                                            <p:tav tm="100000">
                                              <p:val>
                                                <p:strVal val="#ppt_x"/>
                                              </p:val>
                                            </p:tav>
                                          </p:tavLst>
                                        </p:anim>
                                        <p:anim calcmode="lin" valueType="num">
                                          <p:cBhvr additive="base">
                                            <p:cTn id="71" dur="1100" fill="hold"/>
                                            <p:tgtEl>
                                              <p:spTgt spid="67"/>
                                            </p:tgtEl>
                                            <p:attrNameLst>
                                              <p:attrName>ppt_y</p:attrName>
                                            </p:attrNameLst>
                                          </p:cBhvr>
                                          <p:tavLst>
                                            <p:tav tm="0">
                                              <p:val>
                                                <p:strVal val="1+#ppt_h/2"/>
                                              </p:val>
                                            </p:tav>
                                            <p:tav tm="100000">
                                              <p:val>
                                                <p:strVal val="#ppt_y"/>
                                              </p:val>
                                            </p:tav>
                                          </p:tavLst>
                                        </p:anim>
                                      </p:childTnLst>
                                    </p:cTn>
                                  </p:par>
                                  <p:par>
                                    <p:cTn id="72" presetID="10" presetClass="entr" presetSubtype="0" fill="hold" nodeType="withEffect">
                                      <p:stCondLst>
                                        <p:cond delay="3500"/>
                                      </p:stCondLst>
                                      <p:childTnLst>
                                        <p:set>
                                          <p:cBhvr>
                                            <p:cTn id="73" dur="1" fill="hold">
                                              <p:stCondLst>
                                                <p:cond delay="0"/>
                                              </p:stCondLst>
                                            </p:cTn>
                                            <p:tgtEl>
                                              <p:spTgt spid="102"/>
                                            </p:tgtEl>
                                            <p:attrNameLst>
                                              <p:attrName>style.visibility</p:attrName>
                                            </p:attrNameLst>
                                          </p:cBhvr>
                                          <p:to>
                                            <p:strVal val="visible"/>
                                          </p:to>
                                        </p:set>
                                        <p:animEffect transition="in" filter="fade">
                                          <p:cBhvr>
                                            <p:cTn id="74" dur="500"/>
                                            <p:tgtEl>
                                              <p:spTgt spid="102"/>
                                            </p:tgtEl>
                                          </p:cBhvr>
                                        </p:animEffect>
                                      </p:childTnLst>
                                    </p:cTn>
                                  </p:par>
                                  <p:par>
                                    <p:cTn id="75" presetID="22" presetClass="entr" presetSubtype="1" fill="hold" nodeType="withEffect">
                                      <p:stCondLst>
                                        <p:cond delay="3500"/>
                                      </p:stCondLst>
                                      <p:childTnLst>
                                        <p:set>
                                          <p:cBhvr>
                                            <p:cTn id="76" dur="1" fill="hold">
                                              <p:stCondLst>
                                                <p:cond delay="0"/>
                                              </p:stCondLst>
                                            </p:cTn>
                                            <p:tgtEl>
                                              <p:spTgt spid="59"/>
                                            </p:tgtEl>
                                            <p:attrNameLst>
                                              <p:attrName>style.visibility</p:attrName>
                                            </p:attrNameLst>
                                          </p:cBhvr>
                                          <p:to>
                                            <p:strVal val="visible"/>
                                          </p:to>
                                        </p:set>
                                        <p:animEffect transition="in" filter="wipe(up)">
                                          <p:cBhvr>
                                            <p:cTn id="77" dur="300"/>
                                            <p:tgtEl>
                                              <p:spTgt spid="59"/>
                                            </p:tgtEl>
                                          </p:cBhvr>
                                        </p:animEffect>
                                      </p:childTnLst>
                                    </p:cTn>
                                  </p:par>
                                  <p:par>
                                    <p:cTn id="78" presetID="10" presetClass="entr" presetSubtype="0" fill="hold" grpId="0" nodeType="withEffect">
                                      <p:stCondLst>
                                        <p:cond delay="3500"/>
                                      </p:stCondLst>
                                      <p:childTnLst>
                                        <p:set>
                                          <p:cBhvr>
                                            <p:cTn id="79" dur="1" fill="hold">
                                              <p:stCondLst>
                                                <p:cond delay="0"/>
                                              </p:stCondLst>
                                            </p:cTn>
                                            <p:tgtEl>
                                              <p:spTgt spid="108"/>
                                            </p:tgtEl>
                                            <p:attrNameLst>
                                              <p:attrName>style.visibility</p:attrName>
                                            </p:attrNameLst>
                                          </p:cBhvr>
                                          <p:to>
                                            <p:strVal val="visible"/>
                                          </p:to>
                                        </p:set>
                                        <p:animEffect transition="in" filter="fade">
                                          <p:cBhvr>
                                            <p:cTn id="80" dur="500"/>
                                            <p:tgtEl>
                                              <p:spTgt spid="108"/>
                                            </p:tgtEl>
                                          </p:cBhvr>
                                        </p:animEffect>
                                      </p:childTnLst>
                                    </p:cTn>
                                  </p:par>
                                  <p:par>
                                    <p:cTn id="81" presetID="22" presetClass="entr" presetSubtype="8" fill="hold" grpId="0" nodeType="withEffect">
                                      <p:stCondLst>
                                        <p:cond delay="350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childTnLst>
                              </p:cTn>
                            </p:par>
                            <p:par>
                              <p:cTn id="84" fill="hold">
                                <p:stCondLst>
                                  <p:cond delay="4700"/>
                                </p:stCondLst>
                                <p:childTnLst>
                                  <p:par>
                                    <p:cTn id="85" presetID="10"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13" grpId="0"/>
          <p:bldP spid="46" grpId="0"/>
          <p:bldP spid="48" grpId="0"/>
          <p:bldP spid="65" grpId="0" animBg="1"/>
          <p:bldP spid="66" grpId="0" animBg="1"/>
          <p:bldP spid="67" grpId="0" animBg="1"/>
          <p:bldP spid="68" grpId="0" animBg="1"/>
          <p:bldP spid="69" grpId="0" animBg="1"/>
          <p:bldP spid="70" grpId="0"/>
          <p:bldP spid="71" grpId="0"/>
          <p:bldP spid="73" grpId="0"/>
          <p:bldP spid="57" grpId="0" animBg="1" autoUpdateAnimBg="0"/>
          <p:bldP spid="108" grpId="0"/>
          <p:bldP spid="11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sp>
        <p:nvSpPr>
          <p:cNvPr id="102" name="TextBox 101"/>
          <p:cNvSpPr txBox="1"/>
          <p:nvPr/>
        </p:nvSpPr>
        <p:spPr>
          <a:xfrm>
            <a:off x="3479105" y="1439147"/>
            <a:ext cx="4752528" cy="1869743"/>
          </a:xfrm>
          <a:prstGeom prst="rect">
            <a:avLst/>
          </a:prstGeom>
          <a:noFill/>
        </p:spPr>
        <p:txBody>
          <a:bodyPr wrap="square" lIns="0" tIns="0" rIns="0" bIns="0" rtlCol="0" anchor="ctr" anchorCtr="0">
            <a:spAutoFit/>
          </a:bodyPr>
          <a:lstStyle/>
          <a:p>
            <a:r>
              <a:rPr lang="en-US" sz="4050" dirty="0"/>
              <a:t>Procurement Principles and Standards</a:t>
            </a:r>
          </a:p>
        </p:txBody>
      </p:sp>
      <p:sp>
        <p:nvSpPr>
          <p:cNvPr id="5" name="Freeform 86"/>
          <p:cNvSpPr>
            <a:spLocks noEditPoints="1"/>
          </p:cNvSpPr>
          <p:nvPr/>
        </p:nvSpPr>
        <p:spPr bwMode="auto">
          <a:xfrm>
            <a:off x="1095166" y="1319116"/>
            <a:ext cx="1965793" cy="1989774"/>
          </a:xfrm>
          <a:custGeom>
            <a:avLst/>
            <a:gdLst>
              <a:gd name="T0" fmla="*/ 559 w 569"/>
              <a:gd name="T1" fmla="*/ 10 h 637"/>
              <a:gd name="T2" fmla="*/ 467 w 569"/>
              <a:gd name="T3" fmla="*/ 51 h 637"/>
              <a:gd name="T4" fmla="*/ 306 w 569"/>
              <a:gd name="T5" fmla="*/ 194 h 637"/>
              <a:gd name="T6" fmla="*/ 122 w 569"/>
              <a:gd name="T7" fmla="*/ 391 h 637"/>
              <a:gd name="T8" fmla="*/ 70 w 569"/>
              <a:gd name="T9" fmla="*/ 408 h 637"/>
              <a:gd name="T10" fmla="*/ 29 w 569"/>
              <a:gd name="T11" fmla="*/ 579 h 637"/>
              <a:gd name="T12" fmla="*/ 35 w 569"/>
              <a:gd name="T13" fmla="*/ 583 h 637"/>
              <a:gd name="T14" fmla="*/ 36 w 569"/>
              <a:gd name="T15" fmla="*/ 583 h 637"/>
              <a:gd name="T16" fmla="*/ 42 w 569"/>
              <a:gd name="T17" fmla="*/ 578 h 637"/>
              <a:gd name="T18" fmla="*/ 104 w 569"/>
              <a:gd name="T19" fmla="*/ 525 h 637"/>
              <a:gd name="T20" fmla="*/ 158 w 569"/>
              <a:gd name="T21" fmla="*/ 497 h 637"/>
              <a:gd name="T22" fmla="*/ 177 w 569"/>
              <a:gd name="T23" fmla="*/ 449 h 637"/>
              <a:gd name="T24" fmla="*/ 177 w 569"/>
              <a:gd name="T25" fmla="*/ 448 h 637"/>
              <a:gd name="T26" fmla="*/ 375 w 569"/>
              <a:gd name="T27" fmla="*/ 264 h 637"/>
              <a:gd name="T28" fmla="*/ 518 w 569"/>
              <a:gd name="T29" fmla="*/ 103 h 637"/>
              <a:gd name="T30" fmla="*/ 559 w 569"/>
              <a:gd name="T31" fmla="*/ 10 h 637"/>
              <a:gd name="T32" fmla="*/ 172 w 569"/>
              <a:gd name="T33" fmla="*/ 435 h 637"/>
              <a:gd name="T34" fmla="*/ 167 w 569"/>
              <a:gd name="T35" fmla="*/ 434 h 637"/>
              <a:gd name="T36" fmla="*/ 162 w 569"/>
              <a:gd name="T37" fmla="*/ 443 h 637"/>
              <a:gd name="T38" fmla="*/ 148 w 569"/>
              <a:gd name="T39" fmla="*/ 487 h 637"/>
              <a:gd name="T40" fmla="*/ 100 w 569"/>
              <a:gd name="T41" fmla="*/ 512 h 637"/>
              <a:gd name="T42" fmla="*/ 35 w 569"/>
              <a:gd name="T43" fmla="*/ 557 h 637"/>
              <a:gd name="T44" fmla="*/ 80 w 569"/>
              <a:gd name="T45" fmla="*/ 418 h 637"/>
              <a:gd name="T46" fmla="*/ 127 w 569"/>
              <a:gd name="T47" fmla="*/ 406 h 637"/>
              <a:gd name="T48" fmla="*/ 135 w 569"/>
              <a:gd name="T49" fmla="*/ 401 h 637"/>
              <a:gd name="T50" fmla="*/ 135 w 569"/>
              <a:gd name="T51" fmla="*/ 397 h 637"/>
              <a:gd name="T52" fmla="*/ 192 w 569"/>
              <a:gd name="T53" fmla="*/ 333 h 637"/>
              <a:gd name="T54" fmla="*/ 236 w 569"/>
              <a:gd name="T55" fmla="*/ 377 h 637"/>
              <a:gd name="T56" fmla="*/ 172 w 569"/>
              <a:gd name="T57" fmla="*/ 435 h 637"/>
              <a:gd name="T58" fmla="*/ 365 w 569"/>
              <a:gd name="T59" fmla="*/ 254 h 637"/>
              <a:gd name="T60" fmla="*/ 246 w 569"/>
              <a:gd name="T61" fmla="*/ 368 h 637"/>
              <a:gd name="T62" fmla="*/ 201 w 569"/>
              <a:gd name="T63" fmla="*/ 323 h 637"/>
              <a:gd name="T64" fmla="*/ 316 w 569"/>
              <a:gd name="T65" fmla="*/ 204 h 637"/>
              <a:gd name="T66" fmla="*/ 549 w 569"/>
              <a:gd name="T67" fmla="*/ 20 h 637"/>
              <a:gd name="T68" fmla="*/ 365 w 569"/>
              <a:gd name="T69" fmla="*/ 254 h 637"/>
              <a:gd name="T70" fmla="*/ 451 w 569"/>
              <a:gd name="T71" fmla="*/ 605 h 637"/>
              <a:gd name="T72" fmla="*/ 451 w 569"/>
              <a:gd name="T73" fmla="*/ 615 h 637"/>
              <a:gd name="T74" fmla="*/ 441 w 569"/>
              <a:gd name="T75" fmla="*/ 615 h 637"/>
              <a:gd name="T76" fmla="*/ 247 w 569"/>
              <a:gd name="T77" fmla="*/ 609 h 637"/>
              <a:gd name="T78" fmla="*/ 129 w 569"/>
              <a:gd name="T79" fmla="*/ 632 h 637"/>
              <a:gd name="T80" fmla="*/ 45 w 569"/>
              <a:gd name="T81" fmla="*/ 600 h 637"/>
              <a:gd name="T82" fmla="*/ 45 w 569"/>
              <a:gd name="T83" fmla="*/ 590 h 637"/>
              <a:gd name="T84" fmla="*/ 55 w 569"/>
              <a:gd name="T85" fmla="*/ 590 h 637"/>
              <a:gd name="T86" fmla="*/ 243 w 569"/>
              <a:gd name="T87" fmla="*/ 595 h 637"/>
              <a:gd name="T88" fmla="*/ 451 w 569"/>
              <a:gd name="T89" fmla="*/ 605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9" h="637">
                <a:moveTo>
                  <a:pt x="559" y="10"/>
                </a:moveTo>
                <a:cubicBezTo>
                  <a:pt x="552" y="2"/>
                  <a:pt x="534" y="0"/>
                  <a:pt x="467" y="51"/>
                </a:cubicBezTo>
                <a:cubicBezTo>
                  <a:pt x="420" y="86"/>
                  <a:pt x="363" y="137"/>
                  <a:pt x="306" y="194"/>
                </a:cubicBezTo>
                <a:cubicBezTo>
                  <a:pt x="260" y="240"/>
                  <a:pt x="158" y="347"/>
                  <a:pt x="122" y="391"/>
                </a:cubicBezTo>
                <a:cubicBezTo>
                  <a:pt x="103" y="388"/>
                  <a:pt x="84" y="394"/>
                  <a:pt x="70" y="408"/>
                </a:cubicBezTo>
                <a:cubicBezTo>
                  <a:pt x="28" y="450"/>
                  <a:pt x="0" y="522"/>
                  <a:pt x="29" y="579"/>
                </a:cubicBezTo>
                <a:cubicBezTo>
                  <a:pt x="30" y="582"/>
                  <a:pt x="32" y="583"/>
                  <a:pt x="35" y="583"/>
                </a:cubicBezTo>
                <a:cubicBezTo>
                  <a:pt x="35" y="583"/>
                  <a:pt x="35" y="583"/>
                  <a:pt x="36" y="583"/>
                </a:cubicBezTo>
                <a:cubicBezTo>
                  <a:pt x="38" y="583"/>
                  <a:pt x="41" y="581"/>
                  <a:pt x="42" y="578"/>
                </a:cubicBezTo>
                <a:cubicBezTo>
                  <a:pt x="53" y="542"/>
                  <a:pt x="77" y="534"/>
                  <a:pt x="104" y="525"/>
                </a:cubicBezTo>
                <a:cubicBezTo>
                  <a:pt x="123" y="519"/>
                  <a:pt x="142" y="513"/>
                  <a:pt x="158" y="497"/>
                </a:cubicBezTo>
                <a:cubicBezTo>
                  <a:pt x="171" y="484"/>
                  <a:pt x="178" y="467"/>
                  <a:pt x="177" y="449"/>
                </a:cubicBezTo>
                <a:cubicBezTo>
                  <a:pt x="177" y="449"/>
                  <a:pt x="177" y="449"/>
                  <a:pt x="177" y="448"/>
                </a:cubicBezTo>
                <a:cubicBezTo>
                  <a:pt x="220" y="414"/>
                  <a:pt x="329" y="310"/>
                  <a:pt x="375" y="264"/>
                </a:cubicBezTo>
                <a:cubicBezTo>
                  <a:pt x="432" y="206"/>
                  <a:pt x="483" y="149"/>
                  <a:pt x="518" y="103"/>
                </a:cubicBezTo>
                <a:cubicBezTo>
                  <a:pt x="569" y="35"/>
                  <a:pt x="567" y="18"/>
                  <a:pt x="559" y="10"/>
                </a:cubicBezTo>
                <a:close/>
                <a:moveTo>
                  <a:pt x="172" y="435"/>
                </a:moveTo>
                <a:cubicBezTo>
                  <a:pt x="170" y="434"/>
                  <a:pt x="169" y="434"/>
                  <a:pt x="167" y="434"/>
                </a:cubicBezTo>
                <a:cubicBezTo>
                  <a:pt x="163" y="435"/>
                  <a:pt x="161" y="439"/>
                  <a:pt x="162" y="443"/>
                </a:cubicBezTo>
                <a:cubicBezTo>
                  <a:pt x="165" y="459"/>
                  <a:pt x="160" y="476"/>
                  <a:pt x="148" y="487"/>
                </a:cubicBezTo>
                <a:cubicBezTo>
                  <a:pt x="135" y="501"/>
                  <a:pt x="118" y="506"/>
                  <a:pt x="100" y="512"/>
                </a:cubicBezTo>
                <a:cubicBezTo>
                  <a:pt x="76" y="520"/>
                  <a:pt x="51" y="528"/>
                  <a:pt x="35" y="557"/>
                </a:cubicBezTo>
                <a:cubicBezTo>
                  <a:pt x="24" y="518"/>
                  <a:pt x="35" y="462"/>
                  <a:pt x="80" y="418"/>
                </a:cubicBezTo>
                <a:cubicBezTo>
                  <a:pt x="92" y="406"/>
                  <a:pt x="110" y="401"/>
                  <a:pt x="127" y="406"/>
                </a:cubicBezTo>
                <a:cubicBezTo>
                  <a:pt x="130" y="407"/>
                  <a:pt x="134" y="404"/>
                  <a:pt x="135" y="401"/>
                </a:cubicBezTo>
                <a:cubicBezTo>
                  <a:pt x="135" y="399"/>
                  <a:pt x="135" y="398"/>
                  <a:pt x="135" y="397"/>
                </a:cubicBezTo>
                <a:cubicBezTo>
                  <a:pt x="148" y="382"/>
                  <a:pt x="168" y="359"/>
                  <a:pt x="192" y="333"/>
                </a:cubicBezTo>
                <a:cubicBezTo>
                  <a:pt x="236" y="377"/>
                  <a:pt x="236" y="377"/>
                  <a:pt x="236" y="377"/>
                </a:cubicBezTo>
                <a:cubicBezTo>
                  <a:pt x="210" y="402"/>
                  <a:pt x="187" y="423"/>
                  <a:pt x="172" y="435"/>
                </a:cubicBezTo>
                <a:close/>
                <a:moveTo>
                  <a:pt x="365" y="254"/>
                </a:moveTo>
                <a:cubicBezTo>
                  <a:pt x="335" y="283"/>
                  <a:pt x="288" y="329"/>
                  <a:pt x="246" y="368"/>
                </a:cubicBezTo>
                <a:cubicBezTo>
                  <a:pt x="201" y="323"/>
                  <a:pt x="201" y="323"/>
                  <a:pt x="201" y="323"/>
                </a:cubicBezTo>
                <a:cubicBezTo>
                  <a:pt x="241" y="281"/>
                  <a:pt x="286" y="234"/>
                  <a:pt x="316" y="204"/>
                </a:cubicBezTo>
                <a:cubicBezTo>
                  <a:pt x="448" y="72"/>
                  <a:pt x="537" y="15"/>
                  <a:pt x="549" y="20"/>
                </a:cubicBezTo>
                <a:cubicBezTo>
                  <a:pt x="554" y="33"/>
                  <a:pt x="498" y="121"/>
                  <a:pt x="365" y="254"/>
                </a:cubicBezTo>
                <a:close/>
                <a:moveTo>
                  <a:pt x="451" y="605"/>
                </a:moveTo>
                <a:cubicBezTo>
                  <a:pt x="453" y="608"/>
                  <a:pt x="453" y="612"/>
                  <a:pt x="451" y="615"/>
                </a:cubicBezTo>
                <a:cubicBezTo>
                  <a:pt x="448" y="618"/>
                  <a:pt x="443" y="618"/>
                  <a:pt x="441" y="615"/>
                </a:cubicBezTo>
                <a:cubicBezTo>
                  <a:pt x="392" y="566"/>
                  <a:pt x="322" y="587"/>
                  <a:pt x="247" y="609"/>
                </a:cubicBezTo>
                <a:cubicBezTo>
                  <a:pt x="207" y="620"/>
                  <a:pt x="166" y="632"/>
                  <a:pt x="129" y="632"/>
                </a:cubicBezTo>
                <a:cubicBezTo>
                  <a:pt x="98" y="632"/>
                  <a:pt x="69" y="624"/>
                  <a:pt x="45" y="600"/>
                </a:cubicBezTo>
                <a:cubicBezTo>
                  <a:pt x="43" y="597"/>
                  <a:pt x="43" y="593"/>
                  <a:pt x="45" y="590"/>
                </a:cubicBezTo>
                <a:cubicBezTo>
                  <a:pt x="48" y="588"/>
                  <a:pt x="52" y="588"/>
                  <a:pt x="55" y="590"/>
                </a:cubicBezTo>
                <a:cubicBezTo>
                  <a:pt x="102" y="637"/>
                  <a:pt x="170" y="616"/>
                  <a:pt x="243" y="595"/>
                </a:cubicBezTo>
                <a:cubicBezTo>
                  <a:pt x="318" y="573"/>
                  <a:pt x="396" y="550"/>
                  <a:pt x="451" y="60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Tree>
    <p:extLst>
      <p:ext uri="{BB962C8B-B14F-4D97-AF65-F5344CB8AC3E}">
        <p14:creationId xmlns:p14="http://schemas.microsoft.com/office/powerpoint/2010/main" val="396878689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464346" y="2398668"/>
            <a:ext cx="2222500" cy="2222500"/>
            <a:chOff x="1736" y="476"/>
            <a:chExt cx="2288" cy="2288"/>
          </a:xfrm>
          <a:solidFill>
            <a:schemeClr val="bg1"/>
          </a:solidFill>
        </p:grpSpPr>
        <p:sp>
          <p:nvSpPr>
            <p:cNvPr id="7" name="Oval 5"/>
            <p:cNvSpPr>
              <a:spLocks noChangeArrowheads="1"/>
            </p:cNvSpPr>
            <p:nvPr/>
          </p:nvSpPr>
          <p:spPr bwMode="auto">
            <a:xfrm>
              <a:off x="1736" y="476"/>
              <a:ext cx="2288" cy="2288"/>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8" name="Freeform 6"/>
            <p:cNvSpPr>
              <a:spLocks/>
            </p:cNvSpPr>
            <p:nvPr/>
          </p:nvSpPr>
          <p:spPr bwMode="auto">
            <a:xfrm>
              <a:off x="2312" y="2579"/>
              <a:ext cx="7"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 name="Freeform 7"/>
            <p:cNvSpPr>
              <a:spLocks/>
            </p:cNvSpPr>
            <p:nvPr/>
          </p:nvSpPr>
          <p:spPr bwMode="auto">
            <a:xfrm>
              <a:off x="3605" y="796"/>
              <a:ext cx="64" cy="35"/>
            </a:xfrm>
            <a:custGeom>
              <a:avLst/>
              <a:gdLst>
                <a:gd name="T0" fmla="*/ 1 w 9"/>
                <a:gd name="T1" fmla="*/ 1 h 5"/>
                <a:gd name="T2" fmla="*/ 2 w 9"/>
                <a:gd name="T3" fmla="*/ 4 h 5"/>
                <a:gd name="T4" fmla="*/ 5 w 9"/>
                <a:gd name="T5" fmla="*/ 4 h 5"/>
                <a:gd name="T6" fmla="*/ 7 w 9"/>
                <a:gd name="T7" fmla="*/ 4 h 5"/>
                <a:gd name="T8" fmla="*/ 9 w 9"/>
                <a:gd name="T9" fmla="*/ 5 h 5"/>
                <a:gd name="T10" fmla="*/ 5 w 9"/>
                <a:gd name="T11" fmla="*/ 1 h 5"/>
                <a:gd name="T12" fmla="*/ 2 w 9"/>
                <a:gd name="T13" fmla="*/ 0 h 5"/>
                <a:gd name="T14" fmla="*/ 1 w 9"/>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1" y="1"/>
                  </a:moveTo>
                  <a:cubicBezTo>
                    <a:pt x="2" y="2"/>
                    <a:pt x="2" y="2"/>
                    <a:pt x="2" y="4"/>
                  </a:cubicBezTo>
                  <a:cubicBezTo>
                    <a:pt x="3" y="5"/>
                    <a:pt x="4" y="4"/>
                    <a:pt x="5" y="4"/>
                  </a:cubicBezTo>
                  <a:cubicBezTo>
                    <a:pt x="5" y="3"/>
                    <a:pt x="5" y="3"/>
                    <a:pt x="7" y="4"/>
                  </a:cubicBezTo>
                  <a:cubicBezTo>
                    <a:pt x="8" y="5"/>
                    <a:pt x="8" y="5"/>
                    <a:pt x="9" y="5"/>
                  </a:cubicBezTo>
                  <a:cubicBezTo>
                    <a:pt x="7" y="4"/>
                    <a:pt x="6" y="2"/>
                    <a:pt x="5" y="1"/>
                  </a:cubicBezTo>
                  <a:cubicBezTo>
                    <a:pt x="4" y="1"/>
                    <a:pt x="3" y="1"/>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 name="Freeform 8"/>
            <p:cNvSpPr>
              <a:spLocks/>
            </p:cNvSpPr>
            <p:nvPr/>
          </p:nvSpPr>
          <p:spPr bwMode="auto">
            <a:xfrm>
              <a:off x="3569" y="846"/>
              <a:ext cx="36" cy="42"/>
            </a:xfrm>
            <a:custGeom>
              <a:avLst/>
              <a:gdLst>
                <a:gd name="T0" fmla="*/ 5 w 5"/>
                <a:gd name="T1" fmla="*/ 5 h 6"/>
                <a:gd name="T2" fmla="*/ 0 w 5"/>
                <a:gd name="T3" fmla="*/ 3 h 6"/>
                <a:gd name="T4" fmla="*/ 5 w 5"/>
                <a:gd name="T5" fmla="*/ 5 h 6"/>
              </a:gdLst>
              <a:ahLst/>
              <a:cxnLst>
                <a:cxn ang="0">
                  <a:pos x="T0" y="T1"/>
                </a:cxn>
                <a:cxn ang="0">
                  <a:pos x="T2" y="T3"/>
                </a:cxn>
                <a:cxn ang="0">
                  <a:pos x="T4" y="T5"/>
                </a:cxn>
              </a:cxnLst>
              <a:rect l="0" t="0" r="r" b="b"/>
              <a:pathLst>
                <a:path w="5" h="6">
                  <a:moveTo>
                    <a:pt x="5" y="5"/>
                  </a:moveTo>
                  <a:cubicBezTo>
                    <a:pt x="5" y="4"/>
                    <a:pt x="1" y="0"/>
                    <a:pt x="0" y="3"/>
                  </a:cubicBezTo>
                  <a:cubicBezTo>
                    <a:pt x="0" y="4"/>
                    <a:pt x="4" y="6"/>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1" name="Freeform 9"/>
            <p:cNvSpPr>
              <a:spLocks/>
            </p:cNvSpPr>
            <p:nvPr/>
          </p:nvSpPr>
          <p:spPr bwMode="auto">
            <a:xfrm>
              <a:off x="1786" y="1393"/>
              <a:ext cx="42" cy="85"/>
            </a:xfrm>
            <a:custGeom>
              <a:avLst/>
              <a:gdLst>
                <a:gd name="T0" fmla="*/ 2 w 6"/>
                <a:gd name="T1" fmla="*/ 9 h 12"/>
                <a:gd name="T2" fmla="*/ 5 w 6"/>
                <a:gd name="T3" fmla="*/ 11 h 12"/>
                <a:gd name="T4" fmla="*/ 3 w 6"/>
                <a:gd name="T5" fmla="*/ 6 h 12"/>
                <a:gd name="T6" fmla="*/ 1 w 6"/>
                <a:gd name="T7" fmla="*/ 1 h 12"/>
                <a:gd name="T8" fmla="*/ 1 w 6"/>
                <a:gd name="T9" fmla="*/ 0 h 12"/>
                <a:gd name="T10" fmla="*/ 0 w 6"/>
                <a:gd name="T11" fmla="*/ 4 h 12"/>
                <a:gd name="T12" fmla="*/ 1 w 6"/>
                <a:gd name="T13" fmla="*/ 7 h 12"/>
                <a:gd name="T14" fmla="*/ 2 w 6"/>
                <a:gd name="T15" fmla="*/ 9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2" y="9"/>
                  </a:moveTo>
                  <a:cubicBezTo>
                    <a:pt x="3" y="9"/>
                    <a:pt x="4" y="12"/>
                    <a:pt x="5" y="11"/>
                  </a:cubicBezTo>
                  <a:cubicBezTo>
                    <a:pt x="6" y="9"/>
                    <a:pt x="3" y="7"/>
                    <a:pt x="3" y="6"/>
                  </a:cubicBezTo>
                  <a:cubicBezTo>
                    <a:pt x="2" y="5"/>
                    <a:pt x="3" y="3"/>
                    <a:pt x="1" y="1"/>
                  </a:cubicBezTo>
                  <a:cubicBezTo>
                    <a:pt x="1" y="1"/>
                    <a:pt x="1" y="0"/>
                    <a:pt x="1" y="0"/>
                  </a:cubicBezTo>
                  <a:cubicBezTo>
                    <a:pt x="0" y="2"/>
                    <a:pt x="0" y="3"/>
                    <a:pt x="0" y="4"/>
                  </a:cubicBezTo>
                  <a:cubicBezTo>
                    <a:pt x="1" y="5"/>
                    <a:pt x="1" y="6"/>
                    <a:pt x="1" y="7"/>
                  </a:cubicBezTo>
                  <a:cubicBezTo>
                    <a:pt x="1" y="8"/>
                    <a:pt x="2" y="8"/>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2" name="Freeform 10"/>
            <p:cNvSpPr>
              <a:spLocks/>
            </p:cNvSpPr>
            <p:nvPr/>
          </p:nvSpPr>
          <p:spPr bwMode="auto">
            <a:xfrm>
              <a:off x="2141" y="760"/>
              <a:ext cx="43" cy="29"/>
            </a:xfrm>
            <a:custGeom>
              <a:avLst/>
              <a:gdLst>
                <a:gd name="T0" fmla="*/ 1 w 6"/>
                <a:gd name="T1" fmla="*/ 4 h 4"/>
                <a:gd name="T2" fmla="*/ 3 w 6"/>
                <a:gd name="T3" fmla="*/ 3 h 4"/>
                <a:gd name="T4" fmla="*/ 6 w 6"/>
                <a:gd name="T5" fmla="*/ 1 h 4"/>
                <a:gd name="T6" fmla="*/ 5 w 6"/>
                <a:gd name="T7" fmla="*/ 0 h 4"/>
                <a:gd name="T8" fmla="*/ 0 w 6"/>
                <a:gd name="T9" fmla="*/ 4 h 4"/>
                <a:gd name="T10" fmla="*/ 1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1" y="4"/>
                  </a:moveTo>
                  <a:cubicBezTo>
                    <a:pt x="1" y="4"/>
                    <a:pt x="3" y="3"/>
                    <a:pt x="3" y="3"/>
                  </a:cubicBezTo>
                  <a:cubicBezTo>
                    <a:pt x="4" y="3"/>
                    <a:pt x="6" y="2"/>
                    <a:pt x="6" y="1"/>
                  </a:cubicBezTo>
                  <a:cubicBezTo>
                    <a:pt x="6" y="0"/>
                    <a:pt x="5" y="0"/>
                    <a:pt x="5" y="0"/>
                  </a:cubicBezTo>
                  <a:cubicBezTo>
                    <a:pt x="3" y="1"/>
                    <a:pt x="2" y="3"/>
                    <a:pt x="0"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3" name="Freeform 11"/>
            <p:cNvSpPr>
              <a:spLocks/>
            </p:cNvSpPr>
            <p:nvPr/>
          </p:nvSpPr>
          <p:spPr bwMode="auto">
            <a:xfrm>
              <a:off x="2198" y="696"/>
              <a:ext cx="241" cy="142"/>
            </a:xfrm>
            <a:custGeom>
              <a:avLst/>
              <a:gdLst>
                <a:gd name="T0" fmla="*/ 0 w 34"/>
                <a:gd name="T1" fmla="*/ 7 h 20"/>
                <a:gd name="T2" fmla="*/ 2 w 34"/>
                <a:gd name="T3" fmla="*/ 6 h 20"/>
                <a:gd name="T4" fmla="*/ 3 w 34"/>
                <a:gd name="T5" fmla="*/ 5 h 20"/>
                <a:gd name="T6" fmla="*/ 4 w 34"/>
                <a:gd name="T7" fmla="*/ 7 h 20"/>
                <a:gd name="T8" fmla="*/ 6 w 34"/>
                <a:gd name="T9" fmla="*/ 7 h 20"/>
                <a:gd name="T10" fmla="*/ 5 w 34"/>
                <a:gd name="T11" fmla="*/ 10 h 20"/>
                <a:gd name="T12" fmla="*/ 4 w 34"/>
                <a:gd name="T13" fmla="*/ 11 h 20"/>
                <a:gd name="T14" fmla="*/ 7 w 34"/>
                <a:gd name="T15" fmla="*/ 11 h 20"/>
                <a:gd name="T16" fmla="*/ 9 w 34"/>
                <a:gd name="T17" fmla="*/ 9 h 20"/>
                <a:gd name="T18" fmla="*/ 11 w 34"/>
                <a:gd name="T19" fmla="*/ 8 h 20"/>
                <a:gd name="T20" fmla="*/ 11 w 34"/>
                <a:gd name="T21" fmla="*/ 10 h 20"/>
                <a:gd name="T22" fmla="*/ 8 w 34"/>
                <a:gd name="T23" fmla="*/ 12 h 20"/>
                <a:gd name="T24" fmla="*/ 5 w 34"/>
                <a:gd name="T25" fmla="*/ 13 h 20"/>
                <a:gd name="T26" fmla="*/ 2 w 34"/>
                <a:gd name="T27" fmla="*/ 14 h 20"/>
                <a:gd name="T28" fmla="*/ 2 w 34"/>
                <a:gd name="T29" fmla="*/ 17 h 20"/>
                <a:gd name="T30" fmla="*/ 4 w 34"/>
                <a:gd name="T31" fmla="*/ 16 h 20"/>
                <a:gd name="T32" fmla="*/ 10 w 34"/>
                <a:gd name="T33" fmla="*/ 16 h 20"/>
                <a:gd name="T34" fmla="*/ 13 w 34"/>
                <a:gd name="T35" fmla="*/ 17 h 20"/>
                <a:gd name="T36" fmla="*/ 15 w 34"/>
                <a:gd name="T37" fmla="*/ 18 h 20"/>
                <a:gd name="T38" fmla="*/ 17 w 34"/>
                <a:gd name="T39" fmla="*/ 18 h 20"/>
                <a:gd name="T40" fmla="*/ 19 w 34"/>
                <a:gd name="T41" fmla="*/ 19 h 20"/>
                <a:gd name="T42" fmla="*/ 22 w 34"/>
                <a:gd name="T43" fmla="*/ 19 h 20"/>
                <a:gd name="T44" fmla="*/ 24 w 34"/>
                <a:gd name="T45" fmla="*/ 18 h 20"/>
                <a:gd name="T46" fmla="*/ 26 w 34"/>
                <a:gd name="T47" fmla="*/ 18 h 20"/>
                <a:gd name="T48" fmla="*/ 26 w 34"/>
                <a:gd name="T49" fmla="*/ 15 h 20"/>
                <a:gd name="T50" fmla="*/ 22 w 34"/>
                <a:gd name="T51" fmla="*/ 13 h 20"/>
                <a:gd name="T52" fmla="*/ 22 w 34"/>
                <a:gd name="T53" fmla="*/ 12 h 20"/>
                <a:gd name="T54" fmla="*/ 26 w 34"/>
                <a:gd name="T55" fmla="*/ 13 h 20"/>
                <a:gd name="T56" fmla="*/ 29 w 34"/>
                <a:gd name="T57" fmla="*/ 13 h 20"/>
                <a:gd name="T58" fmla="*/ 32 w 34"/>
                <a:gd name="T59" fmla="*/ 12 h 20"/>
                <a:gd name="T60" fmla="*/ 34 w 34"/>
                <a:gd name="T61" fmla="*/ 10 h 20"/>
                <a:gd name="T62" fmla="*/ 28 w 34"/>
                <a:gd name="T63" fmla="*/ 9 h 20"/>
                <a:gd name="T64" fmla="*/ 25 w 34"/>
                <a:gd name="T65" fmla="*/ 7 h 20"/>
                <a:gd name="T66" fmla="*/ 22 w 34"/>
                <a:gd name="T67" fmla="*/ 7 h 20"/>
                <a:gd name="T68" fmla="*/ 22 w 34"/>
                <a:gd name="T69" fmla="*/ 3 h 20"/>
                <a:gd name="T70" fmla="*/ 14 w 34"/>
                <a:gd name="T71" fmla="*/ 2 h 20"/>
                <a:gd name="T72" fmla="*/ 8 w 34"/>
                <a:gd name="T73" fmla="*/ 0 h 20"/>
                <a:gd name="T74" fmla="*/ 0 w 34"/>
                <a:gd name="T75" fmla="*/ 7 h 20"/>
                <a:gd name="T76" fmla="*/ 0 w 34"/>
                <a:gd name="T7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20">
                  <a:moveTo>
                    <a:pt x="0" y="7"/>
                  </a:moveTo>
                  <a:cubicBezTo>
                    <a:pt x="0" y="7"/>
                    <a:pt x="2" y="7"/>
                    <a:pt x="2" y="6"/>
                  </a:cubicBezTo>
                  <a:cubicBezTo>
                    <a:pt x="2" y="5"/>
                    <a:pt x="2" y="5"/>
                    <a:pt x="3" y="5"/>
                  </a:cubicBezTo>
                  <a:cubicBezTo>
                    <a:pt x="3" y="5"/>
                    <a:pt x="2" y="7"/>
                    <a:pt x="4" y="7"/>
                  </a:cubicBezTo>
                  <a:cubicBezTo>
                    <a:pt x="5" y="6"/>
                    <a:pt x="5" y="6"/>
                    <a:pt x="6" y="7"/>
                  </a:cubicBezTo>
                  <a:cubicBezTo>
                    <a:pt x="7" y="7"/>
                    <a:pt x="5" y="9"/>
                    <a:pt x="5" y="10"/>
                  </a:cubicBezTo>
                  <a:cubicBezTo>
                    <a:pt x="4" y="10"/>
                    <a:pt x="3" y="11"/>
                    <a:pt x="4" y="11"/>
                  </a:cubicBezTo>
                  <a:cubicBezTo>
                    <a:pt x="6" y="11"/>
                    <a:pt x="7" y="11"/>
                    <a:pt x="7" y="11"/>
                  </a:cubicBezTo>
                  <a:cubicBezTo>
                    <a:pt x="7" y="11"/>
                    <a:pt x="8" y="9"/>
                    <a:pt x="9" y="9"/>
                  </a:cubicBezTo>
                  <a:cubicBezTo>
                    <a:pt x="9" y="8"/>
                    <a:pt x="10" y="8"/>
                    <a:pt x="11" y="8"/>
                  </a:cubicBezTo>
                  <a:cubicBezTo>
                    <a:pt x="11" y="9"/>
                    <a:pt x="14" y="9"/>
                    <a:pt x="11" y="10"/>
                  </a:cubicBezTo>
                  <a:cubicBezTo>
                    <a:pt x="9" y="11"/>
                    <a:pt x="8" y="11"/>
                    <a:pt x="8" y="12"/>
                  </a:cubicBezTo>
                  <a:cubicBezTo>
                    <a:pt x="7" y="13"/>
                    <a:pt x="7" y="14"/>
                    <a:pt x="5" y="13"/>
                  </a:cubicBezTo>
                  <a:cubicBezTo>
                    <a:pt x="3" y="13"/>
                    <a:pt x="2" y="13"/>
                    <a:pt x="2" y="14"/>
                  </a:cubicBezTo>
                  <a:cubicBezTo>
                    <a:pt x="1" y="15"/>
                    <a:pt x="1" y="17"/>
                    <a:pt x="2" y="17"/>
                  </a:cubicBezTo>
                  <a:cubicBezTo>
                    <a:pt x="3" y="17"/>
                    <a:pt x="3" y="17"/>
                    <a:pt x="4" y="16"/>
                  </a:cubicBezTo>
                  <a:cubicBezTo>
                    <a:pt x="5" y="16"/>
                    <a:pt x="9" y="16"/>
                    <a:pt x="10" y="16"/>
                  </a:cubicBezTo>
                  <a:cubicBezTo>
                    <a:pt x="11" y="16"/>
                    <a:pt x="12" y="17"/>
                    <a:pt x="13" y="17"/>
                  </a:cubicBezTo>
                  <a:cubicBezTo>
                    <a:pt x="13" y="17"/>
                    <a:pt x="14" y="18"/>
                    <a:pt x="15" y="18"/>
                  </a:cubicBezTo>
                  <a:cubicBezTo>
                    <a:pt x="16" y="19"/>
                    <a:pt x="16" y="17"/>
                    <a:pt x="17" y="18"/>
                  </a:cubicBezTo>
                  <a:cubicBezTo>
                    <a:pt x="19" y="19"/>
                    <a:pt x="18" y="19"/>
                    <a:pt x="19" y="19"/>
                  </a:cubicBezTo>
                  <a:cubicBezTo>
                    <a:pt x="20" y="19"/>
                    <a:pt x="22" y="19"/>
                    <a:pt x="22" y="19"/>
                  </a:cubicBezTo>
                  <a:cubicBezTo>
                    <a:pt x="22" y="19"/>
                    <a:pt x="22" y="17"/>
                    <a:pt x="24" y="18"/>
                  </a:cubicBezTo>
                  <a:cubicBezTo>
                    <a:pt x="25" y="18"/>
                    <a:pt x="26" y="20"/>
                    <a:pt x="26" y="18"/>
                  </a:cubicBezTo>
                  <a:cubicBezTo>
                    <a:pt x="26" y="17"/>
                    <a:pt x="27" y="16"/>
                    <a:pt x="26" y="15"/>
                  </a:cubicBezTo>
                  <a:cubicBezTo>
                    <a:pt x="24" y="14"/>
                    <a:pt x="22" y="14"/>
                    <a:pt x="22" y="13"/>
                  </a:cubicBezTo>
                  <a:cubicBezTo>
                    <a:pt x="22" y="13"/>
                    <a:pt x="22" y="12"/>
                    <a:pt x="22" y="12"/>
                  </a:cubicBezTo>
                  <a:cubicBezTo>
                    <a:pt x="23" y="11"/>
                    <a:pt x="25" y="12"/>
                    <a:pt x="26" y="13"/>
                  </a:cubicBezTo>
                  <a:cubicBezTo>
                    <a:pt x="27" y="13"/>
                    <a:pt x="28" y="14"/>
                    <a:pt x="29" y="13"/>
                  </a:cubicBezTo>
                  <a:cubicBezTo>
                    <a:pt x="30" y="13"/>
                    <a:pt x="31" y="12"/>
                    <a:pt x="32" y="12"/>
                  </a:cubicBezTo>
                  <a:cubicBezTo>
                    <a:pt x="32" y="11"/>
                    <a:pt x="34" y="10"/>
                    <a:pt x="34" y="10"/>
                  </a:cubicBezTo>
                  <a:cubicBezTo>
                    <a:pt x="34" y="10"/>
                    <a:pt x="29" y="9"/>
                    <a:pt x="28" y="9"/>
                  </a:cubicBezTo>
                  <a:cubicBezTo>
                    <a:pt x="28" y="8"/>
                    <a:pt x="26" y="7"/>
                    <a:pt x="25" y="7"/>
                  </a:cubicBezTo>
                  <a:cubicBezTo>
                    <a:pt x="25" y="7"/>
                    <a:pt x="23" y="8"/>
                    <a:pt x="22" y="7"/>
                  </a:cubicBezTo>
                  <a:cubicBezTo>
                    <a:pt x="22" y="5"/>
                    <a:pt x="22" y="3"/>
                    <a:pt x="22" y="3"/>
                  </a:cubicBezTo>
                  <a:cubicBezTo>
                    <a:pt x="21" y="3"/>
                    <a:pt x="15" y="3"/>
                    <a:pt x="14" y="2"/>
                  </a:cubicBezTo>
                  <a:cubicBezTo>
                    <a:pt x="13" y="2"/>
                    <a:pt x="10" y="1"/>
                    <a:pt x="8" y="0"/>
                  </a:cubicBezTo>
                  <a:cubicBezTo>
                    <a:pt x="5" y="2"/>
                    <a:pt x="3" y="4"/>
                    <a:pt x="0"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4" name="Freeform 12"/>
            <p:cNvSpPr>
              <a:spLocks noEditPoints="1"/>
            </p:cNvSpPr>
            <p:nvPr/>
          </p:nvSpPr>
          <p:spPr bwMode="auto">
            <a:xfrm>
              <a:off x="1793" y="831"/>
              <a:ext cx="995" cy="1770"/>
            </a:xfrm>
            <a:custGeom>
              <a:avLst/>
              <a:gdLst>
                <a:gd name="T0" fmla="*/ 82 w 140"/>
                <a:gd name="T1" fmla="*/ 249 h 249"/>
                <a:gd name="T2" fmla="*/ 81 w 140"/>
                <a:gd name="T3" fmla="*/ 242 h 249"/>
                <a:gd name="T4" fmla="*/ 86 w 140"/>
                <a:gd name="T5" fmla="*/ 233 h 249"/>
                <a:gd name="T6" fmla="*/ 89 w 140"/>
                <a:gd name="T7" fmla="*/ 227 h 249"/>
                <a:gd name="T8" fmla="*/ 95 w 140"/>
                <a:gd name="T9" fmla="*/ 217 h 249"/>
                <a:gd name="T10" fmla="*/ 109 w 140"/>
                <a:gd name="T11" fmla="*/ 211 h 249"/>
                <a:gd name="T12" fmla="*/ 122 w 140"/>
                <a:gd name="T13" fmla="*/ 197 h 249"/>
                <a:gd name="T14" fmla="*/ 133 w 140"/>
                <a:gd name="T15" fmla="*/ 175 h 249"/>
                <a:gd name="T16" fmla="*/ 127 w 140"/>
                <a:gd name="T17" fmla="*/ 151 h 249"/>
                <a:gd name="T18" fmla="*/ 109 w 140"/>
                <a:gd name="T19" fmla="*/ 150 h 249"/>
                <a:gd name="T20" fmla="*/ 109 w 140"/>
                <a:gd name="T21" fmla="*/ 141 h 249"/>
                <a:gd name="T22" fmla="*/ 90 w 140"/>
                <a:gd name="T23" fmla="*/ 124 h 249"/>
                <a:gd name="T24" fmla="*/ 84 w 140"/>
                <a:gd name="T25" fmla="*/ 119 h 249"/>
                <a:gd name="T26" fmla="*/ 72 w 140"/>
                <a:gd name="T27" fmla="*/ 118 h 249"/>
                <a:gd name="T28" fmla="*/ 65 w 140"/>
                <a:gd name="T29" fmla="*/ 113 h 249"/>
                <a:gd name="T30" fmla="*/ 50 w 140"/>
                <a:gd name="T31" fmla="*/ 119 h 249"/>
                <a:gd name="T32" fmla="*/ 41 w 140"/>
                <a:gd name="T33" fmla="*/ 104 h 249"/>
                <a:gd name="T34" fmla="*/ 36 w 140"/>
                <a:gd name="T35" fmla="*/ 92 h 249"/>
                <a:gd name="T36" fmla="*/ 23 w 140"/>
                <a:gd name="T37" fmla="*/ 98 h 249"/>
                <a:gd name="T38" fmla="*/ 25 w 140"/>
                <a:gd name="T39" fmla="*/ 74 h 249"/>
                <a:gd name="T40" fmla="*/ 40 w 140"/>
                <a:gd name="T41" fmla="*/ 71 h 249"/>
                <a:gd name="T42" fmla="*/ 49 w 140"/>
                <a:gd name="T43" fmla="*/ 78 h 249"/>
                <a:gd name="T44" fmla="*/ 57 w 140"/>
                <a:gd name="T45" fmla="*/ 53 h 249"/>
                <a:gd name="T46" fmla="*/ 65 w 140"/>
                <a:gd name="T47" fmla="*/ 46 h 249"/>
                <a:gd name="T48" fmla="*/ 76 w 140"/>
                <a:gd name="T49" fmla="*/ 37 h 249"/>
                <a:gd name="T50" fmla="*/ 88 w 140"/>
                <a:gd name="T51" fmla="*/ 32 h 249"/>
                <a:gd name="T52" fmla="*/ 80 w 140"/>
                <a:gd name="T53" fmla="*/ 30 h 249"/>
                <a:gd name="T54" fmla="*/ 72 w 140"/>
                <a:gd name="T55" fmla="*/ 26 h 249"/>
                <a:gd name="T56" fmla="*/ 86 w 140"/>
                <a:gd name="T57" fmla="*/ 25 h 249"/>
                <a:gd name="T58" fmla="*/ 91 w 140"/>
                <a:gd name="T59" fmla="*/ 28 h 249"/>
                <a:gd name="T60" fmla="*/ 102 w 140"/>
                <a:gd name="T61" fmla="*/ 30 h 249"/>
                <a:gd name="T62" fmla="*/ 96 w 140"/>
                <a:gd name="T63" fmla="*/ 23 h 249"/>
                <a:gd name="T64" fmla="*/ 88 w 140"/>
                <a:gd name="T65" fmla="*/ 12 h 249"/>
                <a:gd name="T66" fmla="*/ 73 w 140"/>
                <a:gd name="T67" fmla="*/ 6 h 249"/>
                <a:gd name="T68" fmla="*/ 58 w 140"/>
                <a:gd name="T69" fmla="*/ 4 h 249"/>
                <a:gd name="T70" fmla="*/ 56 w 140"/>
                <a:gd name="T71" fmla="*/ 15 h 249"/>
                <a:gd name="T72" fmla="*/ 51 w 140"/>
                <a:gd name="T73" fmla="*/ 21 h 249"/>
                <a:gd name="T74" fmla="*/ 42 w 140"/>
                <a:gd name="T75" fmla="*/ 15 h 249"/>
                <a:gd name="T76" fmla="*/ 2 w 140"/>
                <a:gd name="T77" fmla="*/ 80 h 249"/>
                <a:gd name="T78" fmla="*/ 14 w 140"/>
                <a:gd name="T79" fmla="*/ 101 h 249"/>
                <a:gd name="T80" fmla="*/ 27 w 140"/>
                <a:gd name="T81" fmla="*/ 107 h 249"/>
                <a:gd name="T82" fmla="*/ 40 w 140"/>
                <a:gd name="T83" fmla="*/ 120 h 249"/>
                <a:gd name="T84" fmla="*/ 52 w 140"/>
                <a:gd name="T85" fmla="*/ 123 h 249"/>
                <a:gd name="T86" fmla="*/ 48 w 140"/>
                <a:gd name="T87" fmla="*/ 144 h 249"/>
                <a:gd name="T88" fmla="*/ 58 w 140"/>
                <a:gd name="T89" fmla="*/ 174 h 249"/>
                <a:gd name="T90" fmla="*/ 71 w 140"/>
                <a:gd name="T91" fmla="*/ 198 h 249"/>
                <a:gd name="T92" fmla="*/ 70 w 140"/>
                <a:gd name="T93" fmla="*/ 217 h 249"/>
                <a:gd name="T94" fmla="*/ 70 w 140"/>
                <a:gd name="T95" fmla="*/ 231 h 249"/>
                <a:gd name="T96" fmla="*/ 71 w 140"/>
                <a:gd name="T97" fmla="*/ 241 h 249"/>
                <a:gd name="T98" fmla="*/ 75 w 140"/>
                <a:gd name="T99" fmla="*/ 247 h 249"/>
                <a:gd name="T100" fmla="*/ 54 w 140"/>
                <a:gd name="T101" fmla="*/ 42 h 249"/>
                <a:gd name="T102" fmla="*/ 55 w 140"/>
                <a:gd name="T103" fmla="*/ 38 h 249"/>
                <a:gd name="T104" fmla="*/ 48 w 140"/>
                <a:gd name="T105" fmla="*/ 42 h 249"/>
                <a:gd name="T106" fmla="*/ 39 w 140"/>
                <a:gd name="T107" fmla="*/ 46 h 249"/>
                <a:gd name="T108" fmla="*/ 50 w 140"/>
                <a:gd name="T109" fmla="*/ 34 h 249"/>
                <a:gd name="T110" fmla="*/ 40 w 140"/>
                <a:gd name="T111" fmla="*/ 3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249">
                  <a:moveTo>
                    <a:pt x="77" y="248"/>
                  </a:moveTo>
                  <a:cubicBezTo>
                    <a:pt x="78" y="248"/>
                    <a:pt x="79" y="248"/>
                    <a:pt x="78" y="246"/>
                  </a:cubicBezTo>
                  <a:cubicBezTo>
                    <a:pt x="78" y="245"/>
                    <a:pt x="81" y="246"/>
                    <a:pt x="80" y="247"/>
                  </a:cubicBezTo>
                  <a:cubicBezTo>
                    <a:pt x="78" y="248"/>
                    <a:pt x="78" y="248"/>
                    <a:pt x="78" y="248"/>
                  </a:cubicBezTo>
                  <a:cubicBezTo>
                    <a:pt x="79" y="248"/>
                    <a:pt x="81" y="249"/>
                    <a:pt x="82" y="249"/>
                  </a:cubicBezTo>
                  <a:cubicBezTo>
                    <a:pt x="83" y="249"/>
                    <a:pt x="86" y="249"/>
                    <a:pt x="86" y="249"/>
                  </a:cubicBezTo>
                  <a:cubicBezTo>
                    <a:pt x="86" y="249"/>
                    <a:pt x="89" y="248"/>
                    <a:pt x="90" y="248"/>
                  </a:cubicBezTo>
                  <a:cubicBezTo>
                    <a:pt x="90" y="248"/>
                    <a:pt x="87" y="248"/>
                    <a:pt x="86" y="248"/>
                  </a:cubicBezTo>
                  <a:cubicBezTo>
                    <a:pt x="84" y="247"/>
                    <a:pt x="82" y="246"/>
                    <a:pt x="81" y="245"/>
                  </a:cubicBezTo>
                  <a:cubicBezTo>
                    <a:pt x="81" y="244"/>
                    <a:pt x="80" y="243"/>
                    <a:pt x="81" y="242"/>
                  </a:cubicBezTo>
                  <a:cubicBezTo>
                    <a:pt x="82" y="242"/>
                    <a:pt x="84" y="240"/>
                    <a:pt x="85" y="240"/>
                  </a:cubicBezTo>
                  <a:cubicBezTo>
                    <a:pt x="85" y="240"/>
                    <a:pt x="86" y="238"/>
                    <a:pt x="85" y="238"/>
                  </a:cubicBezTo>
                  <a:cubicBezTo>
                    <a:pt x="85" y="237"/>
                    <a:pt x="83" y="237"/>
                    <a:pt x="82" y="237"/>
                  </a:cubicBezTo>
                  <a:cubicBezTo>
                    <a:pt x="82" y="237"/>
                    <a:pt x="82" y="236"/>
                    <a:pt x="83" y="235"/>
                  </a:cubicBezTo>
                  <a:cubicBezTo>
                    <a:pt x="85" y="234"/>
                    <a:pt x="85" y="233"/>
                    <a:pt x="86" y="233"/>
                  </a:cubicBezTo>
                  <a:cubicBezTo>
                    <a:pt x="86" y="232"/>
                    <a:pt x="87" y="232"/>
                    <a:pt x="88" y="231"/>
                  </a:cubicBezTo>
                  <a:cubicBezTo>
                    <a:pt x="88" y="230"/>
                    <a:pt x="87" y="230"/>
                    <a:pt x="86" y="230"/>
                  </a:cubicBezTo>
                  <a:cubicBezTo>
                    <a:pt x="85" y="230"/>
                    <a:pt x="85" y="229"/>
                    <a:pt x="84" y="228"/>
                  </a:cubicBezTo>
                  <a:cubicBezTo>
                    <a:pt x="84" y="227"/>
                    <a:pt x="87" y="228"/>
                    <a:pt x="89" y="229"/>
                  </a:cubicBezTo>
                  <a:cubicBezTo>
                    <a:pt x="90" y="229"/>
                    <a:pt x="89" y="228"/>
                    <a:pt x="89" y="227"/>
                  </a:cubicBezTo>
                  <a:cubicBezTo>
                    <a:pt x="89" y="226"/>
                    <a:pt x="89" y="225"/>
                    <a:pt x="90" y="225"/>
                  </a:cubicBezTo>
                  <a:cubicBezTo>
                    <a:pt x="91" y="226"/>
                    <a:pt x="96" y="225"/>
                    <a:pt x="96" y="225"/>
                  </a:cubicBezTo>
                  <a:cubicBezTo>
                    <a:pt x="97" y="225"/>
                    <a:pt x="98" y="223"/>
                    <a:pt x="99" y="222"/>
                  </a:cubicBezTo>
                  <a:cubicBezTo>
                    <a:pt x="99" y="221"/>
                    <a:pt x="100" y="221"/>
                    <a:pt x="99" y="220"/>
                  </a:cubicBezTo>
                  <a:cubicBezTo>
                    <a:pt x="98" y="220"/>
                    <a:pt x="95" y="218"/>
                    <a:pt x="95" y="217"/>
                  </a:cubicBezTo>
                  <a:cubicBezTo>
                    <a:pt x="95" y="217"/>
                    <a:pt x="96" y="214"/>
                    <a:pt x="96" y="213"/>
                  </a:cubicBezTo>
                  <a:cubicBezTo>
                    <a:pt x="96" y="213"/>
                    <a:pt x="96" y="218"/>
                    <a:pt x="99" y="219"/>
                  </a:cubicBezTo>
                  <a:cubicBezTo>
                    <a:pt x="101" y="219"/>
                    <a:pt x="102" y="220"/>
                    <a:pt x="104" y="218"/>
                  </a:cubicBezTo>
                  <a:cubicBezTo>
                    <a:pt x="106" y="216"/>
                    <a:pt x="107" y="215"/>
                    <a:pt x="108" y="214"/>
                  </a:cubicBezTo>
                  <a:cubicBezTo>
                    <a:pt x="108" y="212"/>
                    <a:pt x="108" y="211"/>
                    <a:pt x="109" y="211"/>
                  </a:cubicBezTo>
                  <a:cubicBezTo>
                    <a:pt x="110" y="210"/>
                    <a:pt x="110" y="211"/>
                    <a:pt x="111" y="208"/>
                  </a:cubicBezTo>
                  <a:cubicBezTo>
                    <a:pt x="112" y="206"/>
                    <a:pt x="113" y="208"/>
                    <a:pt x="114" y="206"/>
                  </a:cubicBezTo>
                  <a:cubicBezTo>
                    <a:pt x="115" y="204"/>
                    <a:pt x="112" y="202"/>
                    <a:pt x="114" y="201"/>
                  </a:cubicBezTo>
                  <a:cubicBezTo>
                    <a:pt x="116" y="199"/>
                    <a:pt x="119" y="198"/>
                    <a:pt x="119" y="198"/>
                  </a:cubicBezTo>
                  <a:cubicBezTo>
                    <a:pt x="119" y="198"/>
                    <a:pt x="120" y="197"/>
                    <a:pt x="122" y="197"/>
                  </a:cubicBezTo>
                  <a:cubicBezTo>
                    <a:pt x="124" y="196"/>
                    <a:pt x="126" y="197"/>
                    <a:pt x="127" y="196"/>
                  </a:cubicBezTo>
                  <a:cubicBezTo>
                    <a:pt x="127" y="194"/>
                    <a:pt x="128" y="192"/>
                    <a:pt x="129" y="191"/>
                  </a:cubicBezTo>
                  <a:cubicBezTo>
                    <a:pt x="130" y="190"/>
                    <a:pt x="131" y="188"/>
                    <a:pt x="131" y="187"/>
                  </a:cubicBezTo>
                  <a:cubicBezTo>
                    <a:pt x="130" y="186"/>
                    <a:pt x="132" y="182"/>
                    <a:pt x="132" y="181"/>
                  </a:cubicBezTo>
                  <a:cubicBezTo>
                    <a:pt x="132" y="180"/>
                    <a:pt x="130" y="177"/>
                    <a:pt x="133" y="175"/>
                  </a:cubicBezTo>
                  <a:cubicBezTo>
                    <a:pt x="135" y="172"/>
                    <a:pt x="138" y="169"/>
                    <a:pt x="138" y="168"/>
                  </a:cubicBezTo>
                  <a:cubicBezTo>
                    <a:pt x="138" y="167"/>
                    <a:pt x="140" y="163"/>
                    <a:pt x="140" y="161"/>
                  </a:cubicBezTo>
                  <a:cubicBezTo>
                    <a:pt x="140" y="159"/>
                    <a:pt x="138" y="156"/>
                    <a:pt x="137" y="156"/>
                  </a:cubicBezTo>
                  <a:cubicBezTo>
                    <a:pt x="136" y="155"/>
                    <a:pt x="133" y="155"/>
                    <a:pt x="132" y="153"/>
                  </a:cubicBezTo>
                  <a:cubicBezTo>
                    <a:pt x="131" y="152"/>
                    <a:pt x="128" y="150"/>
                    <a:pt x="127" y="151"/>
                  </a:cubicBezTo>
                  <a:cubicBezTo>
                    <a:pt x="126" y="151"/>
                    <a:pt x="124" y="151"/>
                    <a:pt x="122" y="150"/>
                  </a:cubicBezTo>
                  <a:cubicBezTo>
                    <a:pt x="121" y="149"/>
                    <a:pt x="119" y="148"/>
                    <a:pt x="118" y="147"/>
                  </a:cubicBezTo>
                  <a:cubicBezTo>
                    <a:pt x="117" y="146"/>
                    <a:pt x="115" y="146"/>
                    <a:pt x="114" y="146"/>
                  </a:cubicBezTo>
                  <a:cubicBezTo>
                    <a:pt x="113" y="146"/>
                    <a:pt x="113" y="145"/>
                    <a:pt x="111" y="147"/>
                  </a:cubicBezTo>
                  <a:cubicBezTo>
                    <a:pt x="110" y="150"/>
                    <a:pt x="111" y="151"/>
                    <a:pt x="109" y="150"/>
                  </a:cubicBezTo>
                  <a:cubicBezTo>
                    <a:pt x="106" y="150"/>
                    <a:pt x="109" y="150"/>
                    <a:pt x="110" y="147"/>
                  </a:cubicBezTo>
                  <a:cubicBezTo>
                    <a:pt x="112" y="145"/>
                    <a:pt x="110" y="143"/>
                    <a:pt x="108" y="144"/>
                  </a:cubicBezTo>
                  <a:cubicBezTo>
                    <a:pt x="107" y="144"/>
                    <a:pt x="108" y="146"/>
                    <a:pt x="105" y="146"/>
                  </a:cubicBezTo>
                  <a:cubicBezTo>
                    <a:pt x="102" y="147"/>
                    <a:pt x="102" y="145"/>
                    <a:pt x="104" y="144"/>
                  </a:cubicBezTo>
                  <a:cubicBezTo>
                    <a:pt x="106" y="144"/>
                    <a:pt x="109" y="142"/>
                    <a:pt x="109" y="141"/>
                  </a:cubicBezTo>
                  <a:cubicBezTo>
                    <a:pt x="109" y="141"/>
                    <a:pt x="109" y="138"/>
                    <a:pt x="107" y="138"/>
                  </a:cubicBezTo>
                  <a:cubicBezTo>
                    <a:pt x="106" y="138"/>
                    <a:pt x="106" y="136"/>
                    <a:pt x="104" y="134"/>
                  </a:cubicBezTo>
                  <a:cubicBezTo>
                    <a:pt x="102" y="131"/>
                    <a:pt x="99" y="128"/>
                    <a:pt x="97" y="128"/>
                  </a:cubicBezTo>
                  <a:cubicBezTo>
                    <a:pt x="95" y="129"/>
                    <a:pt x="94" y="131"/>
                    <a:pt x="92" y="128"/>
                  </a:cubicBezTo>
                  <a:cubicBezTo>
                    <a:pt x="91" y="126"/>
                    <a:pt x="90" y="126"/>
                    <a:pt x="90" y="124"/>
                  </a:cubicBezTo>
                  <a:cubicBezTo>
                    <a:pt x="89" y="123"/>
                    <a:pt x="87" y="124"/>
                    <a:pt x="87" y="124"/>
                  </a:cubicBezTo>
                  <a:cubicBezTo>
                    <a:pt x="86" y="123"/>
                    <a:pt x="86" y="123"/>
                    <a:pt x="86" y="123"/>
                  </a:cubicBezTo>
                  <a:cubicBezTo>
                    <a:pt x="86" y="123"/>
                    <a:pt x="84" y="124"/>
                    <a:pt x="85" y="122"/>
                  </a:cubicBezTo>
                  <a:cubicBezTo>
                    <a:pt x="86" y="120"/>
                    <a:pt x="87" y="116"/>
                    <a:pt x="86" y="117"/>
                  </a:cubicBezTo>
                  <a:cubicBezTo>
                    <a:pt x="86" y="117"/>
                    <a:pt x="85" y="120"/>
                    <a:pt x="84" y="119"/>
                  </a:cubicBezTo>
                  <a:cubicBezTo>
                    <a:pt x="83" y="119"/>
                    <a:pt x="84" y="119"/>
                    <a:pt x="82" y="118"/>
                  </a:cubicBezTo>
                  <a:cubicBezTo>
                    <a:pt x="80" y="116"/>
                    <a:pt x="78" y="117"/>
                    <a:pt x="78" y="118"/>
                  </a:cubicBezTo>
                  <a:cubicBezTo>
                    <a:pt x="78" y="119"/>
                    <a:pt x="77" y="120"/>
                    <a:pt x="77" y="120"/>
                  </a:cubicBezTo>
                  <a:cubicBezTo>
                    <a:pt x="77" y="120"/>
                    <a:pt x="77" y="120"/>
                    <a:pt x="76" y="118"/>
                  </a:cubicBezTo>
                  <a:cubicBezTo>
                    <a:pt x="76" y="117"/>
                    <a:pt x="73" y="117"/>
                    <a:pt x="72" y="118"/>
                  </a:cubicBezTo>
                  <a:cubicBezTo>
                    <a:pt x="71" y="119"/>
                    <a:pt x="70" y="115"/>
                    <a:pt x="69" y="115"/>
                  </a:cubicBezTo>
                  <a:cubicBezTo>
                    <a:pt x="69" y="115"/>
                    <a:pt x="67" y="116"/>
                    <a:pt x="66" y="118"/>
                  </a:cubicBezTo>
                  <a:cubicBezTo>
                    <a:pt x="65" y="120"/>
                    <a:pt x="66" y="122"/>
                    <a:pt x="65" y="122"/>
                  </a:cubicBezTo>
                  <a:cubicBezTo>
                    <a:pt x="64" y="122"/>
                    <a:pt x="64" y="118"/>
                    <a:pt x="64" y="117"/>
                  </a:cubicBezTo>
                  <a:cubicBezTo>
                    <a:pt x="65" y="116"/>
                    <a:pt x="66" y="114"/>
                    <a:pt x="65" y="113"/>
                  </a:cubicBezTo>
                  <a:cubicBezTo>
                    <a:pt x="64" y="113"/>
                    <a:pt x="62" y="116"/>
                    <a:pt x="61" y="116"/>
                  </a:cubicBezTo>
                  <a:cubicBezTo>
                    <a:pt x="60" y="116"/>
                    <a:pt x="59" y="117"/>
                    <a:pt x="58" y="119"/>
                  </a:cubicBezTo>
                  <a:cubicBezTo>
                    <a:pt x="57" y="120"/>
                    <a:pt x="56" y="121"/>
                    <a:pt x="55" y="122"/>
                  </a:cubicBezTo>
                  <a:cubicBezTo>
                    <a:pt x="55" y="123"/>
                    <a:pt x="53" y="122"/>
                    <a:pt x="53" y="121"/>
                  </a:cubicBezTo>
                  <a:cubicBezTo>
                    <a:pt x="54" y="121"/>
                    <a:pt x="51" y="119"/>
                    <a:pt x="50" y="119"/>
                  </a:cubicBezTo>
                  <a:cubicBezTo>
                    <a:pt x="50" y="120"/>
                    <a:pt x="49" y="121"/>
                    <a:pt x="47" y="121"/>
                  </a:cubicBezTo>
                  <a:cubicBezTo>
                    <a:pt x="46" y="122"/>
                    <a:pt x="45" y="120"/>
                    <a:pt x="44" y="120"/>
                  </a:cubicBezTo>
                  <a:cubicBezTo>
                    <a:pt x="44" y="119"/>
                    <a:pt x="43" y="119"/>
                    <a:pt x="43" y="116"/>
                  </a:cubicBezTo>
                  <a:cubicBezTo>
                    <a:pt x="43" y="113"/>
                    <a:pt x="43" y="111"/>
                    <a:pt x="44" y="109"/>
                  </a:cubicBezTo>
                  <a:cubicBezTo>
                    <a:pt x="44" y="107"/>
                    <a:pt x="42" y="104"/>
                    <a:pt x="41" y="104"/>
                  </a:cubicBezTo>
                  <a:cubicBezTo>
                    <a:pt x="40" y="105"/>
                    <a:pt x="39" y="106"/>
                    <a:pt x="38" y="106"/>
                  </a:cubicBezTo>
                  <a:cubicBezTo>
                    <a:pt x="37" y="106"/>
                    <a:pt x="37" y="105"/>
                    <a:pt x="35" y="105"/>
                  </a:cubicBezTo>
                  <a:cubicBezTo>
                    <a:pt x="34" y="105"/>
                    <a:pt x="35" y="105"/>
                    <a:pt x="35" y="103"/>
                  </a:cubicBezTo>
                  <a:cubicBezTo>
                    <a:pt x="36" y="101"/>
                    <a:pt x="35" y="99"/>
                    <a:pt x="36" y="97"/>
                  </a:cubicBezTo>
                  <a:cubicBezTo>
                    <a:pt x="38" y="96"/>
                    <a:pt x="37" y="92"/>
                    <a:pt x="36" y="92"/>
                  </a:cubicBezTo>
                  <a:cubicBezTo>
                    <a:pt x="35" y="92"/>
                    <a:pt x="34" y="92"/>
                    <a:pt x="32" y="92"/>
                  </a:cubicBezTo>
                  <a:cubicBezTo>
                    <a:pt x="31" y="92"/>
                    <a:pt x="30" y="94"/>
                    <a:pt x="31" y="95"/>
                  </a:cubicBezTo>
                  <a:cubicBezTo>
                    <a:pt x="31" y="97"/>
                    <a:pt x="30" y="98"/>
                    <a:pt x="29" y="98"/>
                  </a:cubicBezTo>
                  <a:cubicBezTo>
                    <a:pt x="29" y="98"/>
                    <a:pt x="28" y="97"/>
                    <a:pt x="27" y="99"/>
                  </a:cubicBezTo>
                  <a:cubicBezTo>
                    <a:pt x="25" y="100"/>
                    <a:pt x="25" y="100"/>
                    <a:pt x="23" y="98"/>
                  </a:cubicBezTo>
                  <a:cubicBezTo>
                    <a:pt x="22" y="96"/>
                    <a:pt x="20" y="94"/>
                    <a:pt x="20" y="92"/>
                  </a:cubicBezTo>
                  <a:cubicBezTo>
                    <a:pt x="20" y="89"/>
                    <a:pt x="20" y="86"/>
                    <a:pt x="20" y="85"/>
                  </a:cubicBezTo>
                  <a:cubicBezTo>
                    <a:pt x="21" y="83"/>
                    <a:pt x="21" y="81"/>
                    <a:pt x="20" y="80"/>
                  </a:cubicBezTo>
                  <a:cubicBezTo>
                    <a:pt x="19" y="80"/>
                    <a:pt x="21" y="78"/>
                    <a:pt x="22" y="77"/>
                  </a:cubicBezTo>
                  <a:cubicBezTo>
                    <a:pt x="23" y="77"/>
                    <a:pt x="25" y="75"/>
                    <a:pt x="25" y="74"/>
                  </a:cubicBezTo>
                  <a:cubicBezTo>
                    <a:pt x="25" y="74"/>
                    <a:pt x="26" y="74"/>
                    <a:pt x="28" y="74"/>
                  </a:cubicBezTo>
                  <a:cubicBezTo>
                    <a:pt x="30" y="74"/>
                    <a:pt x="30" y="74"/>
                    <a:pt x="31" y="75"/>
                  </a:cubicBezTo>
                  <a:cubicBezTo>
                    <a:pt x="33" y="76"/>
                    <a:pt x="33" y="74"/>
                    <a:pt x="33" y="74"/>
                  </a:cubicBezTo>
                  <a:cubicBezTo>
                    <a:pt x="33" y="73"/>
                    <a:pt x="34" y="72"/>
                    <a:pt x="36" y="73"/>
                  </a:cubicBezTo>
                  <a:cubicBezTo>
                    <a:pt x="37" y="73"/>
                    <a:pt x="40" y="71"/>
                    <a:pt x="40" y="71"/>
                  </a:cubicBezTo>
                  <a:cubicBezTo>
                    <a:pt x="40" y="72"/>
                    <a:pt x="41" y="74"/>
                    <a:pt x="42" y="74"/>
                  </a:cubicBezTo>
                  <a:cubicBezTo>
                    <a:pt x="43" y="73"/>
                    <a:pt x="43" y="71"/>
                    <a:pt x="44" y="74"/>
                  </a:cubicBezTo>
                  <a:cubicBezTo>
                    <a:pt x="44" y="76"/>
                    <a:pt x="45" y="80"/>
                    <a:pt x="46" y="80"/>
                  </a:cubicBezTo>
                  <a:cubicBezTo>
                    <a:pt x="47" y="81"/>
                    <a:pt x="46" y="83"/>
                    <a:pt x="48" y="83"/>
                  </a:cubicBezTo>
                  <a:cubicBezTo>
                    <a:pt x="49" y="83"/>
                    <a:pt x="50" y="79"/>
                    <a:pt x="49" y="78"/>
                  </a:cubicBezTo>
                  <a:cubicBezTo>
                    <a:pt x="49" y="77"/>
                    <a:pt x="48" y="73"/>
                    <a:pt x="47" y="72"/>
                  </a:cubicBezTo>
                  <a:cubicBezTo>
                    <a:pt x="47" y="71"/>
                    <a:pt x="48" y="68"/>
                    <a:pt x="50" y="67"/>
                  </a:cubicBezTo>
                  <a:cubicBezTo>
                    <a:pt x="51" y="66"/>
                    <a:pt x="54" y="62"/>
                    <a:pt x="55" y="61"/>
                  </a:cubicBezTo>
                  <a:cubicBezTo>
                    <a:pt x="56" y="60"/>
                    <a:pt x="60" y="59"/>
                    <a:pt x="59" y="58"/>
                  </a:cubicBezTo>
                  <a:cubicBezTo>
                    <a:pt x="58" y="56"/>
                    <a:pt x="57" y="55"/>
                    <a:pt x="57" y="53"/>
                  </a:cubicBezTo>
                  <a:cubicBezTo>
                    <a:pt x="57" y="52"/>
                    <a:pt x="58" y="53"/>
                    <a:pt x="58" y="53"/>
                  </a:cubicBezTo>
                  <a:cubicBezTo>
                    <a:pt x="59" y="54"/>
                    <a:pt x="61" y="52"/>
                    <a:pt x="60" y="51"/>
                  </a:cubicBezTo>
                  <a:cubicBezTo>
                    <a:pt x="60" y="50"/>
                    <a:pt x="60" y="49"/>
                    <a:pt x="61" y="49"/>
                  </a:cubicBezTo>
                  <a:cubicBezTo>
                    <a:pt x="62" y="49"/>
                    <a:pt x="63" y="48"/>
                    <a:pt x="62" y="47"/>
                  </a:cubicBezTo>
                  <a:cubicBezTo>
                    <a:pt x="62" y="46"/>
                    <a:pt x="64" y="45"/>
                    <a:pt x="65" y="46"/>
                  </a:cubicBezTo>
                  <a:cubicBezTo>
                    <a:pt x="66" y="46"/>
                    <a:pt x="69" y="46"/>
                    <a:pt x="70" y="45"/>
                  </a:cubicBezTo>
                  <a:cubicBezTo>
                    <a:pt x="70" y="45"/>
                    <a:pt x="68" y="43"/>
                    <a:pt x="68" y="42"/>
                  </a:cubicBezTo>
                  <a:cubicBezTo>
                    <a:pt x="68" y="40"/>
                    <a:pt x="70" y="39"/>
                    <a:pt x="72" y="38"/>
                  </a:cubicBezTo>
                  <a:cubicBezTo>
                    <a:pt x="73" y="38"/>
                    <a:pt x="74" y="38"/>
                    <a:pt x="74" y="38"/>
                  </a:cubicBezTo>
                  <a:cubicBezTo>
                    <a:pt x="75" y="37"/>
                    <a:pt x="76" y="35"/>
                    <a:pt x="76" y="37"/>
                  </a:cubicBezTo>
                  <a:cubicBezTo>
                    <a:pt x="76" y="38"/>
                    <a:pt x="76" y="40"/>
                    <a:pt x="77" y="40"/>
                  </a:cubicBezTo>
                  <a:cubicBezTo>
                    <a:pt x="79" y="40"/>
                    <a:pt x="80" y="38"/>
                    <a:pt x="81" y="38"/>
                  </a:cubicBezTo>
                  <a:cubicBezTo>
                    <a:pt x="81" y="38"/>
                    <a:pt x="85" y="37"/>
                    <a:pt x="85" y="37"/>
                  </a:cubicBezTo>
                  <a:cubicBezTo>
                    <a:pt x="86" y="37"/>
                    <a:pt x="90" y="36"/>
                    <a:pt x="90" y="35"/>
                  </a:cubicBezTo>
                  <a:cubicBezTo>
                    <a:pt x="89" y="34"/>
                    <a:pt x="89" y="32"/>
                    <a:pt x="88" y="32"/>
                  </a:cubicBezTo>
                  <a:cubicBezTo>
                    <a:pt x="88" y="31"/>
                    <a:pt x="87" y="32"/>
                    <a:pt x="86" y="33"/>
                  </a:cubicBezTo>
                  <a:cubicBezTo>
                    <a:pt x="86" y="34"/>
                    <a:pt x="85" y="34"/>
                    <a:pt x="84" y="33"/>
                  </a:cubicBezTo>
                  <a:cubicBezTo>
                    <a:pt x="84" y="32"/>
                    <a:pt x="85" y="30"/>
                    <a:pt x="83" y="31"/>
                  </a:cubicBezTo>
                  <a:cubicBezTo>
                    <a:pt x="82" y="32"/>
                    <a:pt x="82" y="32"/>
                    <a:pt x="81" y="32"/>
                  </a:cubicBezTo>
                  <a:cubicBezTo>
                    <a:pt x="81" y="32"/>
                    <a:pt x="80" y="30"/>
                    <a:pt x="80" y="30"/>
                  </a:cubicBezTo>
                  <a:cubicBezTo>
                    <a:pt x="80" y="30"/>
                    <a:pt x="82" y="29"/>
                    <a:pt x="81" y="28"/>
                  </a:cubicBezTo>
                  <a:cubicBezTo>
                    <a:pt x="80" y="26"/>
                    <a:pt x="78" y="27"/>
                    <a:pt x="77" y="28"/>
                  </a:cubicBezTo>
                  <a:cubicBezTo>
                    <a:pt x="75" y="29"/>
                    <a:pt x="75" y="29"/>
                    <a:pt x="73" y="29"/>
                  </a:cubicBezTo>
                  <a:cubicBezTo>
                    <a:pt x="71" y="30"/>
                    <a:pt x="70" y="30"/>
                    <a:pt x="70" y="30"/>
                  </a:cubicBezTo>
                  <a:cubicBezTo>
                    <a:pt x="70" y="30"/>
                    <a:pt x="71" y="28"/>
                    <a:pt x="72" y="26"/>
                  </a:cubicBezTo>
                  <a:cubicBezTo>
                    <a:pt x="73" y="25"/>
                    <a:pt x="77" y="25"/>
                    <a:pt x="78" y="24"/>
                  </a:cubicBezTo>
                  <a:cubicBezTo>
                    <a:pt x="79" y="23"/>
                    <a:pt x="81" y="25"/>
                    <a:pt x="81" y="25"/>
                  </a:cubicBezTo>
                  <a:cubicBezTo>
                    <a:pt x="81" y="25"/>
                    <a:pt x="83" y="23"/>
                    <a:pt x="83" y="24"/>
                  </a:cubicBezTo>
                  <a:cubicBezTo>
                    <a:pt x="83" y="25"/>
                    <a:pt x="82" y="27"/>
                    <a:pt x="83" y="27"/>
                  </a:cubicBezTo>
                  <a:cubicBezTo>
                    <a:pt x="84" y="27"/>
                    <a:pt x="87" y="26"/>
                    <a:pt x="86" y="25"/>
                  </a:cubicBezTo>
                  <a:cubicBezTo>
                    <a:pt x="85" y="25"/>
                    <a:pt x="87" y="24"/>
                    <a:pt x="88" y="23"/>
                  </a:cubicBezTo>
                  <a:cubicBezTo>
                    <a:pt x="89" y="22"/>
                    <a:pt x="91" y="23"/>
                    <a:pt x="92" y="23"/>
                  </a:cubicBezTo>
                  <a:cubicBezTo>
                    <a:pt x="92" y="23"/>
                    <a:pt x="93" y="21"/>
                    <a:pt x="94" y="21"/>
                  </a:cubicBezTo>
                  <a:cubicBezTo>
                    <a:pt x="95" y="21"/>
                    <a:pt x="96" y="22"/>
                    <a:pt x="94" y="24"/>
                  </a:cubicBezTo>
                  <a:cubicBezTo>
                    <a:pt x="92" y="25"/>
                    <a:pt x="92" y="28"/>
                    <a:pt x="91" y="28"/>
                  </a:cubicBezTo>
                  <a:cubicBezTo>
                    <a:pt x="90" y="29"/>
                    <a:pt x="91" y="30"/>
                    <a:pt x="92" y="30"/>
                  </a:cubicBezTo>
                  <a:cubicBezTo>
                    <a:pt x="93" y="30"/>
                    <a:pt x="95" y="30"/>
                    <a:pt x="96" y="30"/>
                  </a:cubicBezTo>
                  <a:cubicBezTo>
                    <a:pt x="97" y="29"/>
                    <a:pt x="98" y="30"/>
                    <a:pt x="98" y="30"/>
                  </a:cubicBezTo>
                  <a:cubicBezTo>
                    <a:pt x="98" y="31"/>
                    <a:pt x="99" y="30"/>
                    <a:pt x="99" y="30"/>
                  </a:cubicBezTo>
                  <a:cubicBezTo>
                    <a:pt x="99" y="30"/>
                    <a:pt x="102" y="29"/>
                    <a:pt x="102" y="30"/>
                  </a:cubicBezTo>
                  <a:cubicBezTo>
                    <a:pt x="103" y="31"/>
                    <a:pt x="103" y="29"/>
                    <a:pt x="103" y="29"/>
                  </a:cubicBezTo>
                  <a:cubicBezTo>
                    <a:pt x="102" y="28"/>
                    <a:pt x="102" y="27"/>
                    <a:pt x="101" y="26"/>
                  </a:cubicBezTo>
                  <a:cubicBezTo>
                    <a:pt x="101" y="24"/>
                    <a:pt x="100" y="24"/>
                    <a:pt x="99" y="25"/>
                  </a:cubicBezTo>
                  <a:cubicBezTo>
                    <a:pt x="98" y="25"/>
                    <a:pt x="97" y="24"/>
                    <a:pt x="96" y="24"/>
                  </a:cubicBezTo>
                  <a:cubicBezTo>
                    <a:pt x="96" y="23"/>
                    <a:pt x="95" y="24"/>
                    <a:pt x="96" y="23"/>
                  </a:cubicBezTo>
                  <a:cubicBezTo>
                    <a:pt x="96" y="22"/>
                    <a:pt x="97" y="21"/>
                    <a:pt x="97" y="20"/>
                  </a:cubicBezTo>
                  <a:cubicBezTo>
                    <a:pt x="98" y="19"/>
                    <a:pt x="100" y="17"/>
                    <a:pt x="98" y="17"/>
                  </a:cubicBezTo>
                  <a:cubicBezTo>
                    <a:pt x="96" y="16"/>
                    <a:pt x="95" y="16"/>
                    <a:pt x="95" y="15"/>
                  </a:cubicBezTo>
                  <a:cubicBezTo>
                    <a:pt x="95" y="14"/>
                    <a:pt x="92" y="12"/>
                    <a:pt x="92" y="12"/>
                  </a:cubicBezTo>
                  <a:cubicBezTo>
                    <a:pt x="91" y="12"/>
                    <a:pt x="88" y="13"/>
                    <a:pt x="88" y="12"/>
                  </a:cubicBezTo>
                  <a:cubicBezTo>
                    <a:pt x="88" y="11"/>
                    <a:pt x="87" y="8"/>
                    <a:pt x="86" y="8"/>
                  </a:cubicBezTo>
                  <a:cubicBezTo>
                    <a:pt x="86" y="7"/>
                    <a:pt x="83" y="3"/>
                    <a:pt x="82" y="3"/>
                  </a:cubicBezTo>
                  <a:cubicBezTo>
                    <a:pt x="82" y="3"/>
                    <a:pt x="81" y="3"/>
                    <a:pt x="80" y="5"/>
                  </a:cubicBezTo>
                  <a:cubicBezTo>
                    <a:pt x="78" y="7"/>
                    <a:pt x="77" y="7"/>
                    <a:pt x="76" y="7"/>
                  </a:cubicBezTo>
                  <a:cubicBezTo>
                    <a:pt x="75" y="7"/>
                    <a:pt x="73" y="7"/>
                    <a:pt x="73" y="6"/>
                  </a:cubicBezTo>
                  <a:cubicBezTo>
                    <a:pt x="72" y="5"/>
                    <a:pt x="75" y="4"/>
                    <a:pt x="74" y="3"/>
                  </a:cubicBezTo>
                  <a:cubicBezTo>
                    <a:pt x="74" y="2"/>
                    <a:pt x="72" y="2"/>
                    <a:pt x="70" y="2"/>
                  </a:cubicBezTo>
                  <a:cubicBezTo>
                    <a:pt x="69" y="2"/>
                    <a:pt x="68" y="0"/>
                    <a:pt x="65" y="0"/>
                  </a:cubicBezTo>
                  <a:cubicBezTo>
                    <a:pt x="63" y="0"/>
                    <a:pt x="60" y="1"/>
                    <a:pt x="60" y="1"/>
                  </a:cubicBezTo>
                  <a:cubicBezTo>
                    <a:pt x="59" y="1"/>
                    <a:pt x="59" y="2"/>
                    <a:pt x="58" y="4"/>
                  </a:cubicBezTo>
                  <a:cubicBezTo>
                    <a:pt x="58" y="6"/>
                    <a:pt x="59" y="6"/>
                    <a:pt x="58" y="7"/>
                  </a:cubicBezTo>
                  <a:cubicBezTo>
                    <a:pt x="56" y="7"/>
                    <a:pt x="56" y="7"/>
                    <a:pt x="57" y="8"/>
                  </a:cubicBezTo>
                  <a:cubicBezTo>
                    <a:pt x="58" y="9"/>
                    <a:pt x="60" y="11"/>
                    <a:pt x="60" y="11"/>
                  </a:cubicBezTo>
                  <a:cubicBezTo>
                    <a:pt x="60" y="11"/>
                    <a:pt x="59" y="13"/>
                    <a:pt x="58" y="14"/>
                  </a:cubicBezTo>
                  <a:cubicBezTo>
                    <a:pt x="57" y="15"/>
                    <a:pt x="56" y="16"/>
                    <a:pt x="56" y="15"/>
                  </a:cubicBezTo>
                  <a:cubicBezTo>
                    <a:pt x="55" y="14"/>
                    <a:pt x="53" y="14"/>
                    <a:pt x="54" y="15"/>
                  </a:cubicBezTo>
                  <a:cubicBezTo>
                    <a:pt x="54" y="16"/>
                    <a:pt x="55" y="16"/>
                    <a:pt x="55" y="17"/>
                  </a:cubicBezTo>
                  <a:cubicBezTo>
                    <a:pt x="55" y="19"/>
                    <a:pt x="56" y="21"/>
                    <a:pt x="55" y="22"/>
                  </a:cubicBezTo>
                  <a:cubicBezTo>
                    <a:pt x="54" y="23"/>
                    <a:pt x="53" y="22"/>
                    <a:pt x="52" y="23"/>
                  </a:cubicBezTo>
                  <a:cubicBezTo>
                    <a:pt x="51" y="23"/>
                    <a:pt x="51" y="21"/>
                    <a:pt x="51" y="21"/>
                  </a:cubicBezTo>
                  <a:cubicBezTo>
                    <a:pt x="52" y="21"/>
                    <a:pt x="51" y="18"/>
                    <a:pt x="51" y="18"/>
                  </a:cubicBezTo>
                  <a:cubicBezTo>
                    <a:pt x="51" y="18"/>
                    <a:pt x="49" y="21"/>
                    <a:pt x="50" y="19"/>
                  </a:cubicBezTo>
                  <a:cubicBezTo>
                    <a:pt x="50" y="18"/>
                    <a:pt x="49" y="18"/>
                    <a:pt x="49" y="17"/>
                  </a:cubicBezTo>
                  <a:cubicBezTo>
                    <a:pt x="49" y="15"/>
                    <a:pt x="48" y="14"/>
                    <a:pt x="47" y="14"/>
                  </a:cubicBezTo>
                  <a:cubicBezTo>
                    <a:pt x="46" y="15"/>
                    <a:pt x="44" y="15"/>
                    <a:pt x="42" y="15"/>
                  </a:cubicBezTo>
                  <a:cubicBezTo>
                    <a:pt x="39" y="14"/>
                    <a:pt x="39" y="14"/>
                    <a:pt x="37" y="13"/>
                  </a:cubicBezTo>
                  <a:cubicBezTo>
                    <a:pt x="35" y="12"/>
                    <a:pt x="34" y="13"/>
                    <a:pt x="33" y="13"/>
                  </a:cubicBezTo>
                  <a:cubicBezTo>
                    <a:pt x="32" y="14"/>
                    <a:pt x="32" y="12"/>
                    <a:pt x="32" y="12"/>
                  </a:cubicBezTo>
                  <a:cubicBezTo>
                    <a:pt x="17" y="30"/>
                    <a:pt x="6" y="53"/>
                    <a:pt x="0" y="77"/>
                  </a:cubicBezTo>
                  <a:cubicBezTo>
                    <a:pt x="1" y="78"/>
                    <a:pt x="2" y="80"/>
                    <a:pt x="2" y="80"/>
                  </a:cubicBezTo>
                  <a:cubicBezTo>
                    <a:pt x="3" y="82"/>
                    <a:pt x="5" y="87"/>
                    <a:pt x="6" y="87"/>
                  </a:cubicBezTo>
                  <a:cubicBezTo>
                    <a:pt x="6" y="87"/>
                    <a:pt x="8" y="90"/>
                    <a:pt x="8" y="90"/>
                  </a:cubicBezTo>
                  <a:cubicBezTo>
                    <a:pt x="8" y="90"/>
                    <a:pt x="9" y="92"/>
                    <a:pt x="8" y="93"/>
                  </a:cubicBezTo>
                  <a:cubicBezTo>
                    <a:pt x="8" y="94"/>
                    <a:pt x="9" y="96"/>
                    <a:pt x="10" y="97"/>
                  </a:cubicBezTo>
                  <a:cubicBezTo>
                    <a:pt x="10" y="98"/>
                    <a:pt x="14" y="98"/>
                    <a:pt x="14" y="101"/>
                  </a:cubicBezTo>
                  <a:cubicBezTo>
                    <a:pt x="14" y="101"/>
                    <a:pt x="15" y="105"/>
                    <a:pt x="16" y="105"/>
                  </a:cubicBezTo>
                  <a:cubicBezTo>
                    <a:pt x="18" y="105"/>
                    <a:pt x="20" y="104"/>
                    <a:pt x="20" y="105"/>
                  </a:cubicBezTo>
                  <a:cubicBezTo>
                    <a:pt x="20" y="105"/>
                    <a:pt x="22" y="108"/>
                    <a:pt x="22" y="106"/>
                  </a:cubicBezTo>
                  <a:cubicBezTo>
                    <a:pt x="23" y="105"/>
                    <a:pt x="23" y="104"/>
                    <a:pt x="24" y="104"/>
                  </a:cubicBezTo>
                  <a:cubicBezTo>
                    <a:pt x="26" y="104"/>
                    <a:pt x="26" y="106"/>
                    <a:pt x="27" y="107"/>
                  </a:cubicBezTo>
                  <a:cubicBezTo>
                    <a:pt x="28" y="108"/>
                    <a:pt x="30" y="110"/>
                    <a:pt x="31" y="110"/>
                  </a:cubicBezTo>
                  <a:cubicBezTo>
                    <a:pt x="31" y="110"/>
                    <a:pt x="33" y="112"/>
                    <a:pt x="33" y="111"/>
                  </a:cubicBezTo>
                  <a:cubicBezTo>
                    <a:pt x="34" y="111"/>
                    <a:pt x="35" y="112"/>
                    <a:pt x="36" y="112"/>
                  </a:cubicBezTo>
                  <a:cubicBezTo>
                    <a:pt x="36" y="112"/>
                    <a:pt x="38" y="114"/>
                    <a:pt x="38" y="116"/>
                  </a:cubicBezTo>
                  <a:cubicBezTo>
                    <a:pt x="37" y="119"/>
                    <a:pt x="40" y="119"/>
                    <a:pt x="40" y="120"/>
                  </a:cubicBezTo>
                  <a:cubicBezTo>
                    <a:pt x="41" y="120"/>
                    <a:pt x="43" y="122"/>
                    <a:pt x="43" y="123"/>
                  </a:cubicBezTo>
                  <a:cubicBezTo>
                    <a:pt x="44" y="124"/>
                    <a:pt x="46" y="124"/>
                    <a:pt x="46" y="125"/>
                  </a:cubicBezTo>
                  <a:cubicBezTo>
                    <a:pt x="47" y="125"/>
                    <a:pt x="47" y="126"/>
                    <a:pt x="48" y="125"/>
                  </a:cubicBezTo>
                  <a:cubicBezTo>
                    <a:pt x="50" y="125"/>
                    <a:pt x="49" y="123"/>
                    <a:pt x="49" y="123"/>
                  </a:cubicBezTo>
                  <a:cubicBezTo>
                    <a:pt x="49" y="123"/>
                    <a:pt x="51" y="122"/>
                    <a:pt x="52" y="123"/>
                  </a:cubicBezTo>
                  <a:cubicBezTo>
                    <a:pt x="52" y="124"/>
                    <a:pt x="53" y="127"/>
                    <a:pt x="53" y="127"/>
                  </a:cubicBezTo>
                  <a:cubicBezTo>
                    <a:pt x="54" y="127"/>
                    <a:pt x="55" y="130"/>
                    <a:pt x="54" y="133"/>
                  </a:cubicBezTo>
                  <a:cubicBezTo>
                    <a:pt x="54" y="135"/>
                    <a:pt x="54" y="137"/>
                    <a:pt x="53" y="137"/>
                  </a:cubicBezTo>
                  <a:cubicBezTo>
                    <a:pt x="53" y="137"/>
                    <a:pt x="51" y="139"/>
                    <a:pt x="50" y="139"/>
                  </a:cubicBezTo>
                  <a:cubicBezTo>
                    <a:pt x="49" y="140"/>
                    <a:pt x="48" y="143"/>
                    <a:pt x="48" y="144"/>
                  </a:cubicBezTo>
                  <a:cubicBezTo>
                    <a:pt x="48" y="145"/>
                    <a:pt x="49" y="148"/>
                    <a:pt x="49" y="150"/>
                  </a:cubicBezTo>
                  <a:cubicBezTo>
                    <a:pt x="49" y="151"/>
                    <a:pt x="48" y="152"/>
                    <a:pt x="48" y="154"/>
                  </a:cubicBezTo>
                  <a:cubicBezTo>
                    <a:pt x="49" y="157"/>
                    <a:pt x="52" y="157"/>
                    <a:pt x="52" y="159"/>
                  </a:cubicBezTo>
                  <a:cubicBezTo>
                    <a:pt x="52" y="161"/>
                    <a:pt x="55" y="166"/>
                    <a:pt x="55" y="167"/>
                  </a:cubicBezTo>
                  <a:cubicBezTo>
                    <a:pt x="56" y="169"/>
                    <a:pt x="58" y="172"/>
                    <a:pt x="58" y="174"/>
                  </a:cubicBezTo>
                  <a:cubicBezTo>
                    <a:pt x="58" y="177"/>
                    <a:pt x="63" y="179"/>
                    <a:pt x="64" y="179"/>
                  </a:cubicBezTo>
                  <a:cubicBezTo>
                    <a:pt x="64" y="179"/>
                    <a:pt x="66" y="181"/>
                    <a:pt x="67" y="181"/>
                  </a:cubicBezTo>
                  <a:cubicBezTo>
                    <a:pt x="68" y="182"/>
                    <a:pt x="69" y="183"/>
                    <a:pt x="70" y="185"/>
                  </a:cubicBezTo>
                  <a:cubicBezTo>
                    <a:pt x="71" y="186"/>
                    <a:pt x="71" y="188"/>
                    <a:pt x="71" y="189"/>
                  </a:cubicBezTo>
                  <a:cubicBezTo>
                    <a:pt x="71" y="189"/>
                    <a:pt x="71" y="195"/>
                    <a:pt x="71" y="198"/>
                  </a:cubicBezTo>
                  <a:cubicBezTo>
                    <a:pt x="71" y="201"/>
                    <a:pt x="73" y="204"/>
                    <a:pt x="72" y="205"/>
                  </a:cubicBezTo>
                  <a:cubicBezTo>
                    <a:pt x="71" y="205"/>
                    <a:pt x="69" y="206"/>
                    <a:pt x="70" y="207"/>
                  </a:cubicBezTo>
                  <a:cubicBezTo>
                    <a:pt x="71" y="208"/>
                    <a:pt x="70" y="208"/>
                    <a:pt x="70" y="209"/>
                  </a:cubicBezTo>
                  <a:cubicBezTo>
                    <a:pt x="70" y="209"/>
                    <a:pt x="71" y="212"/>
                    <a:pt x="71" y="213"/>
                  </a:cubicBezTo>
                  <a:cubicBezTo>
                    <a:pt x="70" y="214"/>
                    <a:pt x="70" y="216"/>
                    <a:pt x="70" y="217"/>
                  </a:cubicBezTo>
                  <a:cubicBezTo>
                    <a:pt x="69" y="217"/>
                    <a:pt x="68" y="218"/>
                    <a:pt x="69" y="220"/>
                  </a:cubicBezTo>
                  <a:cubicBezTo>
                    <a:pt x="69" y="221"/>
                    <a:pt x="68" y="221"/>
                    <a:pt x="68" y="222"/>
                  </a:cubicBezTo>
                  <a:cubicBezTo>
                    <a:pt x="68" y="223"/>
                    <a:pt x="70" y="223"/>
                    <a:pt x="70" y="224"/>
                  </a:cubicBezTo>
                  <a:cubicBezTo>
                    <a:pt x="69" y="226"/>
                    <a:pt x="69" y="226"/>
                    <a:pt x="69" y="227"/>
                  </a:cubicBezTo>
                  <a:cubicBezTo>
                    <a:pt x="69" y="229"/>
                    <a:pt x="70" y="230"/>
                    <a:pt x="70" y="231"/>
                  </a:cubicBezTo>
                  <a:cubicBezTo>
                    <a:pt x="70" y="231"/>
                    <a:pt x="70" y="232"/>
                    <a:pt x="69" y="233"/>
                  </a:cubicBezTo>
                  <a:cubicBezTo>
                    <a:pt x="68" y="234"/>
                    <a:pt x="68" y="235"/>
                    <a:pt x="68" y="236"/>
                  </a:cubicBezTo>
                  <a:cubicBezTo>
                    <a:pt x="68" y="236"/>
                    <a:pt x="69" y="237"/>
                    <a:pt x="69" y="238"/>
                  </a:cubicBezTo>
                  <a:cubicBezTo>
                    <a:pt x="69" y="238"/>
                    <a:pt x="68" y="239"/>
                    <a:pt x="69" y="240"/>
                  </a:cubicBezTo>
                  <a:cubicBezTo>
                    <a:pt x="69" y="241"/>
                    <a:pt x="70" y="241"/>
                    <a:pt x="71" y="241"/>
                  </a:cubicBezTo>
                  <a:cubicBezTo>
                    <a:pt x="71" y="242"/>
                    <a:pt x="69" y="242"/>
                    <a:pt x="70" y="243"/>
                  </a:cubicBezTo>
                  <a:cubicBezTo>
                    <a:pt x="71" y="244"/>
                    <a:pt x="72" y="243"/>
                    <a:pt x="72" y="245"/>
                  </a:cubicBezTo>
                  <a:cubicBezTo>
                    <a:pt x="72" y="245"/>
                    <a:pt x="73" y="246"/>
                    <a:pt x="73" y="246"/>
                  </a:cubicBezTo>
                  <a:cubicBezTo>
                    <a:pt x="73" y="246"/>
                    <a:pt x="74" y="246"/>
                    <a:pt x="74" y="246"/>
                  </a:cubicBezTo>
                  <a:cubicBezTo>
                    <a:pt x="74" y="247"/>
                    <a:pt x="75" y="247"/>
                    <a:pt x="75" y="247"/>
                  </a:cubicBezTo>
                  <a:cubicBezTo>
                    <a:pt x="75" y="247"/>
                    <a:pt x="77" y="248"/>
                    <a:pt x="77" y="248"/>
                  </a:cubicBezTo>
                  <a:close/>
                  <a:moveTo>
                    <a:pt x="55" y="38"/>
                  </a:moveTo>
                  <a:cubicBezTo>
                    <a:pt x="55" y="38"/>
                    <a:pt x="58" y="37"/>
                    <a:pt x="59" y="38"/>
                  </a:cubicBezTo>
                  <a:cubicBezTo>
                    <a:pt x="60" y="39"/>
                    <a:pt x="58" y="39"/>
                    <a:pt x="57" y="40"/>
                  </a:cubicBezTo>
                  <a:cubicBezTo>
                    <a:pt x="55" y="41"/>
                    <a:pt x="55" y="41"/>
                    <a:pt x="54" y="42"/>
                  </a:cubicBezTo>
                  <a:cubicBezTo>
                    <a:pt x="53" y="43"/>
                    <a:pt x="51" y="43"/>
                    <a:pt x="50" y="44"/>
                  </a:cubicBezTo>
                  <a:cubicBezTo>
                    <a:pt x="49" y="45"/>
                    <a:pt x="48" y="46"/>
                    <a:pt x="47" y="45"/>
                  </a:cubicBezTo>
                  <a:cubicBezTo>
                    <a:pt x="47" y="44"/>
                    <a:pt x="48" y="45"/>
                    <a:pt x="48" y="44"/>
                  </a:cubicBezTo>
                  <a:cubicBezTo>
                    <a:pt x="48" y="44"/>
                    <a:pt x="51" y="42"/>
                    <a:pt x="51" y="42"/>
                  </a:cubicBezTo>
                  <a:cubicBezTo>
                    <a:pt x="51" y="42"/>
                    <a:pt x="54" y="37"/>
                    <a:pt x="55" y="38"/>
                  </a:cubicBezTo>
                  <a:close/>
                  <a:moveTo>
                    <a:pt x="50" y="34"/>
                  </a:moveTo>
                  <a:cubicBezTo>
                    <a:pt x="51" y="34"/>
                    <a:pt x="53" y="37"/>
                    <a:pt x="52" y="37"/>
                  </a:cubicBezTo>
                  <a:cubicBezTo>
                    <a:pt x="51" y="38"/>
                    <a:pt x="50" y="37"/>
                    <a:pt x="50" y="35"/>
                  </a:cubicBezTo>
                  <a:cubicBezTo>
                    <a:pt x="50" y="34"/>
                    <a:pt x="49" y="38"/>
                    <a:pt x="49" y="39"/>
                  </a:cubicBezTo>
                  <a:cubicBezTo>
                    <a:pt x="50" y="40"/>
                    <a:pt x="48" y="42"/>
                    <a:pt x="48" y="42"/>
                  </a:cubicBezTo>
                  <a:cubicBezTo>
                    <a:pt x="47" y="42"/>
                    <a:pt x="47" y="40"/>
                    <a:pt x="47" y="38"/>
                  </a:cubicBezTo>
                  <a:cubicBezTo>
                    <a:pt x="47" y="37"/>
                    <a:pt x="46" y="35"/>
                    <a:pt x="45" y="35"/>
                  </a:cubicBezTo>
                  <a:cubicBezTo>
                    <a:pt x="43" y="36"/>
                    <a:pt x="42" y="38"/>
                    <a:pt x="41" y="38"/>
                  </a:cubicBezTo>
                  <a:cubicBezTo>
                    <a:pt x="41" y="39"/>
                    <a:pt x="41" y="42"/>
                    <a:pt x="41" y="43"/>
                  </a:cubicBezTo>
                  <a:cubicBezTo>
                    <a:pt x="41" y="43"/>
                    <a:pt x="41" y="46"/>
                    <a:pt x="39" y="46"/>
                  </a:cubicBezTo>
                  <a:cubicBezTo>
                    <a:pt x="38" y="46"/>
                    <a:pt x="38" y="43"/>
                    <a:pt x="39" y="42"/>
                  </a:cubicBezTo>
                  <a:cubicBezTo>
                    <a:pt x="39" y="40"/>
                    <a:pt x="38" y="38"/>
                    <a:pt x="39" y="36"/>
                  </a:cubicBezTo>
                  <a:cubicBezTo>
                    <a:pt x="40" y="35"/>
                    <a:pt x="42" y="34"/>
                    <a:pt x="43" y="34"/>
                  </a:cubicBezTo>
                  <a:cubicBezTo>
                    <a:pt x="44" y="33"/>
                    <a:pt x="46" y="34"/>
                    <a:pt x="47" y="34"/>
                  </a:cubicBezTo>
                  <a:cubicBezTo>
                    <a:pt x="47" y="34"/>
                    <a:pt x="49" y="34"/>
                    <a:pt x="50" y="34"/>
                  </a:cubicBezTo>
                  <a:close/>
                  <a:moveTo>
                    <a:pt x="36" y="30"/>
                  </a:moveTo>
                  <a:cubicBezTo>
                    <a:pt x="38" y="29"/>
                    <a:pt x="40" y="26"/>
                    <a:pt x="41" y="27"/>
                  </a:cubicBezTo>
                  <a:cubicBezTo>
                    <a:pt x="44" y="29"/>
                    <a:pt x="44" y="29"/>
                    <a:pt x="44" y="29"/>
                  </a:cubicBezTo>
                  <a:cubicBezTo>
                    <a:pt x="45" y="30"/>
                    <a:pt x="44" y="32"/>
                    <a:pt x="43" y="32"/>
                  </a:cubicBezTo>
                  <a:cubicBezTo>
                    <a:pt x="43" y="32"/>
                    <a:pt x="41" y="32"/>
                    <a:pt x="40" y="32"/>
                  </a:cubicBezTo>
                  <a:cubicBezTo>
                    <a:pt x="39" y="32"/>
                    <a:pt x="39" y="31"/>
                    <a:pt x="38" y="31"/>
                  </a:cubicBezTo>
                  <a:cubicBezTo>
                    <a:pt x="38" y="31"/>
                    <a:pt x="36" y="32"/>
                    <a:pt x="36" y="33"/>
                  </a:cubicBezTo>
                  <a:cubicBezTo>
                    <a:pt x="35" y="33"/>
                    <a:pt x="33" y="33"/>
                    <a:pt x="33" y="32"/>
                  </a:cubicBezTo>
                  <a:cubicBezTo>
                    <a:pt x="33" y="31"/>
                    <a:pt x="34" y="31"/>
                    <a:pt x="3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5" name="Freeform 13"/>
            <p:cNvSpPr>
              <a:spLocks/>
            </p:cNvSpPr>
            <p:nvPr/>
          </p:nvSpPr>
          <p:spPr bwMode="auto">
            <a:xfrm>
              <a:off x="2098" y="796"/>
              <a:ext cx="93" cy="35"/>
            </a:xfrm>
            <a:custGeom>
              <a:avLst/>
              <a:gdLst>
                <a:gd name="T0" fmla="*/ 2 w 13"/>
                <a:gd name="T1" fmla="*/ 4 h 5"/>
                <a:gd name="T2" fmla="*/ 2 w 13"/>
                <a:gd name="T3" fmla="*/ 5 h 5"/>
                <a:gd name="T4" fmla="*/ 5 w 13"/>
                <a:gd name="T5" fmla="*/ 4 h 5"/>
                <a:gd name="T6" fmla="*/ 8 w 13"/>
                <a:gd name="T7" fmla="*/ 3 h 5"/>
                <a:gd name="T8" fmla="*/ 10 w 13"/>
                <a:gd name="T9" fmla="*/ 5 h 5"/>
                <a:gd name="T10" fmla="*/ 11 w 13"/>
                <a:gd name="T11" fmla="*/ 3 h 5"/>
                <a:gd name="T12" fmla="*/ 7 w 13"/>
                <a:gd name="T13" fmla="*/ 1 h 5"/>
                <a:gd name="T14" fmla="*/ 5 w 13"/>
                <a:gd name="T15" fmla="*/ 0 h 5"/>
                <a:gd name="T16" fmla="*/ 4 w 13"/>
                <a:gd name="T17" fmla="*/ 1 h 5"/>
                <a:gd name="T18" fmla="*/ 2 w 13"/>
                <a:gd name="T19" fmla="*/ 3 h 5"/>
                <a:gd name="T20" fmla="*/ 2 w 13"/>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
                  <a:moveTo>
                    <a:pt x="2" y="4"/>
                  </a:moveTo>
                  <a:cubicBezTo>
                    <a:pt x="0" y="5"/>
                    <a:pt x="1" y="5"/>
                    <a:pt x="2" y="5"/>
                  </a:cubicBezTo>
                  <a:cubicBezTo>
                    <a:pt x="3" y="5"/>
                    <a:pt x="5" y="4"/>
                    <a:pt x="5" y="4"/>
                  </a:cubicBezTo>
                  <a:cubicBezTo>
                    <a:pt x="5" y="4"/>
                    <a:pt x="8" y="2"/>
                    <a:pt x="8" y="3"/>
                  </a:cubicBezTo>
                  <a:cubicBezTo>
                    <a:pt x="9" y="4"/>
                    <a:pt x="8" y="5"/>
                    <a:pt x="10" y="5"/>
                  </a:cubicBezTo>
                  <a:cubicBezTo>
                    <a:pt x="11" y="5"/>
                    <a:pt x="13" y="4"/>
                    <a:pt x="11" y="3"/>
                  </a:cubicBezTo>
                  <a:cubicBezTo>
                    <a:pt x="9" y="2"/>
                    <a:pt x="8" y="2"/>
                    <a:pt x="7" y="1"/>
                  </a:cubicBezTo>
                  <a:cubicBezTo>
                    <a:pt x="6" y="0"/>
                    <a:pt x="6" y="0"/>
                    <a:pt x="5" y="0"/>
                  </a:cubicBezTo>
                  <a:cubicBezTo>
                    <a:pt x="5" y="1"/>
                    <a:pt x="5" y="1"/>
                    <a:pt x="4" y="1"/>
                  </a:cubicBezTo>
                  <a:cubicBezTo>
                    <a:pt x="4" y="1"/>
                    <a:pt x="3" y="2"/>
                    <a:pt x="2" y="3"/>
                  </a:cubicBezTo>
                  <a:cubicBezTo>
                    <a:pt x="2" y="3"/>
                    <a:pt x="2"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6" name="Freeform 14"/>
            <p:cNvSpPr>
              <a:spLocks/>
            </p:cNvSpPr>
            <p:nvPr/>
          </p:nvSpPr>
          <p:spPr bwMode="auto">
            <a:xfrm>
              <a:off x="2134" y="831"/>
              <a:ext cx="21" cy="15"/>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2" y="2"/>
                    <a:pt x="3" y="2"/>
                  </a:cubicBezTo>
                  <a:cubicBezTo>
                    <a:pt x="3" y="1"/>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7" name="Freeform 15"/>
            <p:cNvSpPr>
              <a:spLocks/>
            </p:cNvSpPr>
            <p:nvPr/>
          </p:nvSpPr>
          <p:spPr bwMode="auto">
            <a:xfrm>
              <a:off x="2162" y="838"/>
              <a:ext cx="29" cy="22"/>
            </a:xfrm>
            <a:custGeom>
              <a:avLst/>
              <a:gdLst>
                <a:gd name="T0" fmla="*/ 2 w 4"/>
                <a:gd name="T1" fmla="*/ 1 h 3"/>
                <a:gd name="T2" fmla="*/ 3 w 4"/>
                <a:gd name="T3" fmla="*/ 2 h 3"/>
                <a:gd name="T4" fmla="*/ 2 w 4"/>
                <a:gd name="T5" fmla="*/ 1 h 3"/>
              </a:gdLst>
              <a:ahLst/>
              <a:cxnLst>
                <a:cxn ang="0">
                  <a:pos x="T0" y="T1"/>
                </a:cxn>
                <a:cxn ang="0">
                  <a:pos x="T2" y="T3"/>
                </a:cxn>
                <a:cxn ang="0">
                  <a:pos x="T4" y="T5"/>
                </a:cxn>
              </a:cxnLst>
              <a:rect l="0" t="0" r="r" b="b"/>
              <a:pathLst>
                <a:path w="4" h="3">
                  <a:moveTo>
                    <a:pt x="2" y="1"/>
                  </a:moveTo>
                  <a:cubicBezTo>
                    <a:pt x="0" y="1"/>
                    <a:pt x="2" y="3"/>
                    <a:pt x="3" y="2"/>
                  </a:cubicBezTo>
                  <a:cubicBezTo>
                    <a:pt x="4" y="1"/>
                    <a:pt x="4"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8" name="Freeform 16"/>
            <p:cNvSpPr>
              <a:spLocks/>
            </p:cNvSpPr>
            <p:nvPr/>
          </p:nvSpPr>
          <p:spPr bwMode="auto">
            <a:xfrm>
              <a:off x="2923" y="760"/>
              <a:ext cx="135" cy="50"/>
            </a:xfrm>
            <a:custGeom>
              <a:avLst/>
              <a:gdLst>
                <a:gd name="T0" fmla="*/ 7 w 19"/>
                <a:gd name="T1" fmla="*/ 5 h 7"/>
                <a:gd name="T2" fmla="*/ 10 w 19"/>
                <a:gd name="T3" fmla="*/ 7 h 7"/>
                <a:gd name="T4" fmla="*/ 14 w 19"/>
                <a:gd name="T5" fmla="*/ 5 h 7"/>
                <a:gd name="T6" fmla="*/ 17 w 19"/>
                <a:gd name="T7" fmla="*/ 4 h 7"/>
                <a:gd name="T8" fmla="*/ 18 w 19"/>
                <a:gd name="T9" fmla="*/ 2 h 7"/>
                <a:gd name="T10" fmla="*/ 14 w 19"/>
                <a:gd name="T11" fmla="*/ 0 h 7"/>
                <a:gd name="T12" fmla="*/ 10 w 19"/>
                <a:gd name="T13" fmla="*/ 1 h 7"/>
                <a:gd name="T14" fmla="*/ 6 w 19"/>
                <a:gd name="T15" fmla="*/ 1 h 7"/>
                <a:gd name="T16" fmla="*/ 1 w 19"/>
                <a:gd name="T17" fmla="*/ 0 h 7"/>
                <a:gd name="T18" fmla="*/ 1 w 19"/>
                <a:gd name="T19" fmla="*/ 2 h 7"/>
                <a:gd name="T20" fmla="*/ 3 w 19"/>
                <a:gd name="T21" fmla="*/ 5 h 7"/>
                <a:gd name="T22" fmla="*/ 7 w 19"/>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7">
                  <a:moveTo>
                    <a:pt x="7" y="5"/>
                  </a:moveTo>
                  <a:cubicBezTo>
                    <a:pt x="7" y="6"/>
                    <a:pt x="8" y="7"/>
                    <a:pt x="10" y="7"/>
                  </a:cubicBezTo>
                  <a:cubicBezTo>
                    <a:pt x="12" y="6"/>
                    <a:pt x="13" y="6"/>
                    <a:pt x="14" y="5"/>
                  </a:cubicBezTo>
                  <a:cubicBezTo>
                    <a:pt x="14" y="4"/>
                    <a:pt x="17" y="4"/>
                    <a:pt x="17" y="4"/>
                  </a:cubicBezTo>
                  <a:cubicBezTo>
                    <a:pt x="17" y="4"/>
                    <a:pt x="19" y="3"/>
                    <a:pt x="18" y="2"/>
                  </a:cubicBezTo>
                  <a:cubicBezTo>
                    <a:pt x="17" y="1"/>
                    <a:pt x="15" y="1"/>
                    <a:pt x="14" y="0"/>
                  </a:cubicBezTo>
                  <a:cubicBezTo>
                    <a:pt x="13" y="0"/>
                    <a:pt x="13" y="1"/>
                    <a:pt x="10" y="1"/>
                  </a:cubicBezTo>
                  <a:cubicBezTo>
                    <a:pt x="8" y="1"/>
                    <a:pt x="7" y="2"/>
                    <a:pt x="6" y="1"/>
                  </a:cubicBezTo>
                  <a:cubicBezTo>
                    <a:pt x="5" y="0"/>
                    <a:pt x="1" y="0"/>
                    <a:pt x="1" y="0"/>
                  </a:cubicBezTo>
                  <a:cubicBezTo>
                    <a:pt x="1" y="1"/>
                    <a:pt x="0" y="1"/>
                    <a:pt x="1" y="2"/>
                  </a:cubicBezTo>
                  <a:cubicBezTo>
                    <a:pt x="2" y="4"/>
                    <a:pt x="2" y="5"/>
                    <a:pt x="3" y="5"/>
                  </a:cubicBezTo>
                  <a:cubicBezTo>
                    <a:pt x="4" y="5"/>
                    <a:pt x="6" y="5"/>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9" name="Freeform 17"/>
            <p:cNvSpPr>
              <a:spLocks/>
            </p:cNvSpPr>
            <p:nvPr/>
          </p:nvSpPr>
          <p:spPr bwMode="auto">
            <a:xfrm>
              <a:off x="2340" y="512"/>
              <a:ext cx="668" cy="341"/>
            </a:xfrm>
            <a:custGeom>
              <a:avLst/>
              <a:gdLst>
                <a:gd name="T0" fmla="*/ 3 w 94"/>
                <a:gd name="T1" fmla="*/ 20 h 48"/>
                <a:gd name="T2" fmla="*/ 5 w 94"/>
                <a:gd name="T3" fmla="*/ 20 h 48"/>
                <a:gd name="T4" fmla="*/ 16 w 94"/>
                <a:gd name="T5" fmla="*/ 20 h 48"/>
                <a:gd name="T6" fmla="*/ 22 w 94"/>
                <a:gd name="T7" fmla="*/ 28 h 48"/>
                <a:gd name="T8" fmla="*/ 27 w 94"/>
                <a:gd name="T9" fmla="*/ 27 h 48"/>
                <a:gd name="T10" fmla="*/ 28 w 94"/>
                <a:gd name="T11" fmla="*/ 31 h 48"/>
                <a:gd name="T12" fmla="*/ 27 w 94"/>
                <a:gd name="T13" fmla="*/ 34 h 48"/>
                <a:gd name="T14" fmla="*/ 25 w 94"/>
                <a:gd name="T15" fmla="*/ 34 h 48"/>
                <a:gd name="T16" fmla="*/ 25 w 94"/>
                <a:gd name="T17" fmla="*/ 38 h 48"/>
                <a:gd name="T18" fmla="*/ 27 w 94"/>
                <a:gd name="T19" fmla="*/ 40 h 48"/>
                <a:gd name="T20" fmla="*/ 34 w 94"/>
                <a:gd name="T21" fmla="*/ 46 h 48"/>
                <a:gd name="T22" fmla="*/ 39 w 94"/>
                <a:gd name="T23" fmla="*/ 48 h 48"/>
                <a:gd name="T24" fmla="*/ 43 w 94"/>
                <a:gd name="T25" fmla="*/ 43 h 48"/>
                <a:gd name="T26" fmla="*/ 46 w 94"/>
                <a:gd name="T27" fmla="*/ 40 h 48"/>
                <a:gd name="T28" fmla="*/ 52 w 94"/>
                <a:gd name="T29" fmla="*/ 36 h 48"/>
                <a:gd name="T30" fmla="*/ 61 w 94"/>
                <a:gd name="T31" fmla="*/ 32 h 48"/>
                <a:gd name="T32" fmla="*/ 73 w 94"/>
                <a:gd name="T33" fmla="*/ 30 h 48"/>
                <a:gd name="T34" fmla="*/ 72 w 94"/>
                <a:gd name="T35" fmla="*/ 28 h 48"/>
                <a:gd name="T36" fmla="*/ 75 w 94"/>
                <a:gd name="T37" fmla="*/ 27 h 48"/>
                <a:gd name="T38" fmla="*/ 79 w 94"/>
                <a:gd name="T39" fmla="*/ 27 h 48"/>
                <a:gd name="T40" fmla="*/ 78 w 94"/>
                <a:gd name="T41" fmla="*/ 22 h 48"/>
                <a:gd name="T42" fmla="*/ 85 w 94"/>
                <a:gd name="T43" fmla="*/ 18 h 48"/>
                <a:gd name="T44" fmla="*/ 83 w 94"/>
                <a:gd name="T45" fmla="*/ 16 h 48"/>
                <a:gd name="T46" fmla="*/ 91 w 94"/>
                <a:gd name="T47" fmla="*/ 9 h 48"/>
                <a:gd name="T48" fmla="*/ 87 w 94"/>
                <a:gd name="T49" fmla="*/ 7 h 48"/>
                <a:gd name="T50" fmla="*/ 78 w 94"/>
                <a:gd name="T51" fmla="*/ 5 h 48"/>
                <a:gd name="T52" fmla="*/ 73 w 94"/>
                <a:gd name="T53" fmla="*/ 2 h 48"/>
                <a:gd name="T54" fmla="*/ 65 w 94"/>
                <a:gd name="T55" fmla="*/ 3 h 48"/>
                <a:gd name="T56" fmla="*/ 53 w 94"/>
                <a:gd name="T57" fmla="*/ 3 h 48"/>
                <a:gd name="T58" fmla="*/ 66 w 94"/>
                <a:gd name="T59" fmla="*/ 2 h 48"/>
                <a:gd name="T60" fmla="*/ 58 w 94"/>
                <a:gd name="T61" fmla="*/ 0 h 48"/>
                <a:gd name="T62" fmla="*/ 36 w 94"/>
                <a:gd name="T63" fmla="*/ 5 h 48"/>
                <a:gd name="T64" fmla="*/ 32 w 94"/>
                <a:gd name="T65" fmla="*/ 6 h 48"/>
                <a:gd name="T66" fmla="*/ 27 w 94"/>
                <a:gd name="T67" fmla="*/ 7 h 48"/>
                <a:gd name="T68" fmla="*/ 1 w 94"/>
                <a:gd name="T6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48">
                  <a:moveTo>
                    <a:pt x="1" y="21"/>
                  </a:moveTo>
                  <a:cubicBezTo>
                    <a:pt x="1" y="21"/>
                    <a:pt x="3" y="21"/>
                    <a:pt x="3" y="20"/>
                  </a:cubicBezTo>
                  <a:cubicBezTo>
                    <a:pt x="4" y="20"/>
                    <a:pt x="5" y="18"/>
                    <a:pt x="5" y="18"/>
                  </a:cubicBezTo>
                  <a:cubicBezTo>
                    <a:pt x="5" y="18"/>
                    <a:pt x="4" y="19"/>
                    <a:pt x="5" y="20"/>
                  </a:cubicBezTo>
                  <a:cubicBezTo>
                    <a:pt x="6" y="20"/>
                    <a:pt x="9" y="19"/>
                    <a:pt x="10" y="19"/>
                  </a:cubicBezTo>
                  <a:cubicBezTo>
                    <a:pt x="11" y="19"/>
                    <a:pt x="15" y="20"/>
                    <a:pt x="16" y="20"/>
                  </a:cubicBezTo>
                  <a:cubicBezTo>
                    <a:pt x="17" y="21"/>
                    <a:pt x="20" y="21"/>
                    <a:pt x="21" y="22"/>
                  </a:cubicBezTo>
                  <a:cubicBezTo>
                    <a:pt x="22" y="23"/>
                    <a:pt x="21" y="28"/>
                    <a:pt x="22" y="28"/>
                  </a:cubicBezTo>
                  <a:cubicBezTo>
                    <a:pt x="22" y="29"/>
                    <a:pt x="24" y="27"/>
                    <a:pt x="24" y="26"/>
                  </a:cubicBezTo>
                  <a:cubicBezTo>
                    <a:pt x="25" y="26"/>
                    <a:pt x="27" y="26"/>
                    <a:pt x="27" y="27"/>
                  </a:cubicBezTo>
                  <a:cubicBezTo>
                    <a:pt x="28" y="27"/>
                    <a:pt x="29" y="29"/>
                    <a:pt x="29" y="30"/>
                  </a:cubicBezTo>
                  <a:cubicBezTo>
                    <a:pt x="29" y="30"/>
                    <a:pt x="29" y="31"/>
                    <a:pt x="28" y="31"/>
                  </a:cubicBezTo>
                  <a:cubicBezTo>
                    <a:pt x="28" y="31"/>
                    <a:pt x="26" y="34"/>
                    <a:pt x="27" y="33"/>
                  </a:cubicBezTo>
                  <a:cubicBezTo>
                    <a:pt x="27" y="33"/>
                    <a:pt x="27" y="34"/>
                    <a:pt x="27" y="34"/>
                  </a:cubicBezTo>
                  <a:cubicBezTo>
                    <a:pt x="26" y="35"/>
                    <a:pt x="25" y="35"/>
                    <a:pt x="25" y="35"/>
                  </a:cubicBezTo>
                  <a:cubicBezTo>
                    <a:pt x="25" y="35"/>
                    <a:pt x="25" y="34"/>
                    <a:pt x="25" y="34"/>
                  </a:cubicBezTo>
                  <a:cubicBezTo>
                    <a:pt x="24" y="34"/>
                    <a:pt x="24" y="34"/>
                    <a:pt x="24" y="35"/>
                  </a:cubicBezTo>
                  <a:cubicBezTo>
                    <a:pt x="24" y="36"/>
                    <a:pt x="25" y="38"/>
                    <a:pt x="25" y="38"/>
                  </a:cubicBezTo>
                  <a:cubicBezTo>
                    <a:pt x="26" y="39"/>
                    <a:pt x="28" y="39"/>
                    <a:pt x="28" y="39"/>
                  </a:cubicBezTo>
                  <a:cubicBezTo>
                    <a:pt x="29" y="39"/>
                    <a:pt x="27" y="40"/>
                    <a:pt x="27" y="40"/>
                  </a:cubicBezTo>
                  <a:cubicBezTo>
                    <a:pt x="28" y="41"/>
                    <a:pt x="28" y="43"/>
                    <a:pt x="29" y="43"/>
                  </a:cubicBezTo>
                  <a:cubicBezTo>
                    <a:pt x="30" y="44"/>
                    <a:pt x="33" y="46"/>
                    <a:pt x="34" y="46"/>
                  </a:cubicBezTo>
                  <a:cubicBezTo>
                    <a:pt x="34" y="47"/>
                    <a:pt x="37" y="46"/>
                    <a:pt x="37" y="46"/>
                  </a:cubicBezTo>
                  <a:cubicBezTo>
                    <a:pt x="38" y="45"/>
                    <a:pt x="37" y="48"/>
                    <a:pt x="39" y="48"/>
                  </a:cubicBezTo>
                  <a:cubicBezTo>
                    <a:pt x="40" y="48"/>
                    <a:pt x="41" y="48"/>
                    <a:pt x="42" y="47"/>
                  </a:cubicBezTo>
                  <a:cubicBezTo>
                    <a:pt x="43" y="46"/>
                    <a:pt x="43" y="44"/>
                    <a:pt x="43" y="43"/>
                  </a:cubicBezTo>
                  <a:cubicBezTo>
                    <a:pt x="43" y="42"/>
                    <a:pt x="43" y="42"/>
                    <a:pt x="44" y="42"/>
                  </a:cubicBezTo>
                  <a:cubicBezTo>
                    <a:pt x="46" y="42"/>
                    <a:pt x="47" y="42"/>
                    <a:pt x="46" y="40"/>
                  </a:cubicBezTo>
                  <a:cubicBezTo>
                    <a:pt x="46" y="39"/>
                    <a:pt x="45" y="38"/>
                    <a:pt x="47" y="38"/>
                  </a:cubicBezTo>
                  <a:cubicBezTo>
                    <a:pt x="50" y="37"/>
                    <a:pt x="51" y="36"/>
                    <a:pt x="52" y="36"/>
                  </a:cubicBezTo>
                  <a:cubicBezTo>
                    <a:pt x="53" y="36"/>
                    <a:pt x="57" y="36"/>
                    <a:pt x="57" y="36"/>
                  </a:cubicBezTo>
                  <a:cubicBezTo>
                    <a:pt x="58" y="35"/>
                    <a:pt x="59" y="32"/>
                    <a:pt x="61" y="32"/>
                  </a:cubicBezTo>
                  <a:cubicBezTo>
                    <a:pt x="62" y="32"/>
                    <a:pt x="65" y="33"/>
                    <a:pt x="67" y="32"/>
                  </a:cubicBezTo>
                  <a:cubicBezTo>
                    <a:pt x="70" y="32"/>
                    <a:pt x="72" y="30"/>
                    <a:pt x="73" y="30"/>
                  </a:cubicBezTo>
                  <a:cubicBezTo>
                    <a:pt x="74" y="30"/>
                    <a:pt x="76" y="30"/>
                    <a:pt x="76" y="30"/>
                  </a:cubicBezTo>
                  <a:cubicBezTo>
                    <a:pt x="75" y="29"/>
                    <a:pt x="74" y="28"/>
                    <a:pt x="72" y="28"/>
                  </a:cubicBezTo>
                  <a:cubicBezTo>
                    <a:pt x="71" y="28"/>
                    <a:pt x="71" y="25"/>
                    <a:pt x="71" y="25"/>
                  </a:cubicBezTo>
                  <a:cubicBezTo>
                    <a:pt x="72" y="25"/>
                    <a:pt x="75" y="26"/>
                    <a:pt x="75" y="27"/>
                  </a:cubicBezTo>
                  <a:cubicBezTo>
                    <a:pt x="75" y="28"/>
                    <a:pt x="76" y="29"/>
                    <a:pt x="78" y="29"/>
                  </a:cubicBezTo>
                  <a:cubicBezTo>
                    <a:pt x="80" y="29"/>
                    <a:pt x="79" y="27"/>
                    <a:pt x="79" y="27"/>
                  </a:cubicBezTo>
                  <a:cubicBezTo>
                    <a:pt x="78" y="26"/>
                    <a:pt x="78" y="25"/>
                    <a:pt x="78" y="25"/>
                  </a:cubicBezTo>
                  <a:cubicBezTo>
                    <a:pt x="77" y="24"/>
                    <a:pt x="76" y="22"/>
                    <a:pt x="78" y="22"/>
                  </a:cubicBezTo>
                  <a:cubicBezTo>
                    <a:pt x="80" y="22"/>
                    <a:pt x="84" y="24"/>
                    <a:pt x="84" y="22"/>
                  </a:cubicBezTo>
                  <a:cubicBezTo>
                    <a:pt x="84" y="21"/>
                    <a:pt x="84" y="19"/>
                    <a:pt x="85" y="18"/>
                  </a:cubicBezTo>
                  <a:cubicBezTo>
                    <a:pt x="85" y="18"/>
                    <a:pt x="86" y="17"/>
                    <a:pt x="86" y="17"/>
                  </a:cubicBezTo>
                  <a:cubicBezTo>
                    <a:pt x="85" y="17"/>
                    <a:pt x="84" y="17"/>
                    <a:pt x="83" y="16"/>
                  </a:cubicBezTo>
                  <a:cubicBezTo>
                    <a:pt x="83" y="15"/>
                    <a:pt x="84" y="14"/>
                    <a:pt x="85" y="13"/>
                  </a:cubicBezTo>
                  <a:cubicBezTo>
                    <a:pt x="85" y="13"/>
                    <a:pt x="89" y="10"/>
                    <a:pt x="91" y="9"/>
                  </a:cubicBezTo>
                  <a:cubicBezTo>
                    <a:pt x="93" y="9"/>
                    <a:pt x="94" y="7"/>
                    <a:pt x="93" y="7"/>
                  </a:cubicBezTo>
                  <a:cubicBezTo>
                    <a:pt x="91" y="6"/>
                    <a:pt x="88" y="6"/>
                    <a:pt x="87" y="7"/>
                  </a:cubicBezTo>
                  <a:cubicBezTo>
                    <a:pt x="85" y="8"/>
                    <a:pt x="84" y="9"/>
                    <a:pt x="82" y="9"/>
                  </a:cubicBezTo>
                  <a:cubicBezTo>
                    <a:pt x="79" y="8"/>
                    <a:pt x="79" y="6"/>
                    <a:pt x="78" y="5"/>
                  </a:cubicBezTo>
                  <a:cubicBezTo>
                    <a:pt x="76" y="4"/>
                    <a:pt x="77" y="1"/>
                    <a:pt x="75" y="2"/>
                  </a:cubicBezTo>
                  <a:cubicBezTo>
                    <a:pt x="73" y="2"/>
                    <a:pt x="73" y="2"/>
                    <a:pt x="73" y="2"/>
                  </a:cubicBezTo>
                  <a:cubicBezTo>
                    <a:pt x="73" y="2"/>
                    <a:pt x="71" y="2"/>
                    <a:pt x="69" y="2"/>
                  </a:cubicBezTo>
                  <a:cubicBezTo>
                    <a:pt x="68" y="2"/>
                    <a:pt x="66" y="3"/>
                    <a:pt x="65" y="3"/>
                  </a:cubicBezTo>
                  <a:cubicBezTo>
                    <a:pt x="63" y="2"/>
                    <a:pt x="62" y="3"/>
                    <a:pt x="61" y="3"/>
                  </a:cubicBezTo>
                  <a:cubicBezTo>
                    <a:pt x="57" y="4"/>
                    <a:pt x="53" y="3"/>
                    <a:pt x="53" y="3"/>
                  </a:cubicBezTo>
                  <a:cubicBezTo>
                    <a:pt x="52" y="3"/>
                    <a:pt x="56" y="3"/>
                    <a:pt x="58" y="3"/>
                  </a:cubicBezTo>
                  <a:cubicBezTo>
                    <a:pt x="61" y="3"/>
                    <a:pt x="64" y="2"/>
                    <a:pt x="66" y="2"/>
                  </a:cubicBezTo>
                  <a:cubicBezTo>
                    <a:pt x="68" y="2"/>
                    <a:pt x="66" y="1"/>
                    <a:pt x="66" y="1"/>
                  </a:cubicBezTo>
                  <a:cubicBezTo>
                    <a:pt x="64" y="1"/>
                    <a:pt x="61" y="1"/>
                    <a:pt x="58" y="0"/>
                  </a:cubicBezTo>
                  <a:cubicBezTo>
                    <a:pt x="51" y="1"/>
                    <a:pt x="44" y="3"/>
                    <a:pt x="37" y="4"/>
                  </a:cubicBezTo>
                  <a:cubicBezTo>
                    <a:pt x="37" y="5"/>
                    <a:pt x="36" y="5"/>
                    <a:pt x="36" y="5"/>
                  </a:cubicBezTo>
                  <a:cubicBezTo>
                    <a:pt x="35" y="5"/>
                    <a:pt x="35" y="5"/>
                    <a:pt x="35" y="5"/>
                  </a:cubicBezTo>
                  <a:cubicBezTo>
                    <a:pt x="34" y="5"/>
                    <a:pt x="33" y="5"/>
                    <a:pt x="32" y="6"/>
                  </a:cubicBezTo>
                  <a:cubicBezTo>
                    <a:pt x="32" y="6"/>
                    <a:pt x="32" y="6"/>
                    <a:pt x="32" y="7"/>
                  </a:cubicBezTo>
                  <a:cubicBezTo>
                    <a:pt x="31" y="7"/>
                    <a:pt x="28" y="8"/>
                    <a:pt x="27" y="7"/>
                  </a:cubicBezTo>
                  <a:cubicBezTo>
                    <a:pt x="17" y="10"/>
                    <a:pt x="8" y="15"/>
                    <a:pt x="0" y="19"/>
                  </a:cubicBezTo>
                  <a:cubicBezTo>
                    <a:pt x="0" y="20"/>
                    <a:pt x="0" y="21"/>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0" name="Freeform 18"/>
            <p:cNvSpPr>
              <a:spLocks/>
            </p:cNvSpPr>
            <p:nvPr/>
          </p:nvSpPr>
          <p:spPr bwMode="auto">
            <a:xfrm>
              <a:off x="2496" y="732"/>
              <a:ext cx="15" cy="21"/>
            </a:xfrm>
            <a:custGeom>
              <a:avLst/>
              <a:gdLst>
                <a:gd name="T0" fmla="*/ 1 w 2"/>
                <a:gd name="T1" fmla="*/ 1 h 3"/>
                <a:gd name="T2" fmla="*/ 1 w 2"/>
                <a:gd name="T3" fmla="*/ 2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cubicBezTo>
                    <a:pt x="0" y="3"/>
                    <a:pt x="1" y="2"/>
                    <a:pt x="1" y="2"/>
                  </a:cubicBezTo>
                  <a:cubicBezTo>
                    <a:pt x="2" y="2"/>
                    <a:pt x="2" y="2"/>
                    <a:pt x="2" y="2"/>
                  </a:cubicBezTo>
                  <a:cubicBezTo>
                    <a:pt x="2" y="1"/>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1" name="Freeform 19"/>
            <p:cNvSpPr>
              <a:spLocks/>
            </p:cNvSpPr>
            <p:nvPr/>
          </p:nvSpPr>
          <p:spPr bwMode="auto">
            <a:xfrm>
              <a:off x="2091" y="1457"/>
              <a:ext cx="114" cy="56"/>
            </a:xfrm>
            <a:custGeom>
              <a:avLst/>
              <a:gdLst>
                <a:gd name="T0" fmla="*/ 13 w 16"/>
                <a:gd name="T1" fmla="*/ 4 h 8"/>
                <a:gd name="T2" fmla="*/ 9 w 16"/>
                <a:gd name="T3" fmla="*/ 1 h 8"/>
                <a:gd name="T4" fmla="*/ 4 w 16"/>
                <a:gd name="T5" fmla="*/ 0 h 8"/>
                <a:gd name="T6" fmla="*/ 0 w 16"/>
                <a:gd name="T7" fmla="*/ 1 h 8"/>
                <a:gd name="T8" fmla="*/ 3 w 16"/>
                <a:gd name="T9" fmla="*/ 3 h 8"/>
                <a:gd name="T10" fmla="*/ 9 w 16"/>
                <a:gd name="T11" fmla="*/ 3 h 8"/>
                <a:gd name="T12" fmla="*/ 13 w 16"/>
                <a:gd name="T13" fmla="*/ 7 h 8"/>
                <a:gd name="T14" fmla="*/ 16 w 16"/>
                <a:gd name="T15" fmla="*/ 7 h 8"/>
                <a:gd name="T16" fmla="*/ 13 w 16"/>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
                  <a:moveTo>
                    <a:pt x="13" y="4"/>
                  </a:moveTo>
                  <a:cubicBezTo>
                    <a:pt x="12" y="4"/>
                    <a:pt x="10" y="3"/>
                    <a:pt x="9" y="1"/>
                  </a:cubicBezTo>
                  <a:cubicBezTo>
                    <a:pt x="8" y="0"/>
                    <a:pt x="5" y="0"/>
                    <a:pt x="4" y="0"/>
                  </a:cubicBezTo>
                  <a:cubicBezTo>
                    <a:pt x="3" y="0"/>
                    <a:pt x="0" y="1"/>
                    <a:pt x="0" y="1"/>
                  </a:cubicBezTo>
                  <a:cubicBezTo>
                    <a:pt x="0" y="3"/>
                    <a:pt x="1" y="3"/>
                    <a:pt x="3" y="3"/>
                  </a:cubicBezTo>
                  <a:cubicBezTo>
                    <a:pt x="5" y="3"/>
                    <a:pt x="8" y="2"/>
                    <a:pt x="9" y="3"/>
                  </a:cubicBezTo>
                  <a:cubicBezTo>
                    <a:pt x="9" y="4"/>
                    <a:pt x="12" y="6"/>
                    <a:pt x="13" y="7"/>
                  </a:cubicBezTo>
                  <a:cubicBezTo>
                    <a:pt x="13" y="7"/>
                    <a:pt x="16" y="8"/>
                    <a:pt x="16" y="7"/>
                  </a:cubicBezTo>
                  <a:cubicBezTo>
                    <a:pt x="16" y="6"/>
                    <a:pt x="14" y="4"/>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2" name="Freeform 20"/>
            <p:cNvSpPr>
              <a:spLocks/>
            </p:cNvSpPr>
            <p:nvPr/>
          </p:nvSpPr>
          <p:spPr bwMode="auto">
            <a:xfrm>
              <a:off x="2162" y="1421"/>
              <a:ext cx="22" cy="21"/>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1" y="1"/>
                  </a:cubicBezTo>
                  <a:cubicBezTo>
                    <a:pt x="0" y="1"/>
                    <a:pt x="0"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3" name="Freeform 21"/>
            <p:cNvSpPr>
              <a:spLocks/>
            </p:cNvSpPr>
            <p:nvPr/>
          </p:nvSpPr>
          <p:spPr bwMode="auto">
            <a:xfrm>
              <a:off x="2162" y="1542"/>
              <a:ext cx="29" cy="28"/>
            </a:xfrm>
            <a:custGeom>
              <a:avLst/>
              <a:gdLst>
                <a:gd name="T0" fmla="*/ 2 w 4"/>
                <a:gd name="T1" fmla="*/ 0 h 4"/>
                <a:gd name="T2" fmla="*/ 2 w 4"/>
                <a:gd name="T3" fmla="*/ 3 h 4"/>
                <a:gd name="T4" fmla="*/ 2 w 4"/>
                <a:gd name="T5" fmla="*/ 0 h 4"/>
              </a:gdLst>
              <a:ahLst/>
              <a:cxnLst>
                <a:cxn ang="0">
                  <a:pos x="T0" y="T1"/>
                </a:cxn>
                <a:cxn ang="0">
                  <a:pos x="T2" y="T3"/>
                </a:cxn>
                <a:cxn ang="0">
                  <a:pos x="T4" y="T5"/>
                </a:cxn>
              </a:cxnLst>
              <a:rect l="0" t="0" r="r" b="b"/>
              <a:pathLst>
                <a:path w="4" h="4">
                  <a:moveTo>
                    <a:pt x="2" y="0"/>
                  </a:moveTo>
                  <a:cubicBezTo>
                    <a:pt x="0" y="1"/>
                    <a:pt x="1" y="4"/>
                    <a:pt x="2" y="3"/>
                  </a:cubicBezTo>
                  <a:cubicBezTo>
                    <a:pt x="4" y="3"/>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4" name="Freeform 22"/>
            <p:cNvSpPr>
              <a:spLocks/>
            </p:cNvSpPr>
            <p:nvPr/>
          </p:nvSpPr>
          <p:spPr bwMode="auto">
            <a:xfrm>
              <a:off x="2312" y="1528"/>
              <a:ext cx="28" cy="28"/>
            </a:xfrm>
            <a:custGeom>
              <a:avLst/>
              <a:gdLst>
                <a:gd name="T0" fmla="*/ 2 w 4"/>
                <a:gd name="T1" fmla="*/ 0 h 4"/>
                <a:gd name="T2" fmla="*/ 2 w 4"/>
                <a:gd name="T3" fmla="*/ 3 h 4"/>
                <a:gd name="T4" fmla="*/ 2 w 4"/>
                <a:gd name="T5" fmla="*/ 0 h 4"/>
              </a:gdLst>
              <a:ahLst/>
              <a:cxnLst>
                <a:cxn ang="0">
                  <a:pos x="T0" y="T1"/>
                </a:cxn>
                <a:cxn ang="0">
                  <a:pos x="T2" y="T3"/>
                </a:cxn>
                <a:cxn ang="0">
                  <a:pos x="T4" y="T5"/>
                </a:cxn>
              </a:cxnLst>
              <a:rect l="0" t="0" r="r" b="b"/>
              <a:pathLst>
                <a:path w="4" h="4">
                  <a:moveTo>
                    <a:pt x="2" y="0"/>
                  </a:moveTo>
                  <a:cubicBezTo>
                    <a:pt x="0" y="0"/>
                    <a:pt x="1" y="4"/>
                    <a:pt x="2" y="3"/>
                  </a:cubicBezTo>
                  <a:cubicBezTo>
                    <a:pt x="4" y="3"/>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5" name="Freeform 23"/>
            <p:cNvSpPr>
              <a:spLocks/>
            </p:cNvSpPr>
            <p:nvPr/>
          </p:nvSpPr>
          <p:spPr bwMode="auto">
            <a:xfrm>
              <a:off x="2219" y="1506"/>
              <a:ext cx="78" cy="50"/>
            </a:xfrm>
            <a:custGeom>
              <a:avLst/>
              <a:gdLst>
                <a:gd name="T0" fmla="*/ 7 w 11"/>
                <a:gd name="T1" fmla="*/ 0 h 7"/>
                <a:gd name="T2" fmla="*/ 4 w 11"/>
                <a:gd name="T3" fmla="*/ 1 h 7"/>
                <a:gd name="T4" fmla="*/ 0 w 11"/>
                <a:gd name="T5" fmla="*/ 4 h 7"/>
                <a:gd name="T6" fmla="*/ 3 w 11"/>
                <a:gd name="T7" fmla="*/ 4 h 7"/>
                <a:gd name="T8" fmla="*/ 6 w 11"/>
                <a:gd name="T9" fmla="*/ 6 h 7"/>
                <a:gd name="T10" fmla="*/ 9 w 11"/>
                <a:gd name="T11" fmla="*/ 5 h 7"/>
                <a:gd name="T12" fmla="*/ 11 w 11"/>
                <a:gd name="T13" fmla="*/ 5 h 7"/>
                <a:gd name="T14" fmla="*/ 7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7" y="0"/>
                  </a:moveTo>
                  <a:cubicBezTo>
                    <a:pt x="6" y="0"/>
                    <a:pt x="5" y="0"/>
                    <a:pt x="4" y="1"/>
                  </a:cubicBezTo>
                  <a:cubicBezTo>
                    <a:pt x="3" y="1"/>
                    <a:pt x="0" y="4"/>
                    <a:pt x="0" y="4"/>
                  </a:cubicBezTo>
                  <a:cubicBezTo>
                    <a:pt x="0" y="4"/>
                    <a:pt x="2" y="4"/>
                    <a:pt x="3" y="4"/>
                  </a:cubicBezTo>
                  <a:cubicBezTo>
                    <a:pt x="4" y="4"/>
                    <a:pt x="5" y="5"/>
                    <a:pt x="6" y="6"/>
                  </a:cubicBezTo>
                  <a:cubicBezTo>
                    <a:pt x="7" y="6"/>
                    <a:pt x="8" y="5"/>
                    <a:pt x="9" y="5"/>
                  </a:cubicBezTo>
                  <a:cubicBezTo>
                    <a:pt x="10" y="5"/>
                    <a:pt x="10" y="7"/>
                    <a:pt x="11" y="5"/>
                  </a:cubicBezTo>
                  <a:cubicBezTo>
                    <a:pt x="11" y="2"/>
                    <a:pt x="9" y="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6" name="Freeform 24"/>
            <p:cNvSpPr>
              <a:spLocks/>
            </p:cNvSpPr>
            <p:nvPr/>
          </p:nvSpPr>
          <p:spPr bwMode="auto">
            <a:xfrm>
              <a:off x="3726" y="2011"/>
              <a:ext cx="85" cy="206"/>
            </a:xfrm>
            <a:custGeom>
              <a:avLst/>
              <a:gdLst>
                <a:gd name="T0" fmla="*/ 7 w 12"/>
                <a:gd name="T1" fmla="*/ 5 h 29"/>
                <a:gd name="T2" fmla="*/ 4 w 12"/>
                <a:gd name="T3" fmla="*/ 8 h 29"/>
                <a:gd name="T4" fmla="*/ 1 w 12"/>
                <a:gd name="T5" fmla="*/ 13 h 29"/>
                <a:gd name="T6" fmla="*/ 1 w 12"/>
                <a:gd name="T7" fmla="*/ 19 h 29"/>
                <a:gd name="T8" fmla="*/ 1 w 12"/>
                <a:gd name="T9" fmla="*/ 26 h 29"/>
                <a:gd name="T10" fmla="*/ 2 w 12"/>
                <a:gd name="T11" fmla="*/ 29 h 29"/>
                <a:gd name="T12" fmla="*/ 6 w 12"/>
                <a:gd name="T13" fmla="*/ 25 h 29"/>
                <a:gd name="T14" fmla="*/ 8 w 12"/>
                <a:gd name="T15" fmla="*/ 18 h 29"/>
                <a:gd name="T16" fmla="*/ 10 w 12"/>
                <a:gd name="T17" fmla="*/ 11 h 29"/>
                <a:gd name="T18" fmla="*/ 12 w 12"/>
                <a:gd name="T19" fmla="*/ 5 h 29"/>
                <a:gd name="T20" fmla="*/ 11 w 12"/>
                <a:gd name="T21" fmla="*/ 0 h 29"/>
                <a:gd name="T22" fmla="*/ 7 w 12"/>
                <a:gd name="T23"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29">
                  <a:moveTo>
                    <a:pt x="7" y="5"/>
                  </a:moveTo>
                  <a:cubicBezTo>
                    <a:pt x="6" y="7"/>
                    <a:pt x="5" y="9"/>
                    <a:pt x="4" y="8"/>
                  </a:cubicBezTo>
                  <a:cubicBezTo>
                    <a:pt x="4" y="8"/>
                    <a:pt x="1" y="10"/>
                    <a:pt x="1" y="13"/>
                  </a:cubicBezTo>
                  <a:cubicBezTo>
                    <a:pt x="2" y="15"/>
                    <a:pt x="2" y="18"/>
                    <a:pt x="1" y="19"/>
                  </a:cubicBezTo>
                  <a:cubicBezTo>
                    <a:pt x="0" y="21"/>
                    <a:pt x="1" y="24"/>
                    <a:pt x="1" y="26"/>
                  </a:cubicBezTo>
                  <a:cubicBezTo>
                    <a:pt x="0" y="28"/>
                    <a:pt x="1" y="29"/>
                    <a:pt x="2" y="29"/>
                  </a:cubicBezTo>
                  <a:cubicBezTo>
                    <a:pt x="4" y="28"/>
                    <a:pt x="5" y="27"/>
                    <a:pt x="6" y="25"/>
                  </a:cubicBezTo>
                  <a:cubicBezTo>
                    <a:pt x="7" y="23"/>
                    <a:pt x="7" y="20"/>
                    <a:pt x="8" y="18"/>
                  </a:cubicBezTo>
                  <a:cubicBezTo>
                    <a:pt x="9" y="16"/>
                    <a:pt x="10" y="12"/>
                    <a:pt x="10" y="11"/>
                  </a:cubicBezTo>
                  <a:cubicBezTo>
                    <a:pt x="11" y="10"/>
                    <a:pt x="12" y="6"/>
                    <a:pt x="12" y="5"/>
                  </a:cubicBezTo>
                  <a:cubicBezTo>
                    <a:pt x="12" y="3"/>
                    <a:pt x="11" y="0"/>
                    <a:pt x="11" y="0"/>
                  </a:cubicBezTo>
                  <a:cubicBezTo>
                    <a:pt x="9" y="0"/>
                    <a:pt x="9" y="3"/>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7" name="Freeform 25"/>
            <p:cNvSpPr>
              <a:spLocks/>
            </p:cNvSpPr>
            <p:nvPr/>
          </p:nvSpPr>
          <p:spPr bwMode="auto">
            <a:xfrm>
              <a:off x="3299" y="1151"/>
              <a:ext cx="36" cy="36"/>
            </a:xfrm>
            <a:custGeom>
              <a:avLst/>
              <a:gdLst>
                <a:gd name="T0" fmla="*/ 4 w 5"/>
                <a:gd name="T1" fmla="*/ 3 h 5"/>
                <a:gd name="T2" fmla="*/ 2 w 5"/>
                <a:gd name="T3" fmla="*/ 0 h 5"/>
                <a:gd name="T4" fmla="*/ 1 w 5"/>
                <a:gd name="T5" fmla="*/ 4 h 5"/>
                <a:gd name="T6" fmla="*/ 4 w 5"/>
                <a:gd name="T7" fmla="*/ 3 h 5"/>
              </a:gdLst>
              <a:ahLst/>
              <a:cxnLst>
                <a:cxn ang="0">
                  <a:pos x="T0" y="T1"/>
                </a:cxn>
                <a:cxn ang="0">
                  <a:pos x="T2" y="T3"/>
                </a:cxn>
                <a:cxn ang="0">
                  <a:pos x="T4" y="T5"/>
                </a:cxn>
                <a:cxn ang="0">
                  <a:pos x="T6" y="T7"/>
                </a:cxn>
              </a:cxnLst>
              <a:rect l="0" t="0" r="r" b="b"/>
              <a:pathLst>
                <a:path w="5" h="5">
                  <a:moveTo>
                    <a:pt x="4" y="3"/>
                  </a:moveTo>
                  <a:cubicBezTo>
                    <a:pt x="5" y="2"/>
                    <a:pt x="3" y="0"/>
                    <a:pt x="2" y="0"/>
                  </a:cubicBezTo>
                  <a:cubicBezTo>
                    <a:pt x="1" y="0"/>
                    <a:pt x="0" y="3"/>
                    <a:pt x="1" y="4"/>
                  </a:cubicBezTo>
                  <a:cubicBezTo>
                    <a:pt x="2" y="5"/>
                    <a:pt x="3" y="4"/>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8" name="Freeform 26"/>
            <p:cNvSpPr>
              <a:spLocks/>
            </p:cNvSpPr>
            <p:nvPr/>
          </p:nvSpPr>
          <p:spPr bwMode="auto">
            <a:xfrm>
              <a:off x="3221" y="1151"/>
              <a:ext cx="21" cy="21"/>
            </a:xfrm>
            <a:custGeom>
              <a:avLst/>
              <a:gdLst>
                <a:gd name="T0" fmla="*/ 2 w 3"/>
                <a:gd name="T1" fmla="*/ 3 h 3"/>
                <a:gd name="T2" fmla="*/ 1 w 3"/>
                <a:gd name="T3" fmla="*/ 2 h 3"/>
                <a:gd name="T4" fmla="*/ 2 w 3"/>
                <a:gd name="T5" fmla="*/ 3 h 3"/>
              </a:gdLst>
              <a:ahLst/>
              <a:cxnLst>
                <a:cxn ang="0">
                  <a:pos x="T0" y="T1"/>
                </a:cxn>
                <a:cxn ang="0">
                  <a:pos x="T2" y="T3"/>
                </a:cxn>
                <a:cxn ang="0">
                  <a:pos x="T4" y="T5"/>
                </a:cxn>
              </a:cxnLst>
              <a:rect l="0" t="0" r="r" b="b"/>
              <a:pathLst>
                <a:path w="3" h="3">
                  <a:moveTo>
                    <a:pt x="2" y="3"/>
                  </a:moveTo>
                  <a:cubicBezTo>
                    <a:pt x="3" y="2"/>
                    <a:pt x="2" y="0"/>
                    <a:pt x="1" y="2"/>
                  </a:cubicBezTo>
                  <a:cubicBezTo>
                    <a:pt x="0" y="3"/>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29" name="Freeform 27"/>
            <p:cNvSpPr>
              <a:spLocks/>
            </p:cNvSpPr>
            <p:nvPr/>
          </p:nvSpPr>
          <p:spPr bwMode="auto">
            <a:xfrm>
              <a:off x="3363" y="1194"/>
              <a:ext cx="50" cy="35"/>
            </a:xfrm>
            <a:custGeom>
              <a:avLst/>
              <a:gdLst>
                <a:gd name="T0" fmla="*/ 2 w 7"/>
                <a:gd name="T1" fmla="*/ 3 h 5"/>
                <a:gd name="T2" fmla="*/ 5 w 7"/>
                <a:gd name="T3" fmla="*/ 5 h 5"/>
                <a:gd name="T4" fmla="*/ 7 w 7"/>
                <a:gd name="T5" fmla="*/ 3 h 5"/>
                <a:gd name="T6" fmla="*/ 4 w 7"/>
                <a:gd name="T7" fmla="*/ 1 h 5"/>
                <a:gd name="T8" fmla="*/ 1 w 7"/>
                <a:gd name="T9" fmla="*/ 1 h 5"/>
                <a:gd name="T10" fmla="*/ 2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2" y="3"/>
                  </a:moveTo>
                  <a:cubicBezTo>
                    <a:pt x="3" y="3"/>
                    <a:pt x="4" y="4"/>
                    <a:pt x="5" y="5"/>
                  </a:cubicBezTo>
                  <a:cubicBezTo>
                    <a:pt x="5" y="5"/>
                    <a:pt x="7" y="5"/>
                    <a:pt x="7" y="3"/>
                  </a:cubicBezTo>
                  <a:cubicBezTo>
                    <a:pt x="6" y="1"/>
                    <a:pt x="4" y="1"/>
                    <a:pt x="4" y="1"/>
                  </a:cubicBezTo>
                  <a:cubicBezTo>
                    <a:pt x="3" y="1"/>
                    <a:pt x="1" y="0"/>
                    <a:pt x="1" y="1"/>
                  </a:cubicBezTo>
                  <a:cubicBezTo>
                    <a:pt x="0" y="1"/>
                    <a:pt x="2"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0" name="Freeform 28"/>
            <p:cNvSpPr>
              <a:spLocks/>
            </p:cNvSpPr>
            <p:nvPr/>
          </p:nvSpPr>
          <p:spPr bwMode="auto">
            <a:xfrm>
              <a:off x="3036" y="917"/>
              <a:ext cx="64" cy="64"/>
            </a:xfrm>
            <a:custGeom>
              <a:avLst/>
              <a:gdLst>
                <a:gd name="T0" fmla="*/ 1 w 9"/>
                <a:gd name="T1" fmla="*/ 3 h 9"/>
                <a:gd name="T2" fmla="*/ 1 w 9"/>
                <a:gd name="T3" fmla="*/ 6 h 9"/>
                <a:gd name="T4" fmla="*/ 2 w 9"/>
                <a:gd name="T5" fmla="*/ 9 h 9"/>
                <a:gd name="T6" fmla="*/ 6 w 9"/>
                <a:gd name="T7" fmla="*/ 8 h 9"/>
                <a:gd name="T8" fmla="*/ 9 w 9"/>
                <a:gd name="T9" fmla="*/ 5 h 9"/>
                <a:gd name="T10" fmla="*/ 8 w 9"/>
                <a:gd name="T11" fmla="*/ 1 h 9"/>
                <a:gd name="T12" fmla="*/ 5 w 9"/>
                <a:gd name="T13" fmla="*/ 0 h 9"/>
                <a:gd name="T14" fmla="*/ 3 w 9"/>
                <a:gd name="T15" fmla="*/ 2 h 9"/>
                <a:gd name="T16" fmla="*/ 1 w 9"/>
                <a:gd name="T1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1" y="3"/>
                  </a:moveTo>
                  <a:cubicBezTo>
                    <a:pt x="1" y="5"/>
                    <a:pt x="2" y="6"/>
                    <a:pt x="1" y="6"/>
                  </a:cubicBezTo>
                  <a:cubicBezTo>
                    <a:pt x="0" y="7"/>
                    <a:pt x="1" y="9"/>
                    <a:pt x="2" y="9"/>
                  </a:cubicBezTo>
                  <a:cubicBezTo>
                    <a:pt x="4" y="9"/>
                    <a:pt x="5" y="8"/>
                    <a:pt x="6" y="8"/>
                  </a:cubicBezTo>
                  <a:cubicBezTo>
                    <a:pt x="8" y="7"/>
                    <a:pt x="9" y="6"/>
                    <a:pt x="9" y="5"/>
                  </a:cubicBezTo>
                  <a:cubicBezTo>
                    <a:pt x="9" y="3"/>
                    <a:pt x="9" y="1"/>
                    <a:pt x="8" y="1"/>
                  </a:cubicBezTo>
                  <a:cubicBezTo>
                    <a:pt x="7" y="0"/>
                    <a:pt x="6" y="0"/>
                    <a:pt x="5" y="0"/>
                  </a:cubicBezTo>
                  <a:cubicBezTo>
                    <a:pt x="4" y="0"/>
                    <a:pt x="4" y="2"/>
                    <a:pt x="3" y="2"/>
                  </a:cubicBezTo>
                  <a:cubicBezTo>
                    <a:pt x="2" y="2"/>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1" name="Freeform 29"/>
            <p:cNvSpPr>
              <a:spLocks/>
            </p:cNvSpPr>
            <p:nvPr/>
          </p:nvSpPr>
          <p:spPr bwMode="auto">
            <a:xfrm>
              <a:off x="3072" y="867"/>
              <a:ext cx="142" cy="135"/>
            </a:xfrm>
            <a:custGeom>
              <a:avLst/>
              <a:gdLst>
                <a:gd name="T0" fmla="*/ 5 w 20"/>
                <a:gd name="T1" fmla="*/ 9 h 19"/>
                <a:gd name="T2" fmla="*/ 9 w 20"/>
                <a:gd name="T3" fmla="*/ 11 h 19"/>
                <a:gd name="T4" fmla="*/ 4 w 20"/>
                <a:gd name="T5" fmla="*/ 16 h 19"/>
                <a:gd name="T6" fmla="*/ 8 w 20"/>
                <a:gd name="T7" fmla="*/ 17 h 19"/>
                <a:gd name="T8" fmla="*/ 8 w 20"/>
                <a:gd name="T9" fmla="*/ 18 h 19"/>
                <a:gd name="T10" fmla="*/ 11 w 20"/>
                <a:gd name="T11" fmla="*/ 17 h 19"/>
                <a:gd name="T12" fmla="*/ 16 w 20"/>
                <a:gd name="T13" fmla="*/ 18 h 19"/>
                <a:gd name="T14" fmla="*/ 19 w 20"/>
                <a:gd name="T15" fmla="*/ 15 h 19"/>
                <a:gd name="T16" fmla="*/ 16 w 20"/>
                <a:gd name="T17" fmla="*/ 11 h 19"/>
                <a:gd name="T18" fmla="*/ 12 w 20"/>
                <a:gd name="T19" fmla="*/ 6 h 19"/>
                <a:gd name="T20" fmla="*/ 14 w 20"/>
                <a:gd name="T21" fmla="*/ 2 h 19"/>
                <a:gd name="T22" fmla="*/ 8 w 20"/>
                <a:gd name="T23" fmla="*/ 1 h 19"/>
                <a:gd name="T24" fmla="*/ 4 w 20"/>
                <a:gd name="T25" fmla="*/ 2 h 19"/>
                <a:gd name="T26" fmla="*/ 2 w 20"/>
                <a:gd name="T27" fmla="*/ 2 h 19"/>
                <a:gd name="T28" fmla="*/ 2 w 20"/>
                <a:gd name="T29" fmla="*/ 5 h 19"/>
                <a:gd name="T30" fmla="*/ 5 w 20"/>
                <a:gd name="T31"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9">
                  <a:moveTo>
                    <a:pt x="5" y="9"/>
                  </a:moveTo>
                  <a:cubicBezTo>
                    <a:pt x="7" y="9"/>
                    <a:pt x="11" y="10"/>
                    <a:pt x="9" y="11"/>
                  </a:cubicBezTo>
                  <a:cubicBezTo>
                    <a:pt x="8" y="11"/>
                    <a:pt x="4" y="15"/>
                    <a:pt x="4" y="16"/>
                  </a:cubicBezTo>
                  <a:cubicBezTo>
                    <a:pt x="4" y="17"/>
                    <a:pt x="8" y="17"/>
                    <a:pt x="8" y="17"/>
                  </a:cubicBezTo>
                  <a:cubicBezTo>
                    <a:pt x="8" y="17"/>
                    <a:pt x="7" y="18"/>
                    <a:pt x="8" y="18"/>
                  </a:cubicBezTo>
                  <a:cubicBezTo>
                    <a:pt x="9" y="19"/>
                    <a:pt x="10" y="17"/>
                    <a:pt x="11" y="17"/>
                  </a:cubicBezTo>
                  <a:cubicBezTo>
                    <a:pt x="12" y="17"/>
                    <a:pt x="15" y="18"/>
                    <a:pt x="16" y="18"/>
                  </a:cubicBezTo>
                  <a:cubicBezTo>
                    <a:pt x="18" y="18"/>
                    <a:pt x="20" y="16"/>
                    <a:pt x="19" y="15"/>
                  </a:cubicBezTo>
                  <a:cubicBezTo>
                    <a:pt x="19" y="14"/>
                    <a:pt x="17" y="12"/>
                    <a:pt x="16" y="11"/>
                  </a:cubicBezTo>
                  <a:cubicBezTo>
                    <a:pt x="14" y="10"/>
                    <a:pt x="13" y="7"/>
                    <a:pt x="12" y="6"/>
                  </a:cubicBezTo>
                  <a:cubicBezTo>
                    <a:pt x="10" y="5"/>
                    <a:pt x="15" y="3"/>
                    <a:pt x="14" y="2"/>
                  </a:cubicBezTo>
                  <a:cubicBezTo>
                    <a:pt x="13" y="1"/>
                    <a:pt x="9" y="1"/>
                    <a:pt x="8" y="1"/>
                  </a:cubicBezTo>
                  <a:cubicBezTo>
                    <a:pt x="6" y="0"/>
                    <a:pt x="5" y="1"/>
                    <a:pt x="4" y="2"/>
                  </a:cubicBezTo>
                  <a:cubicBezTo>
                    <a:pt x="4" y="3"/>
                    <a:pt x="3" y="1"/>
                    <a:pt x="2" y="2"/>
                  </a:cubicBezTo>
                  <a:cubicBezTo>
                    <a:pt x="0" y="2"/>
                    <a:pt x="1" y="4"/>
                    <a:pt x="2" y="5"/>
                  </a:cubicBezTo>
                  <a:cubicBezTo>
                    <a:pt x="2" y="6"/>
                    <a:pt x="4" y="8"/>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2" name="Freeform 30"/>
            <p:cNvSpPr>
              <a:spLocks noEditPoints="1"/>
            </p:cNvSpPr>
            <p:nvPr/>
          </p:nvSpPr>
          <p:spPr bwMode="auto">
            <a:xfrm>
              <a:off x="2937" y="703"/>
              <a:ext cx="1037" cy="1670"/>
            </a:xfrm>
            <a:custGeom>
              <a:avLst/>
              <a:gdLst>
                <a:gd name="T0" fmla="*/ 43 w 146"/>
                <a:gd name="T1" fmla="*/ 19 h 235"/>
                <a:gd name="T2" fmla="*/ 57 w 146"/>
                <a:gd name="T3" fmla="*/ 30 h 235"/>
                <a:gd name="T4" fmla="*/ 65 w 146"/>
                <a:gd name="T5" fmla="*/ 33 h 235"/>
                <a:gd name="T6" fmla="*/ 72 w 146"/>
                <a:gd name="T7" fmla="*/ 16 h 235"/>
                <a:gd name="T8" fmla="*/ 76 w 146"/>
                <a:gd name="T9" fmla="*/ 24 h 235"/>
                <a:gd name="T10" fmla="*/ 76 w 146"/>
                <a:gd name="T11" fmla="*/ 26 h 235"/>
                <a:gd name="T12" fmla="*/ 67 w 146"/>
                <a:gd name="T13" fmla="*/ 34 h 235"/>
                <a:gd name="T14" fmla="*/ 57 w 146"/>
                <a:gd name="T15" fmla="*/ 34 h 235"/>
                <a:gd name="T16" fmla="*/ 50 w 146"/>
                <a:gd name="T17" fmla="*/ 29 h 235"/>
                <a:gd name="T18" fmla="*/ 38 w 146"/>
                <a:gd name="T19" fmla="*/ 40 h 235"/>
                <a:gd name="T20" fmla="*/ 33 w 146"/>
                <a:gd name="T21" fmla="*/ 50 h 235"/>
                <a:gd name="T22" fmla="*/ 17 w 146"/>
                <a:gd name="T23" fmla="*/ 66 h 235"/>
                <a:gd name="T24" fmla="*/ 27 w 146"/>
                <a:gd name="T25" fmla="*/ 72 h 235"/>
                <a:gd name="T26" fmla="*/ 42 w 146"/>
                <a:gd name="T27" fmla="*/ 61 h 235"/>
                <a:gd name="T28" fmla="*/ 60 w 146"/>
                <a:gd name="T29" fmla="*/ 62 h 235"/>
                <a:gd name="T30" fmla="*/ 71 w 146"/>
                <a:gd name="T31" fmla="*/ 66 h 235"/>
                <a:gd name="T32" fmla="*/ 69 w 146"/>
                <a:gd name="T33" fmla="*/ 60 h 235"/>
                <a:gd name="T34" fmla="*/ 83 w 146"/>
                <a:gd name="T35" fmla="*/ 71 h 235"/>
                <a:gd name="T36" fmla="*/ 90 w 146"/>
                <a:gd name="T37" fmla="*/ 75 h 235"/>
                <a:gd name="T38" fmla="*/ 100 w 146"/>
                <a:gd name="T39" fmla="*/ 85 h 235"/>
                <a:gd name="T40" fmla="*/ 87 w 146"/>
                <a:gd name="T41" fmla="*/ 91 h 235"/>
                <a:gd name="T42" fmla="*/ 70 w 146"/>
                <a:gd name="T43" fmla="*/ 87 h 235"/>
                <a:gd name="T44" fmla="*/ 59 w 146"/>
                <a:gd name="T45" fmla="*/ 75 h 235"/>
                <a:gd name="T46" fmla="*/ 24 w 146"/>
                <a:gd name="T47" fmla="*/ 76 h 235"/>
                <a:gd name="T48" fmla="*/ 3 w 146"/>
                <a:gd name="T49" fmla="*/ 106 h 235"/>
                <a:gd name="T50" fmla="*/ 4 w 146"/>
                <a:gd name="T51" fmla="*/ 135 h 235"/>
                <a:gd name="T52" fmla="*/ 27 w 146"/>
                <a:gd name="T53" fmla="*/ 150 h 235"/>
                <a:gd name="T54" fmla="*/ 53 w 146"/>
                <a:gd name="T55" fmla="*/ 150 h 235"/>
                <a:gd name="T56" fmla="*/ 61 w 146"/>
                <a:gd name="T57" fmla="*/ 176 h 235"/>
                <a:gd name="T58" fmla="*/ 61 w 146"/>
                <a:gd name="T59" fmla="*/ 209 h 235"/>
                <a:gd name="T60" fmla="*/ 66 w 146"/>
                <a:gd name="T61" fmla="*/ 230 h 235"/>
                <a:gd name="T62" fmla="*/ 90 w 146"/>
                <a:gd name="T63" fmla="*/ 223 h 235"/>
                <a:gd name="T64" fmla="*/ 100 w 146"/>
                <a:gd name="T65" fmla="*/ 200 h 235"/>
                <a:gd name="T66" fmla="*/ 107 w 146"/>
                <a:gd name="T67" fmla="*/ 174 h 235"/>
                <a:gd name="T68" fmla="*/ 125 w 146"/>
                <a:gd name="T69" fmla="*/ 139 h 235"/>
                <a:gd name="T70" fmla="*/ 112 w 146"/>
                <a:gd name="T71" fmla="*/ 126 h 235"/>
                <a:gd name="T72" fmla="*/ 99 w 146"/>
                <a:gd name="T73" fmla="*/ 95 h 235"/>
                <a:gd name="T74" fmla="*/ 112 w 146"/>
                <a:gd name="T75" fmla="*/ 117 h 235"/>
                <a:gd name="T76" fmla="*/ 129 w 146"/>
                <a:gd name="T77" fmla="*/ 122 h 235"/>
                <a:gd name="T78" fmla="*/ 132 w 146"/>
                <a:gd name="T79" fmla="*/ 102 h 235"/>
                <a:gd name="T80" fmla="*/ 122 w 146"/>
                <a:gd name="T81" fmla="*/ 94 h 235"/>
                <a:gd name="T82" fmla="*/ 135 w 146"/>
                <a:gd name="T83" fmla="*/ 103 h 235"/>
                <a:gd name="T84" fmla="*/ 103 w 146"/>
                <a:gd name="T85" fmla="*/ 18 h 235"/>
                <a:gd name="T86" fmla="*/ 96 w 146"/>
                <a:gd name="T87" fmla="*/ 13 h 235"/>
                <a:gd name="T88" fmla="*/ 99 w 146"/>
                <a:gd name="T89" fmla="*/ 159 h 235"/>
                <a:gd name="T90" fmla="*/ 122 w 146"/>
                <a:gd name="T91" fmla="*/ 56 h 235"/>
                <a:gd name="T92" fmla="*/ 123 w 146"/>
                <a:gd name="T93" fmla="*/ 61 h 235"/>
                <a:gd name="T94" fmla="*/ 129 w 146"/>
                <a:gd name="T95" fmla="*/ 77 h 235"/>
                <a:gd name="T96" fmla="*/ 121 w 146"/>
                <a:gd name="T97" fmla="*/ 66 h 235"/>
                <a:gd name="T98" fmla="*/ 94 w 146"/>
                <a:gd name="T99" fmla="*/ 25 h 235"/>
                <a:gd name="T100" fmla="*/ 101 w 146"/>
                <a:gd name="T101" fmla="*/ 55 h 235"/>
                <a:gd name="T102" fmla="*/ 110 w 146"/>
                <a:gd name="T103" fmla="*/ 66 h 235"/>
                <a:gd name="T104" fmla="*/ 88 w 146"/>
                <a:gd name="T105" fmla="*/ 6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235">
                  <a:moveTo>
                    <a:pt x="74" y="1"/>
                  </a:moveTo>
                  <a:cubicBezTo>
                    <a:pt x="71" y="1"/>
                    <a:pt x="61" y="5"/>
                    <a:pt x="60" y="6"/>
                  </a:cubicBezTo>
                  <a:cubicBezTo>
                    <a:pt x="60" y="6"/>
                    <a:pt x="59" y="8"/>
                    <a:pt x="57" y="10"/>
                  </a:cubicBezTo>
                  <a:cubicBezTo>
                    <a:pt x="56" y="11"/>
                    <a:pt x="52" y="12"/>
                    <a:pt x="49" y="13"/>
                  </a:cubicBezTo>
                  <a:cubicBezTo>
                    <a:pt x="47" y="13"/>
                    <a:pt x="43" y="18"/>
                    <a:pt x="43" y="19"/>
                  </a:cubicBezTo>
                  <a:cubicBezTo>
                    <a:pt x="43" y="19"/>
                    <a:pt x="45" y="22"/>
                    <a:pt x="45" y="22"/>
                  </a:cubicBezTo>
                  <a:cubicBezTo>
                    <a:pt x="44" y="23"/>
                    <a:pt x="46" y="26"/>
                    <a:pt x="47" y="26"/>
                  </a:cubicBezTo>
                  <a:cubicBezTo>
                    <a:pt x="49" y="27"/>
                    <a:pt x="52" y="27"/>
                    <a:pt x="52" y="26"/>
                  </a:cubicBezTo>
                  <a:cubicBezTo>
                    <a:pt x="52" y="25"/>
                    <a:pt x="54" y="23"/>
                    <a:pt x="55" y="24"/>
                  </a:cubicBezTo>
                  <a:cubicBezTo>
                    <a:pt x="55" y="26"/>
                    <a:pt x="57" y="29"/>
                    <a:pt x="57" y="30"/>
                  </a:cubicBezTo>
                  <a:cubicBezTo>
                    <a:pt x="57" y="30"/>
                    <a:pt x="57" y="32"/>
                    <a:pt x="57" y="33"/>
                  </a:cubicBezTo>
                  <a:cubicBezTo>
                    <a:pt x="57" y="33"/>
                    <a:pt x="57" y="33"/>
                    <a:pt x="57" y="33"/>
                  </a:cubicBezTo>
                  <a:cubicBezTo>
                    <a:pt x="58" y="33"/>
                    <a:pt x="58" y="35"/>
                    <a:pt x="58" y="35"/>
                  </a:cubicBezTo>
                  <a:cubicBezTo>
                    <a:pt x="58" y="35"/>
                    <a:pt x="59" y="37"/>
                    <a:pt x="60" y="37"/>
                  </a:cubicBezTo>
                  <a:cubicBezTo>
                    <a:pt x="61" y="31"/>
                    <a:pt x="65" y="33"/>
                    <a:pt x="65" y="33"/>
                  </a:cubicBezTo>
                  <a:cubicBezTo>
                    <a:pt x="65" y="33"/>
                    <a:pt x="67" y="31"/>
                    <a:pt x="66" y="30"/>
                  </a:cubicBezTo>
                  <a:cubicBezTo>
                    <a:pt x="66" y="28"/>
                    <a:pt x="68" y="26"/>
                    <a:pt x="68" y="25"/>
                  </a:cubicBezTo>
                  <a:cubicBezTo>
                    <a:pt x="69" y="25"/>
                    <a:pt x="70" y="23"/>
                    <a:pt x="68" y="22"/>
                  </a:cubicBezTo>
                  <a:cubicBezTo>
                    <a:pt x="66" y="21"/>
                    <a:pt x="64" y="20"/>
                    <a:pt x="66" y="19"/>
                  </a:cubicBezTo>
                  <a:cubicBezTo>
                    <a:pt x="68" y="17"/>
                    <a:pt x="70" y="19"/>
                    <a:pt x="72" y="16"/>
                  </a:cubicBezTo>
                  <a:cubicBezTo>
                    <a:pt x="74" y="13"/>
                    <a:pt x="71" y="12"/>
                    <a:pt x="74" y="12"/>
                  </a:cubicBezTo>
                  <a:cubicBezTo>
                    <a:pt x="77" y="12"/>
                    <a:pt x="80" y="12"/>
                    <a:pt x="79" y="13"/>
                  </a:cubicBezTo>
                  <a:cubicBezTo>
                    <a:pt x="79" y="14"/>
                    <a:pt x="75" y="16"/>
                    <a:pt x="74" y="17"/>
                  </a:cubicBezTo>
                  <a:cubicBezTo>
                    <a:pt x="72" y="18"/>
                    <a:pt x="72" y="20"/>
                    <a:pt x="73" y="21"/>
                  </a:cubicBezTo>
                  <a:cubicBezTo>
                    <a:pt x="74" y="22"/>
                    <a:pt x="75" y="24"/>
                    <a:pt x="76" y="24"/>
                  </a:cubicBezTo>
                  <a:cubicBezTo>
                    <a:pt x="77" y="24"/>
                    <a:pt x="79" y="23"/>
                    <a:pt x="80" y="23"/>
                  </a:cubicBezTo>
                  <a:cubicBezTo>
                    <a:pt x="82" y="23"/>
                    <a:pt x="85" y="23"/>
                    <a:pt x="85" y="23"/>
                  </a:cubicBezTo>
                  <a:cubicBezTo>
                    <a:pt x="86" y="23"/>
                    <a:pt x="88" y="26"/>
                    <a:pt x="87" y="26"/>
                  </a:cubicBezTo>
                  <a:cubicBezTo>
                    <a:pt x="86" y="26"/>
                    <a:pt x="84" y="26"/>
                    <a:pt x="82" y="26"/>
                  </a:cubicBezTo>
                  <a:cubicBezTo>
                    <a:pt x="79" y="26"/>
                    <a:pt x="76" y="26"/>
                    <a:pt x="76" y="26"/>
                  </a:cubicBezTo>
                  <a:cubicBezTo>
                    <a:pt x="76" y="27"/>
                    <a:pt x="80" y="28"/>
                    <a:pt x="79" y="29"/>
                  </a:cubicBezTo>
                  <a:cubicBezTo>
                    <a:pt x="78" y="30"/>
                    <a:pt x="76" y="29"/>
                    <a:pt x="75" y="28"/>
                  </a:cubicBezTo>
                  <a:cubicBezTo>
                    <a:pt x="73" y="28"/>
                    <a:pt x="73" y="30"/>
                    <a:pt x="72" y="32"/>
                  </a:cubicBezTo>
                  <a:cubicBezTo>
                    <a:pt x="72" y="33"/>
                    <a:pt x="74" y="36"/>
                    <a:pt x="71" y="35"/>
                  </a:cubicBezTo>
                  <a:cubicBezTo>
                    <a:pt x="69" y="34"/>
                    <a:pt x="67" y="33"/>
                    <a:pt x="67" y="34"/>
                  </a:cubicBezTo>
                  <a:cubicBezTo>
                    <a:pt x="66" y="34"/>
                    <a:pt x="65" y="35"/>
                    <a:pt x="63" y="35"/>
                  </a:cubicBezTo>
                  <a:cubicBezTo>
                    <a:pt x="62" y="36"/>
                    <a:pt x="62" y="38"/>
                    <a:pt x="60" y="37"/>
                  </a:cubicBezTo>
                  <a:cubicBezTo>
                    <a:pt x="60" y="37"/>
                    <a:pt x="60" y="37"/>
                    <a:pt x="60" y="37"/>
                  </a:cubicBezTo>
                  <a:cubicBezTo>
                    <a:pt x="58" y="37"/>
                    <a:pt x="58" y="37"/>
                    <a:pt x="58" y="37"/>
                  </a:cubicBezTo>
                  <a:cubicBezTo>
                    <a:pt x="58" y="36"/>
                    <a:pt x="58" y="35"/>
                    <a:pt x="57" y="34"/>
                  </a:cubicBezTo>
                  <a:cubicBezTo>
                    <a:pt x="57" y="34"/>
                    <a:pt x="57" y="34"/>
                    <a:pt x="57" y="33"/>
                  </a:cubicBezTo>
                  <a:cubicBezTo>
                    <a:pt x="57" y="33"/>
                    <a:pt x="56" y="33"/>
                    <a:pt x="56" y="33"/>
                  </a:cubicBezTo>
                  <a:cubicBezTo>
                    <a:pt x="56" y="33"/>
                    <a:pt x="55" y="33"/>
                    <a:pt x="55" y="31"/>
                  </a:cubicBezTo>
                  <a:cubicBezTo>
                    <a:pt x="54" y="30"/>
                    <a:pt x="55" y="28"/>
                    <a:pt x="54" y="28"/>
                  </a:cubicBezTo>
                  <a:cubicBezTo>
                    <a:pt x="53" y="28"/>
                    <a:pt x="51" y="28"/>
                    <a:pt x="50" y="29"/>
                  </a:cubicBezTo>
                  <a:cubicBezTo>
                    <a:pt x="50" y="30"/>
                    <a:pt x="49" y="32"/>
                    <a:pt x="50" y="33"/>
                  </a:cubicBezTo>
                  <a:cubicBezTo>
                    <a:pt x="51" y="34"/>
                    <a:pt x="53" y="36"/>
                    <a:pt x="51" y="35"/>
                  </a:cubicBezTo>
                  <a:cubicBezTo>
                    <a:pt x="49" y="35"/>
                    <a:pt x="47" y="34"/>
                    <a:pt x="46" y="35"/>
                  </a:cubicBezTo>
                  <a:cubicBezTo>
                    <a:pt x="45" y="36"/>
                    <a:pt x="42" y="39"/>
                    <a:pt x="42" y="39"/>
                  </a:cubicBezTo>
                  <a:cubicBezTo>
                    <a:pt x="42" y="39"/>
                    <a:pt x="38" y="39"/>
                    <a:pt x="38" y="40"/>
                  </a:cubicBezTo>
                  <a:cubicBezTo>
                    <a:pt x="38" y="41"/>
                    <a:pt x="39" y="43"/>
                    <a:pt x="37" y="43"/>
                  </a:cubicBezTo>
                  <a:cubicBezTo>
                    <a:pt x="36" y="43"/>
                    <a:pt x="34" y="43"/>
                    <a:pt x="32" y="44"/>
                  </a:cubicBezTo>
                  <a:cubicBezTo>
                    <a:pt x="30" y="44"/>
                    <a:pt x="30" y="45"/>
                    <a:pt x="27" y="45"/>
                  </a:cubicBezTo>
                  <a:cubicBezTo>
                    <a:pt x="25" y="45"/>
                    <a:pt x="25" y="46"/>
                    <a:pt x="27" y="47"/>
                  </a:cubicBezTo>
                  <a:cubicBezTo>
                    <a:pt x="29" y="47"/>
                    <a:pt x="33" y="49"/>
                    <a:pt x="33" y="50"/>
                  </a:cubicBezTo>
                  <a:cubicBezTo>
                    <a:pt x="33" y="52"/>
                    <a:pt x="33" y="54"/>
                    <a:pt x="32" y="56"/>
                  </a:cubicBezTo>
                  <a:cubicBezTo>
                    <a:pt x="32" y="57"/>
                    <a:pt x="28" y="56"/>
                    <a:pt x="26" y="56"/>
                  </a:cubicBezTo>
                  <a:cubicBezTo>
                    <a:pt x="24" y="56"/>
                    <a:pt x="20" y="55"/>
                    <a:pt x="18" y="56"/>
                  </a:cubicBezTo>
                  <a:cubicBezTo>
                    <a:pt x="16" y="57"/>
                    <a:pt x="17" y="61"/>
                    <a:pt x="17" y="62"/>
                  </a:cubicBezTo>
                  <a:cubicBezTo>
                    <a:pt x="18" y="64"/>
                    <a:pt x="17" y="65"/>
                    <a:pt x="17" y="66"/>
                  </a:cubicBezTo>
                  <a:cubicBezTo>
                    <a:pt x="16" y="66"/>
                    <a:pt x="16" y="68"/>
                    <a:pt x="17" y="69"/>
                  </a:cubicBezTo>
                  <a:cubicBezTo>
                    <a:pt x="18" y="70"/>
                    <a:pt x="18" y="72"/>
                    <a:pt x="19" y="72"/>
                  </a:cubicBezTo>
                  <a:cubicBezTo>
                    <a:pt x="20" y="72"/>
                    <a:pt x="22" y="71"/>
                    <a:pt x="23" y="72"/>
                  </a:cubicBezTo>
                  <a:cubicBezTo>
                    <a:pt x="24" y="73"/>
                    <a:pt x="25" y="76"/>
                    <a:pt x="25" y="75"/>
                  </a:cubicBezTo>
                  <a:cubicBezTo>
                    <a:pt x="26" y="74"/>
                    <a:pt x="26" y="72"/>
                    <a:pt x="27" y="72"/>
                  </a:cubicBezTo>
                  <a:cubicBezTo>
                    <a:pt x="28" y="73"/>
                    <a:pt x="30" y="72"/>
                    <a:pt x="32" y="72"/>
                  </a:cubicBezTo>
                  <a:cubicBezTo>
                    <a:pt x="33" y="72"/>
                    <a:pt x="34" y="70"/>
                    <a:pt x="36" y="69"/>
                  </a:cubicBezTo>
                  <a:cubicBezTo>
                    <a:pt x="37" y="68"/>
                    <a:pt x="36" y="68"/>
                    <a:pt x="36" y="67"/>
                  </a:cubicBezTo>
                  <a:cubicBezTo>
                    <a:pt x="35" y="66"/>
                    <a:pt x="37" y="64"/>
                    <a:pt x="38" y="63"/>
                  </a:cubicBezTo>
                  <a:cubicBezTo>
                    <a:pt x="39" y="62"/>
                    <a:pt x="42" y="63"/>
                    <a:pt x="42" y="61"/>
                  </a:cubicBezTo>
                  <a:cubicBezTo>
                    <a:pt x="42" y="60"/>
                    <a:pt x="42" y="57"/>
                    <a:pt x="44" y="57"/>
                  </a:cubicBezTo>
                  <a:cubicBezTo>
                    <a:pt x="45" y="58"/>
                    <a:pt x="47" y="59"/>
                    <a:pt x="48" y="59"/>
                  </a:cubicBezTo>
                  <a:cubicBezTo>
                    <a:pt x="49" y="59"/>
                    <a:pt x="52" y="57"/>
                    <a:pt x="52" y="56"/>
                  </a:cubicBezTo>
                  <a:cubicBezTo>
                    <a:pt x="53" y="56"/>
                    <a:pt x="55" y="56"/>
                    <a:pt x="56" y="58"/>
                  </a:cubicBezTo>
                  <a:cubicBezTo>
                    <a:pt x="56" y="60"/>
                    <a:pt x="59" y="62"/>
                    <a:pt x="60" y="62"/>
                  </a:cubicBezTo>
                  <a:cubicBezTo>
                    <a:pt x="60" y="63"/>
                    <a:pt x="65" y="65"/>
                    <a:pt x="65" y="65"/>
                  </a:cubicBezTo>
                  <a:cubicBezTo>
                    <a:pt x="66" y="66"/>
                    <a:pt x="67" y="68"/>
                    <a:pt x="67" y="69"/>
                  </a:cubicBezTo>
                  <a:cubicBezTo>
                    <a:pt x="68" y="71"/>
                    <a:pt x="70" y="73"/>
                    <a:pt x="70" y="71"/>
                  </a:cubicBezTo>
                  <a:cubicBezTo>
                    <a:pt x="70" y="70"/>
                    <a:pt x="68" y="66"/>
                    <a:pt x="69" y="66"/>
                  </a:cubicBezTo>
                  <a:cubicBezTo>
                    <a:pt x="70" y="66"/>
                    <a:pt x="71" y="66"/>
                    <a:pt x="71" y="66"/>
                  </a:cubicBezTo>
                  <a:cubicBezTo>
                    <a:pt x="71" y="66"/>
                    <a:pt x="68" y="63"/>
                    <a:pt x="67" y="62"/>
                  </a:cubicBezTo>
                  <a:cubicBezTo>
                    <a:pt x="66" y="62"/>
                    <a:pt x="64" y="60"/>
                    <a:pt x="63" y="58"/>
                  </a:cubicBezTo>
                  <a:cubicBezTo>
                    <a:pt x="62" y="56"/>
                    <a:pt x="59" y="56"/>
                    <a:pt x="59" y="54"/>
                  </a:cubicBezTo>
                  <a:cubicBezTo>
                    <a:pt x="59" y="52"/>
                    <a:pt x="62" y="53"/>
                    <a:pt x="63" y="55"/>
                  </a:cubicBezTo>
                  <a:cubicBezTo>
                    <a:pt x="64" y="57"/>
                    <a:pt x="68" y="59"/>
                    <a:pt x="69" y="60"/>
                  </a:cubicBezTo>
                  <a:cubicBezTo>
                    <a:pt x="70" y="62"/>
                    <a:pt x="72" y="62"/>
                    <a:pt x="72" y="64"/>
                  </a:cubicBezTo>
                  <a:cubicBezTo>
                    <a:pt x="73" y="66"/>
                    <a:pt x="74" y="68"/>
                    <a:pt x="75" y="69"/>
                  </a:cubicBezTo>
                  <a:cubicBezTo>
                    <a:pt x="76" y="69"/>
                    <a:pt x="76" y="76"/>
                    <a:pt x="77" y="77"/>
                  </a:cubicBezTo>
                  <a:cubicBezTo>
                    <a:pt x="77" y="78"/>
                    <a:pt x="80" y="75"/>
                    <a:pt x="80" y="74"/>
                  </a:cubicBezTo>
                  <a:cubicBezTo>
                    <a:pt x="81" y="73"/>
                    <a:pt x="83" y="73"/>
                    <a:pt x="83" y="71"/>
                  </a:cubicBezTo>
                  <a:cubicBezTo>
                    <a:pt x="83" y="70"/>
                    <a:pt x="81" y="69"/>
                    <a:pt x="80" y="68"/>
                  </a:cubicBezTo>
                  <a:cubicBezTo>
                    <a:pt x="79" y="67"/>
                    <a:pt x="81" y="67"/>
                    <a:pt x="82" y="66"/>
                  </a:cubicBezTo>
                  <a:cubicBezTo>
                    <a:pt x="83" y="65"/>
                    <a:pt x="84" y="64"/>
                    <a:pt x="85" y="65"/>
                  </a:cubicBezTo>
                  <a:cubicBezTo>
                    <a:pt x="85" y="67"/>
                    <a:pt x="85" y="71"/>
                    <a:pt x="86" y="72"/>
                  </a:cubicBezTo>
                  <a:cubicBezTo>
                    <a:pt x="86" y="73"/>
                    <a:pt x="89" y="74"/>
                    <a:pt x="90" y="75"/>
                  </a:cubicBezTo>
                  <a:cubicBezTo>
                    <a:pt x="90" y="76"/>
                    <a:pt x="93" y="77"/>
                    <a:pt x="93" y="76"/>
                  </a:cubicBezTo>
                  <a:cubicBezTo>
                    <a:pt x="94" y="75"/>
                    <a:pt x="96" y="77"/>
                    <a:pt x="97" y="77"/>
                  </a:cubicBezTo>
                  <a:cubicBezTo>
                    <a:pt x="97" y="77"/>
                    <a:pt x="99" y="77"/>
                    <a:pt x="100" y="76"/>
                  </a:cubicBezTo>
                  <a:cubicBezTo>
                    <a:pt x="101" y="76"/>
                    <a:pt x="102" y="75"/>
                    <a:pt x="102" y="77"/>
                  </a:cubicBezTo>
                  <a:cubicBezTo>
                    <a:pt x="102" y="80"/>
                    <a:pt x="102" y="84"/>
                    <a:pt x="100" y="85"/>
                  </a:cubicBezTo>
                  <a:cubicBezTo>
                    <a:pt x="99" y="87"/>
                    <a:pt x="100" y="88"/>
                    <a:pt x="98" y="88"/>
                  </a:cubicBezTo>
                  <a:cubicBezTo>
                    <a:pt x="98" y="88"/>
                    <a:pt x="97" y="88"/>
                    <a:pt x="97" y="88"/>
                  </a:cubicBezTo>
                  <a:cubicBezTo>
                    <a:pt x="96" y="87"/>
                    <a:pt x="95" y="87"/>
                    <a:pt x="95" y="87"/>
                  </a:cubicBezTo>
                  <a:cubicBezTo>
                    <a:pt x="93" y="87"/>
                    <a:pt x="91" y="87"/>
                    <a:pt x="89" y="90"/>
                  </a:cubicBezTo>
                  <a:cubicBezTo>
                    <a:pt x="88" y="92"/>
                    <a:pt x="87" y="92"/>
                    <a:pt x="87" y="91"/>
                  </a:cubicBezTo>
                  <a:cubicBezTo>
                    <a:pt x="87" y="90"/>
                    <a:pt x="91" y="87"/>
                    <a:pt x="90" y="86"/>
                  </a:cubicBezTo>
                  <a:cubicBezTo>
                    <a:pt x="90" y="85"/>
                    <a:pt x="86" y="86"/>
                    <a:pt x="84" y="85"/>
                  </a:cubicBezTo>
                  <a:cubicBezTo>
                    <a:pt x="82" y="85"/>
                    <a:pt x="81" y="84"/>
                    <a:pt x="79" y="83"/>
                  </a:cubicBezTo>
                  <a:cubicBezTo>
                    <a:pt x="78" y="83"/>
                    <a:pt x="77" y="87"/>
                    <a:pt x="76" y="89"/>
                  </a:cubicBezTo>
                  <a:cubicBezTo>
                    <a:pt x="74" y="91"/>
                    <a:pt x="72" y="88"/>
                    <a:pt x="70" y="87"/>
                  </a:cubicBezTo>
                  <a:cubicBezTo>
                    <a:pt x="69" y="87"/>
                    <a:pt x="66" y="85"/>
                    <a:pt x="66" y="85"/>
                  </a:cubicBezTo>
                  <a:cubicBezTo>
                    <a:pt x="66" y="85"/>
                    <a:pt x="63" y="83"/>
                    <a:pt x="62" y="83"/>
                  </a:cubicBezTo>
                  <a:cubicBezTo>
                    <a:pt x="61" y="83"/>
                    <a:pt x="59" y="81"/>
                    <a:pt x="58" y="80"/>
                  </a:cubicBezTo>
                  <a:cubicBezTo>
                    <a:pt x="57" y="80"/>
                    <a:pt x="55" y="79"/>
                    <a:pt x="57" y="78"/>
                  </a:cubicBezTo>
                  <a:cubicBezTo>
                    <a:pt x="58" y="77"/>
                    <a:pt x="61" y="79"/>
                    <a:pt x="59" y="75"/>
                  </a:cubicBezTo>
                  <a:cubicBezTo>
                    <a:pt x="58" y="70"/>
                    <a:pt x="53" y="71"/>
                    <a:pt x="52" y="71"/>
                  </a:cubicBezTo>
                  <a:cubicBezTo>
                    <a:pt x="51" y="72"/>
                    <a:pt x="43" y="71"/>
                    <a:pt x="42" y="71"/>
                  </a:cubicBezTo>
                  <a:cubicBezTo>
                    <a:pt x="42" y="71"/>
                    <a:pt x="37" y="73"/>
                    <a:pt x="35" y="74"/>
                  </a:cubicBezTo>
                  <a:cubicBezTo>
                    <a:pt x="34" y="75"/>
                    <a:pt x="31" y="76"/>
                    <a:pt x="30" y="76"/>
                  </a:cubicBezTo>
                  <a:cubicBezTo>
                    <a:pt x="30" y="77"/>
                    <a:pt x="26" y="75"/>
                    <a:pt x="24" y="76"/>
                  </a:cubicBezTo>
                  <a:cubicBezTo>
                    <a:pt x="22" y="78"/>
                    <a:pt x="20" y="80"/>
                    <a:pt x="20" y="80"/>
                  </a:cubicBezTo>
                  <a:cubicBezTo>
                    <a:pt x="19" y="80"/>
                    <a:pt x="18" y="81"/>
                    <a:pt x="17" y="84"/>
                  </a:cubicBezTo>
                  <a:cubicBezTo>
                    <a:pt x="16" y="87"/>
                    <a:pt x="17" y="90"/>
                    <a:pt x="15" y="91"/>
                  </a:cubicBezTo>
                  <a:cubicBezTo>
                    <a:pt x="13" y="92"/>
                    <a:pt x="9" y="94"/>
                    <a:pt x="8" y="95"/>
                  </a:cubicBezTo>
                  <a:cubicBezTo>
                    <a:pt x="6" y="97"/>
                    <a:pt x="5" y="103"/>
                    <a:pt x="3" y="106"/>
                  </a:cubicBezTo>
                  <a:cubicBezTo>
                    <a:pt x="2" y="109"/>
                    <a:pt x="3" y="111"/>
                    <a:pt x="4" y="113"/>
                  </a:cubicBezTo>
                  <a:cubicBezTo>
                    <a:pt x="4" y="115"/>
                    <a:pt x="5" y="118"/>
                    <a:pt x="3" y="121"/>
                  </a:cubicBezTo>
                  <a:cubicBezTo>
                    <a:pt x="1" y="124"/>
                    <a:pt x="2" y="125"/>
                    <a:pt x="1" y="126"/>
                  </a:cubicBezTo>
                  <a:cubicBezTo>
                    <a:pt x="0" y="126"/>
                    <a:pt x="2" y="127"/>
                    <a:pt x="2" y="129"/>
                  </a:cubicBezTo>
                  <a:cubicBezTo>
                    <a:pt x="2" y="131"/>
                    <a:pt x="0" y="133"/>
                    <a:pt x="4" y="135"/>
                  </a:cubicBezTo>
                  <a:cubicBezTo>
                    <a:pt x="7" y="137"/>
                    <a:pt x="10" y="137"/>
                    <a:pt x="11" y="139"/>
                  </a:cubicBezTo>
                  <a:cubicBezTo>
                    <a:pt x="12" y="142"/>
                    <a:pt x="15" y="148"/>
                    <a:pt x="15" y="148"/>
                  </a:cubicBezTo>
                  <a:cubicBezTo>
                    <a:pt x="15" y="148"/>
                    <a:pt x="18" y="151"/>
                    <a:pt x="20" y="152"/>
                  </a:cubicBezTo>
                  <a:cubicBezTo>
                    <a:pt x="21" y="154"/>
                    <a:pt x="22" y="153"/>
                    <a:pt x="22" y="151"/>
                  </a:cubicBezTo>
                  <a:cubicBezTo>
                    <a:pt x="22" y="150"/>
                    <a:pt x="24" y="150"/>
                    <a:pt x="27" y="150"/>
                  </a:cubicBezTo>
                  <a:cubicBezTo>
                    <a:pt x="29" y="150"/>
                    <a:pt x="31" y="150"/>
                    <a:pt x="33" y="150"/>
                  </a:cubicBezTo>
                  <a:cubicBezTo>
                    <a:pt x="36" y="149"/>
                    <a:pt x="38" y="146"/>
                    <a:pt x="39" y="145"/>
                  </a:cubicBezTo>
                  <a:cubicBezTo>
                    <a:pt x="39" y="145"/>
                    <a:pt x="43" y="144"/>
                    <a:pt x="45" y="146"/>
                  </a:cubicBezTo>
                  <a:cubicBezTo>
                    <a:pt x="47" y="148"/>
                    <a:pt x="47" y="150"/>
                    <a:pt x="48" y="151"/>
                  </a:cubicBezTo>
                  <a:cubicBezTo>
                    <a:pt x="49" y="153"/>
                    <a:pt x="51" y="152"/>
                    <a:pt x="53" y="150"/>
                  </a:cubicBezTo>
                  <a:cubicBezTo>
                    <a:pt x="54" y="149"/>
                    <a:pt x="54" y="149"/>
                    <a:pt x="55" y="151"/>
                  </a:cubicBezTo>
                  <a:cubicBezTo>
                    <a:pt x="57" y="152"/>
                    <a:pt x="58" y="153"/>
                    <a:pt x="56" y="155"/>
                  </a:cubicBezTo>
                  <a:cubicBezTo>
                    <a:pt x="55" y="157"/>
                    <a:pt x="55" y="159"/>
                    <a:pt x="54" y="162"/>
                  </a:cubicBezTo>
                  <a:cubicBezTo>
                    <a:pt x="53" y="165"/>
                    <a:pt x="55" y="165"/>
                    <a:pt x="57" y="166"/>
                  </a:cubicBezTo>
                  <a:cubicBezTo>
                    <a:pt x="59" y="167"/>
                    <a:pt x="60" y="175"/>
                    <a:pt x="61" y="176"/>
                  </a:cubicBezTo>
                  <a:cubicBezTo>
                    <a:pt x="62" y="178"/>
                    <a:pt x="60" y="182"/>
                    <a:pt x="61" y="184"/>
                  </a:cubicBezTo>
                  <a:cubicBezTo>
                    <a:pt x="62" y="186"/>
                    <a:pt x="63" y="187"/>
                    <a:pt x="61" y="189"/>
                  </a:cubicBezTo>
                  <a:cubicBezTo>
                    <a:pt x="60" y="190"/>
                    <a:pt x="58" y="192"/>
                    <a:pt x="58" y="196"/>
                  </a:cubicBezTo>
                  <a:cubicBezTo>
                    <a:pt x="57" y="200"/>
                    <a:pt x="58" y="202"/>
                    <a:pt x="58" y="203"/>
                  </a:cubicBezTo>
                  <a:cubicBezTo>
                    <a:pt x="59" y="204"/>
                    <a:pt x="60" y="208"/>
                    <a:pt x="61" y="209"/>
                  </a:cubicBezTo>
                  <a:cubicBezTo>
                    <a:pt x="62" y="210"/>
                    <a:pt x="64" y="212"/>
                    <a:pt x="64" y="214"/>
                  </a:cubicBezTo>
                  <a:cubicBezTo>
                    <a:pt x="64" y="216"/>
                    <a:pt x="61" y="219"/>
                    <a:pt x="62" y="220"/>
                  </a:cubicBezTo>
                  <a:cubicBezTo>
                    <a:pt x="63" y="221"/>
                    <a:pt x="63" y="222"/>
                    <a:pt x="64" y="224"/>
                  </a:cubicBezTo>
                  <a:cubicBezTo>
                    <a:pt x="66" y="225"/>
                    <a:pt x="66" y="228"/>
                    <a:pt x="66" y="228"/>
                  </a:cubicBezTo>
                  <a:cubicBezTo>
                    <a:pt x="66" y="228"/>
                    <a:pt x="66" y="229"/>
                    <a:pt x="66" y="230"/>
                  </a:cubicBezTo>
                  <a:cubicBezTo>
                    <a:pt x="66" y="232"/>
                    <a:pt x="66" y="233"/>
                    <a:pt x="67" y="234"/>
                  </a:cubicBezTo>
                  <a:cubicBezTo>
                    <a:pt x="69" y="235"/>
                    <a:pt x="70" y="235"/>
                    <a:pt x="70" y="234"/>
                  </a:cubicBezTo>
                  <a:cubicBezTo>
                    <a:pt x="71" y="233"/>
                    <a:pt x="75" y="231"/>
                    <a:pt x="77" y="231"/>
                  </a:cubicBezTo>
                  <a:cubicBezTo>
                    <a:pt x="79" y="231"/>
                    <a:pt x="81" y="231"/>
                    <a:pt x="83" y="230"/>
                  </a:cubicBezTo>
                  <a:cubicBezTo>
                    <a:pt x="85" y="228"/>
                    <a:pt x="89" y="224"/>
                    <a:pt x="90" y="223"/>
                  </a:cubicBezTo>
                  <a:cubicBezTo>
                    <a:pt x="91" y="221"/>
                    <a:pt x="94" y="219"/>
                    <a:pt x="94" y="218"/>
                  </a:cubicBezTo>
                  <a:cubicBezTo>
                    <a:pt x="93" y="216"/>
                    <a:pt x="92" y="214"/>
                    <a:pt x="93" y="214"/>
                  </a:cubicBezTo>
                  <a:cubicBezTo>
                    <a:pt x="94" y="213"/>
                    <a:pt x="98" y="212"/>
                    <a:pt x="98" y="211"/>
                  </a:cubicBezTo>
                  <a:cubicBezTo>
                    <a:pt x="99" y="210"/>
                    <a:pt x="98" y="206"/>
                    <a:pt x="98" y="205"/>
                  </a:cubicBezTo>
                  <a:cubicBezTo>
                    <a:pt x="98" y="204"/>
                    <a:pt x="99" y="202"/>
                    <a:pt x="100" y="200"/>
                  </a:cubicBezTo>
                  <a:cubicBezTo>
                    <a:pt x="101" y="198"/>
                    <a:pt x="104" y="196"/>
                    <a:pt x="105" y="195"/>
                  </a:cubicBezTo>
                  <a:cubicBezTo>
                    <a:pt x="105" y="195"/>
                    <a:pt x="108" y="192"/>
                    <a:pt x="108" y="190"/>
                  </a:cubicBezTo>
                  <a:cubicBezTo>
                    <a:pt x="109" y="187"/>
                    <a:pt x="108" y="184"/>
                    <a:pt x="109" y="183"/>
                  </a:cubicBezTo>
                  <a:cubicBezTo>
                    <a:pt x="109" y="182"/>
                    <a:pt x="109" y="181"/>
                    <a:pt x="108" y="179"/>
                  </a:cubicBezTo>
                  <a:cubicBezTo>
                    <a:pt x="107" y="178"/>
                    <a:pt x="107" y="174"/>
                    <a:pt x="107" y="174"/>
                  </a:cubicBezTo>
                  <a:cubicBezTo>
                    <a:pt x="106" y="173"/>
                    <a:pt x="107" y="168"/>
                    <a:pt x="108" y="168"/>
                  </a:cubicBezTo>
                  <a:cubicBezTo>
                    <a:pt x="109" y="167"/>
                    <a:pt x="111" y="163"/>
                    <a:pt x="112" y="162"/>
                  </a:cubicBezTo>
                  <a:cubicBezTo>
                    <a:pt x="113" y="160"/>
                    <a:pt x="116" y="154"/>
                    <a:pt x="117" y="154"/>
                  </a:cubicBezTo>
                  <a:cubicBezTo>
                    <a:pt x="119" y="153"/>
                    <a:pt x="121" y="150"/>
                    <a:pt x="121" y="149"/>
                  </a:cubicBezTo>
                  <a:cubicBezTo>
                    <a:pt x="121" y="147"/>
                    <a:pt x="125" y="140"/>
                    <a:pt x="125" y="139"/>
                  </a:cubicBezTo>
                  <a:cubicBezTo>
                    <a:pt x="125" y="138"/>
                    <a:pt x="126" y="133"/>
                    <a:pt x="126" y="132"/>
                  </a:cubicBezTo>
                  <a:cubicBezTo>
                    <a:pt x="125" y="131"/>
                    <a:pt x="121" y="134"/>
                    <a:pt x="120" y="134"/>
                  </a:cubicBezTo>
                  <a:cubicBezTo>
                    <a:pt x="119" y="134"/>
                    <a:pt x="118" y="136"/>
                    <a:pt x="116" y="136"/>
                  </a:cubicBezTo>
                  <a:cubicBezTo>
                    <a:pt x="114" y="136"/>
                    <a:pt x="115" y="133"/>
                    <a:pt x="114" y="132"/>
                  </a:cubicBezTo>
                  <a:cubicBezTo>
                    <a:pt x="114" y="131"/>
                    <a:pt x="112" y="127"/>
                    <a:pt x="112" y="126"/>
                  </a:cubicBezTo>
                  <a:cubicBezTo>
                    <a:pt x="111" y="126"/>
                    <a:pt x="110" y="124"/>
                    <a:pt x="109" y="122"/>
                  </a:cubicBezTo>
                  <a:cubicBezTo>
                    <a:pt x="108" y="119"/>
                    <a:pt x="106" y="118"/>
                    <a:pt x="104" y="116"/>
                  </a:cubicBezTo>
                  <a:cubicBezTo>
                    <a:pt x="103" y="114"/>
                    <a:pt x="105" y="109"/>
                    <a:pt x="103" y="106"/>
                  </a:cubicBezTo>
                  <a:cubicBezTo>
                    <a:pt x="102" y="103"/>
                    <a:pt x="101" y="100"/>
                    <a:pt x="100" y="97"/>
                  </a:cubicBezTo>
                  <a:cubicBezTo>
                    <a:pt x="100" y="97"/>
                    <a:pt x="100" y="96"/>
                    <a:pt x="99" y="95"/>
                  </a:cubicBezTo>
                  <a:cubicBezTo>
                    <a:pt x="101" y="95"/>
                    <a:pt x="103" y="94"/>
                    <a:pt x="103" y="95"/>
                  </a:cubicBezTo>
                  <a:cubicBezTo>
                    <a:pt x="103" y="97"/>
                    <a:pt x="105" y="100"/>
                    <a:pt x="105" y="102"/>
                  </a:cubicBezTo>
                  <a:cubicBezTo>
                    <a:pt x="105" y="104"/>
                    <a:pt x="107" y="103"/>
                    <a:pt x="107" y="105"/>
                  </a:cubicBezTo>
                  <a:cubicBezTo>
                    <a:pt x="107" y="107"/>
                    <a:pt x="108" y="112"/>
                    <a:pt x="109" y="112"/>
                  </a:cubicBezTo>
                  <a:cubicBezTo>
                    <a:pt x="109" y="113"/>
                    <a:pt x="112" y="116"/>
                    <a:pt x="112" y="117"/>
                  </a:cubicBezTo>
                  <a:cubicBezTo>
                    <a:pt x="113" y="118"/>
                    <a:pt x="113" y="120"/>
                    <a:pt x="113" y="123"/>
                  </a:cubicBezTo>
                  <a:cubicBezTo>
                    <a:pt x="114" y="126"/>
                    <a:pt x="114" y="129"/>
                    <a:pt x="115" y="130"/>
                  </a:cubicBezTo>
                  <a:cubicBezTo>
                    <a:pt x="116" y="131"/>
                    <a:pt x="120" y="129"/>
                    <a:pt x="120" y="128"/>
                  </a:cubicBezTo>
                  <a:cubicBezTo>
                    <a:pt x="121" y="128"/>
                    <a:pt x="125" y="125"/>
                    <a:pt x="126" y="125"/>
                  </a:cubicBezTo>
                  <a:cubicBezTo>
                    <a:pt x="127" y="124"/>
                    <a:pt x="127" y="123"/>
                    <a:pt x="129" y="122"/>
                  </a:cubicBezTo>
                  <a:cubicBezTo>
                    <a:pt x="131" y="122"/>
                    <a:pt x="132" y="120"/>
                    <a:pt x="133" y="118"/>
                  </a:cubicBezTo>
                  <a:cubicBezTo>
                    <a:pt x="134" y="117"/>
                    <a:pt x="135" y="113"/>
                    <a:pt x="136" y="112"/>
                  </a:cubicBezTo>
                  <a:cubicBezTo>
                    <a:pt x="136" y="111"/>
                    <a:pt x="137" y="110"/>
                    <a:pt x="136" y="108"/>
                  </a:cubicBezTo>
                  <a:cubicBezTo>
                    <a:pt x="136" y="107"/>
                    <a:pt x="134" y="105"/>
                    <a:pt x="133" y="105"/>
                  </a:cubicBezTo>
                  <a:cubicBezTo>
                    <a:pt x="132" y="104"/>
                    <a:pt x="132" y="102"/>
                    <a:pt x="132" y="102"/>
                  </a:cubicBezTo>
                  <a:cubicBezTo>
                    <a:pt x="131" y="102"/>
                    <a:pt x="131" y="103"/>
                    <a:pt x="130" y="104"/>
                  </a:cubicBezTo>
                  <a:cubicBezTo>
                    <a:pt x="129" y="105"/>
                    <a:pt x="128" y="107"/>
                    <a:pt x="127" y="106"/>
                  </a:cubicBezTo>
                  <a:cubicBezTo>
                    <a:pt x="127" y="106"/>
                    <a:pt x="128" y="105"/>
                    <a:pt x="126" y="103"/>
                  </a:cubicBezTo>
                  <a:cubicBezTo>
                    <a:pt x="125" y="102"/>
                    <a:pt x="125" y="101"/>
                    <a:pt x="125" y="100"/>
                  </a:cubicBezTo>
                  <a:cubicBezTo>
                    <a:pt x="125" y="99"/>
                    <a:pt x="122" y="96"/>
                    <a:pt x="122" y="94"/>
                  </a:cubicBezTo>
                  <a:cubicBezTo>
                    <a:pt x="121" y="92"/>
                    <a:pt x="123" y="90"/>
                    <a:pt x="124" y="91"/>
                  </a:cubicBezTo>
                  <a:cubicBezTo>
                    <a:pt x="125" y="93"/>
                    <a:pt x="125" y="96"/>
                    <a:pt x="127" y="97"/>
                  </a:cubicBezTo>
                  <a:cubicBezTo>
                    <a:pt x="128" y="98"/>
                    <a:pt x="129" y="100"/>
                    <a:pt x="130" y="101"/>
                  </a:cubicBezTo>
                  <a:cubicBezTo>
                    <a:pt x="131" y="101"/>
                    <a:pt x="132" y="99"/>
                    <a:pt x="133" y="99"/>
                  </a:cubicBezTo>
                  <a:cubicBezTo>
                    <a:pt x="133" y="99"/>
                    <a:pt x="134" y="103"/>
                    <a:pt x="135" y="103"/>
                  </a:cubicBezTo>
                  <a:cubicBezTo>
                    <a:pt x="136" y="104"/>
                    <a:pt x="139" y="104"/>
                    <a:pt x="139" y="104"/>
                  </a:cubicBezTo>
                  <a:cubicBezTo>
                    <a:pt x="140" y="104"/>
                    <a:pt x="142" y="105"/>
                    <a:pt x="142" y="104"/>
                  </a:cubicBezTo>
                  <a:cubicBezTo>
                    <a:pt x="142" y="103"/>
                    <a:pt x="146" y="101"/>
                    <a:pt x="146" y="101"/>
                  </a:cubicBezTo>
                  <a:cubicBezTo>
                    <a:pt x="146" y="101"/>
                    <a:pt x="146" y="100"/>
                    <a:pt x="146" y="98"/>
                  </a:cubicBezTo>
                  <a:cubicBezTo>
                    <a:pt x="140" y="67"/>
                    <a:pt x="124" y="39"/>
                    <a:pt x="103" y="18"/>
                  </a:cubicBezTo>
                  <a:cubicBezTo>
                    <a:pt x="102" y="18"/>
                    <a:pt x="102" y="18"/>
                    <a:pt x="101" y="17"/>
                  </a:cubicBezTo>
                  <a:cubicBezTo>
                    <a:pt x="99" y="16"/>
                    <a:pt x="99" y="16"/>
                    <a:pt x="99" y="17"/>
                  </a:cubicBezTo>
                  <a:cubicBezTo>
                    <a:pt x="98" y="17"/>
                    <a:pt x="97" y="18"/>
                    <a:pt x="96" y="17"/>
                  </a:cubicBezTo>
                  <a:cubicBezTo>
                    <a:pt x="96" y="15"/>
                    <a:pt x="96" y="15"/>
                    <a:pt x="95" y="14"/>
                  </a:cubicBezTo>
                  <a:cubicBezTo>
                    <a:pt x="94" y="13"/>
                    <a:pt x="95" y="13"/>
                    <a:pt x="96" y="13"/>
                  </a:cubicBezTo>
                  <a:cubicBezTo>
                    <a:pt x="97" y="14"/>
                    <a:pt x="98" y="14"/>
                    <a:pt x="99" y="14"/>
                  </a:cubicBezTo>
                  <a:cubicBezTo>
                    <a:pt x="95" y="11"/>
                    <a:pt x="92" y="8"/>
                    <a:pt x="88" y="5"/>
                  </a:cubicBezTo>
                  <a:cubicBezTo>
                    <a:pt x="88" y="5"/>
                    <a:pt x="88" y="5"/>
                    <a:pt x="88" y="5"/>
                  </a:cubicBezTo>
                  <a:cubicBezTo>
                    <a:pt x="86" y="5"/>
                    <a:pt x="78" y="0"/>
                    <a:pt x="74" y="1"/>
                  </a:cubicBezTo>
                  <a:close/>
                  <a:moveTo>
                    <a:pt x="99" y="159"/>
                  </a:moveTo>
                  <a:cubicBezTo>
                    <a:pt x="100" y="160"/>
                    <a:pt x="98" y="165"/>
                    <a:pt x="96" y="165"/>
                  </a:cubicBezTo>
                  <a:cubicBezTo>
                    <a:pt x="95" y="165"/>
                    <a:pt x="96" y="160"/>
                    <a:pt x="96" y="159"/>
                  </a:cubicBezTo>
                  <a:cubicBezTo>
                    <a:pt x="97" y="158"/>
                    <a:pt x="99" y="158"/>
                    <a:pt x="99" y="159"/>
                  </a:cubicBezTo>
                  <a:close/>
                  <a:moveTo>
                    <a:pt x="118" y="56"/>
                  </a:moveTo>
                  <a:cubicBezTo>
                    <a:pt x="119" y="55"/>
                    <a:pt x="121" y="57"/>
                    <a:pt x="122" y="56"/>
                  </a:cubicBezTo>
                  <a:cubicBezTo>
                    <a:pt x="123" y="56"/>
                    <a:pt x="124" y="55"/>
                    <a:pt x="124" y="54"/>
                  </a:cubicBezTo>
                  <a:cubicBezTo>
                    <a:pt x="125" y="54"/>
                    <a:pt x="127" y="55"/>
                    <a:pt x="127" y="56"/>
                  </a:cubicBezTo>
                  <a:cubicBezTo>
                    <a:pt x="128" y="57"/>
                    <a:pt x="129" y="59"/>
                    <a:pt x="129" y="60"/>
                  </a:cubicBezTo>
                  <a:cubicBezTo>
                    <a:pt x="128" y="60"/>
                    <a:pt x="126" y="60"/>
                    <a:pt x="126" y="59"/>
                  </a:cubicBezTo>
                  <a:cubicBezTo>
                    <a:pt x="125" y="58"/>
                    <a:pt x="123" y="59"/>
                    <a:pt x="123" y="61"/>
                  </a:cubicBezTo>
                  <a:cubicBezTo>
                    <a:pt x="123" y="63"/>
                    <a:pt x="124" y="62"/>
                    <a:pt x="124" y="62"/>
                  </a:cubicBezTo>
                  <a:cubicBezTo>
                    <a:pt x="125" y="63"/>
                    <a:pt x="125" y="64"/>
                    <a:pt x="126" y="66"/>
                  </a:cubicBezTo>
                  <a:cubicBezTo>
                    <a:pt x="126" y="67"/>
                    <a:pt x="127" y="66"/>
                    <a:pt x="128" y="67"/>
                  </a:cubicBezTo>
                  <a:cubicBezTo>
                    <a:pt x="128" y="68"/>
                    <a:pt x="126" y="69"/>
                    <a:pt x="127" y="70"/>
                  </a:cubicBezTo>
                  <a:cubicBezTo>
                    <a:pt x="128" y="72"/>
                    <a:pt x="129" y="76"/>
                    <a:pt x="129" y="77"/>
                  </a:cubicBezTo>
                  <a:cubicBezTo>
                    <a:pt x="129" y="78"/>
                    <a:pt x="127" y="78"/>
                    <a:pt x="126" y="78"/>
                  </a:cubicBezTo>
                  <a:cubicBezTo>
                    <a:pt x="125" y="78"/>
                    <a:pt x="122" y="76"/>
                    <a:pt x="122" y="76"/>
                  </a:cubicBezTo>
                  <a:cubicBezTo>
                    <a:pt x="121" y="75"/>
                    <a:pt x="120" y="71"/>
                    <a:pt x="121" y="71"/>
                  </a:cubicBezTo>
                  <a:cubicBezTo>
                    <a:pt x="122" y="71"/>
                    <a:pt x="122" y="71"/>
                    <a:pt x="124" y="69"/>
                  </a:cubicBezTo>
                  <a:cubicBezTo>
                    <a:pt x="125" y="68"/>
                    <a:pt x="122" y="67"/>
                    <a:pt x="121" y="66"/>
                  </a:cubicBezTo>
                  <a:cubicBezTo>
                    <a:pt x="120" y="66"/>
                    <a:pt x="118" y="62"/>
                    <a:pt x="117" y="60"/>
                  </a:cubicBezTo>
                  <a:cubicBezTo>
                    <a:pt x="117" y="59"/>
                    <a:pt x="117" y="57"/>
                    <a:pt x="118" y="56"/>
                  </a:cubicBezTo>
                  <a:close/>
                  <a:moveTo>
                    <a:pt x="94" y="25"/>
                  </a:moveTo>
                  <a:cubicBezTo>
                    <a:pt x="93" y="26"/>
                    <a:pt x="89" y="24"/>
                    <a:pt x="89" y="23"/>
                  </a:cubicBezTo>
                  <a:cubicBezTo>
                    <a:pt x="90" y="20"/>
                    <a:pt x="94" y="24"/>
                    <a:pt x="94" y="25"/>
                  </a:cubicBezTo>
                  <a:close/>
                  <a:moveTo>
                    <a:pt x="91" y="54"/>
                  </a:moveTo>
                  <a:cubicBezTo>
                    <a:pt x="92" y="53"/>
                    <a:pt x="93" y="53"/>
                    <a:pt x="94" y="53"/>
                  </a:cubicBezTo>
                  <a:cubicBezTo>
                    <a:pt x="95" y="53"/>
                    <a:pt x="97" y="57"/>
                    <a:pt x="97" y="58"/>
                  </a:cubicBezTo>
                  <a:cubicBezTo>
                    <a:pt x="98" y="59"/>
                    <a:pt x="99" y="57"/>
                    <a:pt x="99" y="57"/>
                  </a:cubicBezTo>
                  <a:cubicBezTo>
                    <a:pt x="100" y="57"/>
                    <a:pt x="101" y="56"/>
                    <a:pt x="101" y="55"/>
                  </a:cubicBezTo>
                  <a:cubicBezTo>
                    <a:pt x="101" y="54"/>
                    <a:pt x="102" y="54"/>
                    <a:pt x="103" y="54"/>
                  </a:cubicBezTo>
                  <a:cubicBezTo>
                    <a:pt x="105" y="54"/>
                    <a:pt x="104" y="55"/>
                    <a:pt x="103" y="55"/>
                  </a:cubicBezTo>
                  <a:cubicBezTo>
                    <a:pt x="102" y="56"/>
                    <a:pt x="102" y="57"/>
                    <a:pt x="104" y="57"/>
                  </a:cubicBezTo>
                  <a:cubicBezTo>
                    <a:pt x="106" y="58"/>
                    <a:pt x="107" y="60"/>
                    <a:pt x="109" y="62"/>
                  </a:cubicBezTo>
                  <a:cubicBezTo>
                    <a:pt x="111" y="63"/>
                    <a:pt x="111" y="66"/>
                    <a:pt x="110" y="66"/>
                  </a:cubicBezTo>
                  <a:cubicBezTo>
                    <a:pt x="109" y="67"/>
                    <a:pt x="106" y="67"/>
                    <a:pt x="105" y="66"/>
                  </a:cubicBezTo>
                  <a:cubicBezTo>
                    <a:pt x="104" y="66"/>
                    <a:pt x="102" y="64"/>
                    <a:pt x="100" y="64"/>
                  </a:cubicBezTo>
                  <a:cubicBezTo>
                    <a:pt x="98" y="63"/>
                    <a:pt x="96" y="63"/>
                    <a:pt x="95" y="64"/>
                  </a:cubicBezTo>
                  <a:cubicBezTo>
                    <a:pt x="95" y="66"/>
                    <a:pt x="92" y="65"/>
                    <a:pt x="91" y="65"/>
                  </a:cubicBezTo>
                  <a:cubicBezTo>
                    <a:pt x="90" y="65"/>
                    <a:pt x="89" y="67"/>
                    <a:pt x="88" y="66"/>
                  </a:cubicBezTo>
                  <a:cubicBezTo>
                    <a:pt x="88" y="66"/>
                    <a:pt x="89" y="62"/>
                    <a:pt x="88" y="62"/>
                  </a:cubicBezTo>
                  <a:cubicBezTo>
                    <a:pt x="87" y="62"/>
                    <a:pt x="88" y="59"/>
                    <a:pt x="89" y="59"/>
                  </a:cubicBezTo>
                  <a:cubicBezTo>
                    <a:pt x="90" y="58"/>
                    <a:pt x="91" y="56"/>
                    <a:pt x="9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3" name="Freeform 31"/>
            <p:cNvSpPr>
              <a:spLocks/>
            </p:cNvSpPr>
            <p:nvPr/>
          </p:nvSpPr>
          <p:spPr bwMode="auto">
            <a:xfrm>
              <a:off x="3342" y="938"/>
              <a:ext cx="21" cy="28"/>
            </a:xfrm>
            <a:custGeom>
              <a:avLst/>
              <a:gdLst>
                <a:gd name="T0" fmla="*/ 1 w 3"/>
                <a:gd name="T1" fmla="*/ 4 h 4"/>
                <a:gd name="T2" fmla="*/ 3 w 3"/>
                <a:gd name="T3" fmla="*/ 4 h 4"/>
                <a:gd name="T4" fmla="*/ 1 w 3"/>
                <a:gd name="T5" fmla="*/ 2 h 4"/>
                <a:gd name="T6" fmla="*/ 0 w 3"/>
                <a:gd name="T7" fmla="*/ 0 h 4"/>
                <a:gd name="T8" fmla="*/ 0 w 3"/>
                <a:gd name="T9" fmla="*/ 0 h 4"/>
                <a:gd name="T10" fmla="*/ 0 w 3"/>
                <a:gd name="T11" fmla="*/ 1 h 4"/>
                <a:gd name="T12" fmla="*/ 1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4"/>
                  </a:moveTo>
                  <a:cubicBezTo>
                    <a:pt x="1" y="4"/>
                    <a:pt x="1" y="4"/>
                    <a:pt x="3" y="4"/>
                  </a:cubicBezTo>
                  <a:cubicBezTo>
                    <a:pt x="2" y="4"/>
                    <a:pt x="1" y="2"/>
                    <a:pt x="1" y="2"/>
                  </a:cubicBezTo>
                  <a:cubicBezTo>
                    <a:pt x="1" y="2"/>
                    <a:pt x="1" y="0"/>
                    <a:pt x="0" y="0"/>
                  </a:cubicBezTo>
                  <a:cubicBezTo>
                    <a:pt x="0" y="0"/>
                    <a:pt x="0" y="0"/>
                    <a:pt x="0" y="0"/>
                  </a:cubicBezTo>
                  <a:cubicBezTo>
                    <a:pt x="0" y="1"/>
                    <a:pt x="0" y="1"/>
                    <a:pt x="0" y="1"/>
                  </a:cubicBezTo>
                  <a:cubicBezTo>
                    <a:pt x="1" y="2"/>
                    <a:pt x="1"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sp>
        <p:nvSpPr>
          <p:cNvPr id="34" name="Arc 33"/>
          <p:cNvSpPr/>
          <p:nvPr/>
        </p:nvSpPr>
        <p:spPr>
          <a:xfrm>
            <a:off x="3272032" y="2206896"/>
            <a:ext cx="2607128" cy="2606040"/>
          </a:xfrm>
          <a:prstGeom prst="arc">
            <a:avLst>
              <a:gd name="adj1" fmla="val 10800897"/>
              <a:gd name="adj2" fmla="val 13510334"/>
            </a:avLst>
          </a:prstGeom>
          <a:ln w="114300" cap="rnd">
            <a:solidFill>
              <a:srgbClr val="80808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2400">
              <a:solidFill>
                <a:srgbClr val="5D5D5D"/>
              </a:solidFill>
              <a:latin typeface="Myriad Pro"/>
            </a:endParaRPr>
          </a:p>
        </p:txBody>
      </p:sp>
      <p:sp>
        <p:nvSpPr>
          <p:cNvPr id="41" name="Arc 40"/>
          <p:cNvSpPr/>
          <p:nvPr/>
        </p:nvSpPr>
        <p:spPr>
          <a:xfrm rot="2700000">
            <a:off x="3272032" y="2206896"/>
            <a:ext cx="2607128" cy="2606040"/>
          </a:xfrm>
          <a:prstGeom prst="arc">
            <a:avLst>
              <a:gd name="adj1" fmla="val 10800897"/>
              <a:gd name="adj2" fmla="val 13510334"/>
            </a:avLst>
          </a:prstGeom>
          <a:ln w="114300" cap="rnd">
            <a:solidFill>
              <a:srgbClr val="80808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2400">
              <a:solidFill>
                <a:srgbClr val="5D5D5D"/>
              </a:solidFill>
              <a:latin typeface="Myriad Pro"/>
            </a:endParaRPr>
          </a:p>
        </p:txBody>
      </p:sp>
      <p:sp>
        <p:nvSpPr>
          <p:cNvPr id="42" name="Arc 41"/>
          <p:cNvSpPr/>
          <p:nvPr/>
        </p:nvSpPr>
        <p:spPr>
          <a:xfrm rot="5400000">
            <a:off x="3272032" y="2206896"/>
            <a:ext cx="2607128" cy="2606040"/>
          </a:xfrm>
          <a:prstGeom prst="arc">
            <a:avLst>
              <a:gd name="adj1" fmla="val 10800897"/>
              <a:gd name="adj2" fmla="val 13489616"/>
            </a:avLst>
          </a:prstGeom>
          <a:ln w="114300" cap="rnd">
            <a:solidFill>
              <a:srgbClr val="80808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2400">
              <a:solidFill>
                <a:srgbClr val="5D5D5D"/>
              </a:solidFill>
              <a:latin typeface="Myriad Pro"/>
            </a:endParaRPr>
          </a:p>
        </p:txBody>
      </p:sp>
      <p:sp>
        <p:nvSpPr>
          <p:cNvPr id="43" name="Arc 42"/>
          <p:cNvSpPr/>
          <p:nvPr/>
        </p:nvSpPr>
        <p:spPr>
          <a:xfrm rot="8100000">
            <a:off x="3272032" y="2206896"/>
            <a:ext cx="2607128" cy="2606040"/>
          </a:xfrm>
          <a:prstGeom prst="arc">
            <a:avLst>
              <a:gd name="adj1" fmla="val 10824533"/>
              <a:gd name="adj2" fmla="val 13510334"/>
            </a:avLst>
          </a:prstGeom>
          <a:ln w="114300" cap="rnd">
            <a:solidFill>
              <a:srgbClr val="80808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2400">
              <a:solidFill>
                <a:srgbClr val="5D5D5D"/>
              </a:solidFill>
              <a:latin typeface="Myriad Pro"/>
            </a:endParaRPr>
          </a:p>
        </p:txBody>
      </p:sp>
      <p:sp>
        <p:nvSpPr>
          <p:cNvPr id="44" name="Oval 43"/>
          <p:cNvSpPr>
            <a:spLocks noChangeAspect="1"/>
          </p:cNvSpPr>
          <p:nvPr/>
        </p:nvSpPr>
        <p:spPr>
          <a:xfrm>
            <a:off x="3215153" y="3452766"/>
            <a:ext cx="114300" cy="1143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45" name="Oval 44"/>
          <p:cNvSpPr>
            <a:spLocks noChangeAspect="1"/>
          </p:cNvSpPr>
          <p:nvPr/>
        </p:nvSpPr>
        <p:spPr>
          <a:xfrm>
            <a:off x="3600892" y="2531419"/>
            <a:ext cx="114300" cy="1143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46" name="Oval 45"/>
          <p:cNvSpPr>
            <a:spLocks noChangeAspect="1"/>
          </p:cNvSpPr>
          <p:nvPr/>
        </p:nvSpPr>
        <p:spPr>
          <a:xfrm>
            <a:off x="4516663" y="2149474"/>
            <a:ext cx="114300" cy="1143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47" name="Oval 46"/>
          <p:cNvSpPr>
            <a:spLocks noChangeAspect="1"/>
          </p:cNvSpPr>
          <p:nvPr/>
        </p:nvSpPr>
        <p:spPr>
          <a:xfrm>
            <a:off x="5438659" y="2531419"/>
            <a:ext cx="114300" cy="1143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48" name="Oval 47"/>
          <p:cNvSpPr>
            <a:spLocks noChangeAspect="1"/>
          </p:cNvSpPr>
          <p:nvPr/>
        </p:nvSpPr>
        <p:spPr>
          <a:xfrm>
            <a:off x="5819683" y="3452766"/>
            <a:ext cx="114300" cy="1143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50" name="Rectangle 49"/>
          <p:cNvSpPr/>
          <p:nvPr/>
        </p:nvSpPr>
        <p:spPr>
          <a:xfrm>
            <a:off x="251522" y="3200540"/>
            <a:ext cx="1993902" cy="410882"/>
          </a:xfrm>
          <a:prstGeom prst="rect">
            <a:avLst/>
          </a:prstGeom>
        </p:spPr>
        <p:txBody>
          <a:bodyPr wrap="square" lIns="0" tIns="0" rIns="0" bIns="0">
            <a:spAutoFit/>
          </a:bodyPr>
          <a:lstStyle/>
          <a:p>
            <a:pPr algn="r" defTabSz="685783">
              <a:lnSpc>
                <a:spcPct val="89000"/>
              </a:lnSpc>
            </a:pPr>
            <a:r>
              <a:rPr lang="en-US" sz="1500">
                <a:solidFill>
                  <a:srgbClr val="5D5D5D"/>
                </a:solidFill>
                <a:latin typeface="Myriad Pro"/>
              </a:rPr>
              <a:t>Sets out common standards</a:t>
            </a:r>
            <a:endParaRPr lang="en-US" sz="1100">
              <a:solidFill>
                <a:srgbClr val="5D5D5D"/>
              </a:solidFill>
              <a:latin typeface="Myriad Pro"/>
            </a:endParaRPr>
          </a:p>
        </p:txBody>
      </p:sp>
      <p:grpSp>
        <p:nvGrpSpPr>
          <p:cNvPr id="76" name="Group 75"/>
          <p:cNvGrpSpPr/>
          <p:nvPr/>
        </p:nvGrpSpPr>
        <p:grpSpPr>
          <a:xfrm rot="21540000">
            <a:off x="2811489" y="1870375"/>
            <a:ext cx="725092" cy="726282"/>
            <a:chOff x="2552700" y="-1971675"/>
            <a:chExt cx="1935163" cy="1938338"/>
          </a:xfrm>
        </p:grpSpPr>
        <p:sp>
          <p:nvSpPr>
            <p:cNvPr id="77" name="Oval 62"/>
            <p:cNvSpPr>
              <a:spLocks noChangeArrowheads="1"/>
            </p:cNvSpPr>
            <p:nvPr/>
          </p:nvSpPr>
          <p:spPr bwMode="auto">
            <a:xfrm>
              <a:off x="2552700" y="-1971675"/>
              <a:ext cx="1935163" cy="193833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nvGrpSpPr>
            <p:cNvPr id="78" name="Group 77"/>
            <p:cNvGrpSpPr/>
            <p:nvPr/>
          </p:nvGrpSpPr>
          <p:grpSpPr>
            <a:xfrm>
              <a:off x="2908300" y="-1620838"/>
              <a:ext cx="1228725" cy="1236663"/>
              <a:chOff x="2908300" y="-1620838"/>
              <a:chExt cx="1228725" cy="1236663"/>
            </a:xfrm>
          </p:grpSpPr>
          <p:sp>
            <p:nvSpPr>
              <p:cNvPr id="79" name="Freeform 79"/>
              <p:cNvSpPr>
                <a:spLocks noEditPoints="1"/>
              </p:cNvSpPr>
              <p:nvPr/>
            </p:nvSpPr>
            <p:spPr bwMode="auto">
              <a:xfrm>
                <a:off x="3055938"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2" y="38"/>
                      <a:pt x="5" y="31"/>
                      <a:pt x="5" y="21"/>
                    </a:cubicBezTo>
                    <a:cubicBezTo>
                      <a:pt x="5" y="12"/>
                      <a:pt x="12"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80" name="Freeform 80"/>
              <p:cNvSpPr>
                <a:spLocks noEditPoints="1"/>
              </p:cNvSpPr>
              <p:nvPr/>
            </p:nvSpPr>
            <p:spPr bwMode="auto">
              <a:xfrm>
                <a:off x="3749675" y="-1620838"/>
                <a:ext cx="234950" cy="234950"/>
              </a:xfrm>
              <a:custGeom>
                <a:avLst/>
                <a:gdLst>
                  <a:gd name="T0" fmla="*/ 22 w 43"/>
                  <a:gd name="T1" fmla="*/ 43 h 43"/>
                  <a:gd name="T2" fmla="*/ 43 w 43"/>
                  <a:gd name="T3" fmla="*/ 21 h 43"/>
                  <a:gd name="T4" fmla="*/ 22 w 43"/>
                  <a:gd name="T5" fmla="*/ 0 h 43"/>
                  <a:gd name="T6" fmla="*/ 0 w 43"/>
                  <a:gd name="T7" fmla="*/ 21 h 43"/>
                  <a:gd name="T8" fmla="*/ 22 w 43"/>
                  <a:gd name="T9" fmla="*/ 43 h 43"/>
                  <a:gd name="T10" fmla="*/ 22 w 43"/>
                  <a:gd name="T11" fmla="*/ 5 h 43"/>
                  <a:gd name="T12" fmla="*/ 39 w 43"/>
                  <a:gd name="T13" fmla="*/ 21 h 43"/>
                  <a:gd name="T14" fmla="*/ 22 w 43"/>
                  <a:gd name="T15" fmla="*/ 38 h 43"/>
                  <a:gd name="T16" fmla="*/ 5 w 43"/>
                  <a:gd name="T17" fmla="*/ 21 h 43"/>
                  <a:gd name="T18" fmla="*/ 22 w 43"/>
                  <a:gd name="T19"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2" y="43"/>
                    </a:moveTo>
                    <a:cubicBezTo>
                      <a:pt x="34" y="43"/>
                      <a:pt x="43" y="33"/>
                      <a:pt x="43" y="21"/>
                    </a:cubicBezTo>
                    <a:cubicBezTo>
                      <a:pt x="43" y="10"/>
                      <a:pt x="34" y="0"/>
                      <a:pt x="22" y="0"/>
                    </a:cubicBezTo>
                    <a:cubicBezTo>
                      <a:pt x="10" y="0"/>
                      <a:pt x="0" y="10"/>
                      <a:pt x="0" y="21"/>
                    </a:cubicBezTo>
                    <a:cubicBezTo>
                      <a:pt x="0" y="33"/>
                      <a:pt x="10" y="43"/>
                      <a:pt x="22" y="43"/>
                    </a:cubicBezTo>
                    <a:close/>
                    <a:moveTo>
                      <a:pt x="22" y="5"/>
                    </a:moveTo>
                    <a:cubicBezTo>
                      <a:pt x="31" y="5"/>
                      <a:pt x="39" y="12"/>
                      <a:pt x="39" y="21"/>
                    </a:cubicBezTo>
                    <a:cubicBezTo>
                      <a:pt x="39" y="31"/>
                      <a:pt x="31" y="38"/>
                      <a:pt x="22" y="38"/>
                    </a:cubicBezTo>
                    <a:cubicBezTo>
                      <a:pt x="13" y="38"/>
                      <a:pt x="5" y="31"/>
                      <a:pt x="5" y="21"/>
                    </a:cubicBezTo>
                    <a:cubicBezTo>
                      <a:pt x="5" y="12"/>
                      <a:pt x="13" y="5"/>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81" name="Freeform 81"/>
              <p:cNvSpPr>
                <a:spLocks noEditPoints="1"/>
              </p:cNvSpPr>
              <p:nvPr/>
            </p:nvSpPr>
            <p:spPr bwMode="auto">
              <a:xfrm>
                <a:off x="2908300" y="-1358900"/>
                <a:ext cx="1228725" cy="974725"/>
              </a:xfrm>
              <a:custGeom>
                <a:avLst/>
                <a:gdLst>
                  <a:gd name="T0" fmla="*/ 205 w 225"/>
                  <a:gd name="T1" fmla="*/ 13 h 178"/>
                  <a:gd name="T2" fmla="*/ 151 w 225"/>
                  <a:gd name="T3" fmla="*/ 13 h 178"/>
                  <a:gd name="T4" fmla="*/ 112 w 225"/>
                  <a:gd name="T5" fmla="*/ 60 h 178"/>
                  <a:gd name="T6" fmla="*/ 74 w 225"/>
                  <a:gd name="T7" fmla="*/ 13 h 178"/>
                  <a:gd name="T8" fmla="*/ 19 w 225"/>
                  <a:gd name="T9" fmla="*/ 13 h 178"/>
                  <a:gd name="T10" fmla="*/ 2 w 225"/>
                  <a:gd name="T11" fmla="*/ 54 h 178"/>
                  <a:gd name="T12" fmla="*/ 26 w 225"/>
                  <a:gd name="T13" fmla="*/ 94 h 178"/>
                  <a:gd name="T14" fmla="*/ 36 w 225"/>
                  <a:gd name="T15" fmla="*/ 178 h 178"/>
                  <a:gd name="T16" fmla="*/ 53 w 225"/>
                  <a:gd name="T17" fmla="*/ 169 h 178"/>
                  <a:gd name="T18" fmla="*/ 74 w 225"/>
                  <a:gd name="T19" fmla="*/ 169 h 178"/>
                  <a:gd name="T20" fmla="*/ 77 w 225"/>
                  <a:gd name="T21" fmla="*/ 60 h 178"/>
                  <a:gd name="T22" fmla="*/ 112 w 225"/>
                  <a:gd name="T23" fmla="*/ 78 h 178"/>
                  <a:gd name="T24" fmla="*/ 147 w 225"/>
                  <a:gd name="T25" fmla="*/ 61 h 178"/>
                  <a:gd name="T26" fmla="*/ 151 w 225"/>
                  <a:gd name="T27" fmla="*/ 169 h 178"/>
                  <a:gd name="T28" fmla="*/ 171 w 225"/>
                  <a:gd name="T29" fmla="*/ 169 h 178"/>
                  <a:gd name="T30" fmla="*/ 189 w 225"/>
                  <a:gd name="T31" fmla="*/ 178 h 178"/>
                  <a:gd name="T32" fmla="*/ 199 w 225"/>
                  <a:gd name="T33" fmla="*/ 169 h 178"/>
                  <a:gd name="T34" fmla="*/ 207 w 225"/>
                  <a:gd name="T35" fmla="*/ 90 h 178"/>
                  <a:gd name="T36" fmla="*/ 81 w 225"/>
                  <a:gd name="T37" fmla="*/ 57 h 178"/>
                  <a:gd name="T38" fmla="*/ 68 w 225"/>
                  <a:gd name="T39" fmla="*/ 24 h 178"/>
                  <a:gd name="T40" fmla="*/ 66 w 225"/>
                  <a:gd name="T41" fmla="*/ 44 h 178"/>
                  <a:gd name="T42" fmla="*/ 69 w 225"/>
                  <a:gd name="T43" fmla="*/ 147 h 178"/>
                  <a:gd name="T44" fmla="*/ 69 w 225"/>
                  <a:gd name="T45" fmla="*/ 169 h 178"/>
                  <a:gd name="T46" fmla="*/ 52 w 225"/>
                  <a:gd name="T47" fmla="*/ 92 h 178"/>
                  <a:gd name="T48" fmla="*/ 41 w 225"/>
                  <a:gd name="T49" fmla="*/ 168 h 178"/>
                  <a:gd name="T50" fmla="*/ 30 w 225"/>
                  <a:gd name="T51" fmla="*/ 169 h 178"/>
                  <a:gd name="T52" fmla="*/ 31 w 225"/>
                  <a:gd name="T53" fmla="*/ 92 h 178"/>
                  <a:gd name="T54" fmla="*/ 31 w 225"/>
                  <a:gd name="T55" fmla="*/ 76 h 178"/>
                  <a:gd name="T56" fmla="*/ 27 w 225"/>
                  <a:gd name="T57" fmla="*/ 35 h 178"/>
                  <a:gd name="T58" fmla="*/ 23 w 225"/>
                  <a:gd name="T59" fmla="*/ 68 h 178"/>
                  <a:gd name="T60" fmla="*/ 27 w 225"/>
                  <a:gd name="T61" fmla="*/ 80 h 178"/>
                  <a:gd name="T62" fmla="*/ 26 w 225"/>
                  <a:gd name="T63" fmla="*/ 89 h 178"/>
                  <a:gd name="T64" fmla="*/ 6 w 225"/>
                  <a:gd name="T65" fmla="*/ 42 h 178"/>
                  <a:gd name="T66" fmla="*/ 48 w 225"/>
                  <a:gd name="T67" fmla="*/ 4 h 178"/>
                  <a:gd name="T68" fmla="*/ 88 w 225"/>
                  <a:gd name="T69" fmla="*/ 47 h 178"/>
                  <a:gd name="T70" fmla="*/ 110 w 225"/>
                  <a:gd name="T71" fmla="*/ 64 h 178"/>
                  <a:gd name="T72" fmla="*/ 114 w 225"/>
                  <a:gd name="T73" fmla="*/ 72 h 178"/>
                  <a:gd name="T74" fmla="*/ 26 w 225"/>
                  <a:gd name="T75" fmla="*/ 43 h 178"/>
                  <a:gd name="T76" fmla="*/ 26 w 225"/>
                  <a:gd name="T77" fmla="*/ 43 h 178"/>
                  <a:gd name="T78" fmla="*/ 198 w 225"/>
                  <a:gd name="T79" fmla="*/ 89 h 178"/>
                  <a:gd name="T80" fmla="*/ 198 w 225"/>
                  <a:gd name="T81" fmla="*/ 80 h 178"/>
                  <a:gd name="T82" fmla="*/ 202 w 225"/>
                  <a:gd name="T83" fmla="*/ 68 h 178"/>
                  <a:gd name="T84" fmla="*/ 198 w 225"/>
                  <a:gd name="T85" fmla="*/ 35 h 178"/>
                  <a:gd name="T86" fmla="*/ 194 w 225"/>
                  <a:gd name="T87" fmla="*/ 76 h 178"/>
                  <a:gd name="T88" fmla="*/ 194 w 225"/>
                  <a:gd name="T89" fmla="*/ 92 h 178"/>
                  <a:gd name="T90" fmla="*/ 195 w 225"/>
                  <a:gd name="T91" fmla="*/ 169 h 178"/>
                  <a:gd name="T92" fmla="*/ 183 w 225"/>
                  <a:gd name="T93" fmla="*/ 168 h 178"/>
                  <a:gd name="T94" fmla="*/ 173 w 225"/>
                  <a:gd name="T95" fmla="*/ 92 h 178"/>
                  <a:gd name="T96" fmla="*/ 155 w 225"/>
                  <a:gd name="T97" fmla="*/ 169 h 178"/>
                  <a:gd name="T98" fmla="*/ 156 w 225"/>
                  <a:gd name="T99" fmla="*/ 147 h 178"/>
                  <a:gd name="T100" fmla="*/ 159 w 225"/>
                  <a:gd name="T101" fmla="*/ 44 h 178"/>
                  <a:gd name="T102" fmla="*/ 157 w 225"/>
                  <a:gd name="T103" fmla="*/ 24 h 178"/>
                  <a:gd name="T104" fmla="*/ 144 w 225"/>
                  <a:gd name="T105" fmla="*/ 57 h 178"/>
                  <a:gd name="T106" fmla="*/ 117 w 225"/>
                  <a:gd name="T107" fmla="*/ 63 h 178"/>
                  <a:gd name="T108" fmla="*/ 137 w 225"/>
                  <a:gd name="T109" fmla="*/ 47 h 178"/>
                  <a:gd name="T110" fmla="*/ 177 w 225"/>
                  <a:gd name="T111" fmla="*/ 4 h 178"/>
                  <a:gd name="T112" fmla="*/ 218 w 225"/>
                  <a:gd name="T113" fmla="*/ 42 h 178"/>
                  <a:gd name="T114" fmla="*/ 203 w 225"/>
                  <a:gd name="T115"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78">
                    <a:moveTo>
                      <a:pt x="222" y="40"/>
                    </a:moveTo>
                    <a:cubicBezTo>
                      <a:pt x="222" y="40"/>
                      <a:pt x="222" y="40"/>
                      <a:pt x="222" y="40"/>
                    </a:cubicBezTo>
                    <a:cubicBezTo>
                      <a:pt x="205" y="13"/>
                      <a:pt x="205" y="13"/>
                      <a:pt x="205" y="13"/>
                    </a:cubicBezTo>
                    <a:cubicBezTo>
                      <a:pt x="199" y="4"/>
                      <a:pt x="195" y="0"/>
                      <a:pt x="177" y="0"/>
                    </a:cubicBezTo>
                    <a:cubicBezTo>
                      <a:pt x="177" y="0"/>
                      <a:pt x="177" y="0"/>
                      <a:pt x="177" y="0"/>
                    </a:cubicBezTo>
                    <a:cubicBezTo>
                      <a:pt x="158" y="0"/>
                      <a:pt x="154" y="8"/>
                      <a:pt x="151" y="13"/>
                    </a:cubicBezTo>
                    <a:cubicBezTo>
                      <a:pt x="151" y="13"/>
                      <a:pt x="151" y="13"/>
                      <a:pt x="151" y="13"/>
                    </a:cubicBezTo>
                    <a:cubicBezTo>
                      <a:pt x="147" y="20"/>
                      <a:pt x="135" y="41"/>
                      <a:pt x="133" y="44"/>
                    </a:cubicBezTo>
                    <a:cubicBezTo>
                      <a:pt x="131" y="46"/>
                      <a:pt x="119" y="55"/>
                      <a:pt x="112" y="60"/>
                    </a:cubicBezTo>
                    <a:cubicBezTo>
                      <a:pt x="107" y="56"/>
                      <a:pt x="98" y="49"/>
                      <a:pt x="92" y="44"/>
                    </a:cubicBezTo>
                    <a:cubicBezTo>
                      <a:pt x="90" y="41"/>
                      <a:pt x="77" y="20"/>
                      <a:pt x="74" y="13"/>
                    </a:cubicBezTo>
                    <a:cubicBezTo>
                      <a:pt x="74" y="13"/>
                      <a:pt x="74" y="13"/>
                      <a:pt x="74" y="13"/>
                    </a:cubicBezTo>
                    <a:cubicBezTo>
                      <a:pt x="71" y="8"/>
                      <a:pt x="66" y="0"/>
                      <a:pt x="48" y="0"/>
                    </a:cubicBezTo>
                    <a:cubicBezTo>
                      <a:pt x="48" y="0"/>
                      <a:pt x="48" y="0"/>
                      <a:pt x="48" y="0"/>
                    </a:cubicBezTo>
                    <a:cubicBezTo>
                      <a:pt x="29" y="0"/>
                      <a:pt x="26" y="4"/>
                      <a:pt x="19" y="13"/>
                    </a:cubicBezTo>
                    <a:cubicBezTo>
                      <a:pt x="2" y="40"/>
                      <a:pt x="2" y="40"/>
                      <a:pt x="2" y="40"/>
                    </a:cubicBezTo>
                    <a:cubicBezTo>
                      <a:pt x="2" y="40"/>
                      <a:pt x="2" y="40"/>
                      <a:pt x="2" y="40"/>
                    </a:cubicBezTo>
                    <a:cubicBezTo>
                      <a:pt x="0" y="44"/>
                      <a:pt x="0" y="49"/>
                      <a:pt x="2" y="54"/>
                    </a:cubicBezTo>
                    <a:cubicBezTo>
                      <a:pt x="17" y="90"/>
                      <a:pt x="17" y="90"/>
                      <a:pt x="17" y="90"/>
                    </a:cubicBezTo>
                    <a:cubicBezTo>
                      <a:pt x="19" y="92"/>
                      <a:pt x="21" y="94"/>
                      <a:pt x="25" y="94"/>
                    </a:cubicBezTo>
                    <a:cubicBezTo>
                      <a:pt x="25" y="94"/>
                      <a:pt x="25" y="94"/>
                      <a:pt x="26" y="94"/>
                    </a:cubicBezTo>
                    <a:cubicBezTo>
                      <a:pt x="25" y="153"/>
                      <a:pt x="25" y="167"/>
                      <a:pt x="25" y="169"/>
                    </a:cubicBezTo>
                    <a:cubicBezTo>
                      <a:pt x="25" y="169"/>
                      <a:pt x="25" y="169"/>
                      <a:pt x="25" y="169"/>
                    </a:cubicBezTo>
                    <a:cubicBezTo>
                      <a:pt x="26" y="174"/>
                      <a:pt x="30" y="178"/>
                      <a:pt x="36" y="178"/>
                    </a:cubicBezTo>
                    <a:cubicBezTo>
                      <a:pt x="41" y="177"/>
                      <a:pt x="46" y="173"/>
                      <a:pt x="46" y="169"/>
                    </a:cubicBezTo>
                    <a:cubicBezTo>
                      <a:pt x="50" y="122"/>
                      <a:pt x="50" y="122"/>
                      <a:pt x="50" y="122"/>
                    </a:cubicBezTo>
                    <a:cubicBezTo>
                      <a:pt x="53" y="169"/>
                      <a:pt x="53" y="169"/>
                      <a:pt x="53" y="169"/>
                    </a:cubicBezTo>
                    <a:cubicBezTo>
                      <a:pt x="54" y="173"/>
                      <a:pt x="58" y="177"/>
                      <a:pt x="63" y="178"/>
                    </a:cubicBezTo>
                    <a:cubicBezTo>
                      <a:pt x="64" y="178"/>
                      <a:pt x="64" y="178"/>
                      <a:pt x="64" y="178"/>
                    </a:cubicBezTo>
                    <a:cubicBezTo>
                      <a:pt x="69" y="178"/>
                      <a:pt x="73" y="174"/>
                      <a:pt x="74" y="169"/>
                    </a:cubicBezTo>
                    <a:cubicBezTo>
                      <a:pt x="74" y="169"/>
                      <a:pt x="74" y="169"/>
                      <a:pt x="74" y="169"/>
                    </a:cubicBezTo>
                    <a:cubicBezTo>
                      <a:pt x="74" y="166"/>
                      <a:pt x="72" y="100"/>
                      <a:pt x="71" y="51"/>
                    </a:cubicBezTo>
                    <a:cubicBezTo>
                      <a:pt x="77" y="60"/>
                      <a:pt x="77" y="60"/>
                      <a:pt x="77" y="60"/>
                    </a:cubicBezTo>
                    <a:cubicBezTo>
                      <a:pt x="77" y="60"/>
                      <a:pt x="78" y="61"/>
                      <a:pt x="78" y="61"/>
                    </a:cubicBezTo>
                    <a:cubicBezTo>
                      <a:pt x="107" y="77"/>
                      <a:pt x="107" y="77"/>
                      <a:pt x="107" y="77"/>
                    </a:cubicBezTo>
                    <a:cubicBezTo>
                      <a:pt x="108" y="78"/>
                      <a:pt x="110" y="78"/>
                      <a:pt x="112" y="78"/>
                    </a:cubicBezTo>
                    <a:cubicBezTo>
                      <a:pt x="113" y="78"/>
                      <a:pt x="113" y="78"/>
                      <a:pt x="114" y="78"/>
                    </a:cubicBezTo>
                    <a:cubicBezTo>
                      <a:pt x="115" y="78"/>
                      <a:pt x="117" y="78"/>
                      <a:pt x="118" y="77"/>
                    </a:cubicBezTo>
                    <a:cubicBezTo>
                      <a:pt x="147" y="61"/>
                      <a:pt x="147" y="61"/>
                      <a:pt x="147" y="61"/>
                    </a:cubicBezTo>
                    <a:cubicBezTo>
                      <a:pt x="147" y="61"/>
                      <a:pt x="147" y="60"/>
                      <a:pt x="147" y="60"/>
                    </a:cubicBezTo>
                    <a:cubicBezTo>
                      <a:pt x="154" y="51"/>
                      <a:pt x="154" y="51"/>
                      <a:pt x="154" y="51"/>
                    </a:cubicBezTo>
                    <a:cubicBezTo>
                      <a:pt x="152" y="100"/>
                      <a:pt x="151" y="166"/>
                      <a:pt x="151" y="169"/>
                    </a:cubicBezTo>
                    <a:cubicBezTo>
                      <a:pt x="151" y="169"/>
                      <a:pt x="151" y="169"/>
                      <a:pt x="151" y="169"/>
                    </a:cubicBezTo>
                    <a:cubicBezTo>
                      <a:pt x="151" y="174"/>
                      <a:pt x="156" y="178"/>
                      <a:pt x="161" y="178"/>
                    </a:cubicBezTo>
                    <a:cubicBezTo>
                      <a:pt x="167" y="177"/>
                      <a:pt x="171" y="173"/>
                      <a:pt x="171" y="169"/>
                    </a:cubicBezTo>
                    <a:cubicBezTo>
                      <a:pt x="175" y="122"/>
                      <a:pt x="175" y="122"/>
                      <a:pt x="175" y="122"/>
                    </a:cubicBezTo>
                    <a:cubicBezTo>
                      <a:pt x="179" y="169"/>
                      <a:pt x="179" y="169"/>
                      <a:pt x="179" y="169"/>
                    </a:cubicBezTo>
                    <a:cubicBezTo>
                      <a:pt x="179" y="173"/>
                      <a:pt x="183" y="177"/>
                      <a:pt x="189" y="178"/>
                    </a:cubicBezTo>
                    <a:cubicBezTo>
                      <a:pt x="189" y="178"/>
                      <a:pt x="189" y="178"/>
                      <a:pt x="189" y="178"/>
                    </a:cubicBezTo>
                    <a:cubicBezTo>
                      <a:pt x="194" y="178"/>
                      <a:pt x="199" y="174"/>
                      <a:pt x="199" y="169"/>
                    </a:cubicBezTo>
                    <a:cubicBezTo>
                      <a:pt x="199" y="169"/>
                      <a:pt x="199" y="169"/>
                      <a:pt x="199" y="169"/>
                    </a:cubicBezTo>
                    <a:cubicBezTo>
                      <a:pt x="199" y="167"/>
                      <a:pt x="199" y="153"/>
                      <a:pt x="199" y="94"/>
                    </a:cubicBezTo>
                    <a:cubicBezTo>
                      <a:pt x="199" y="94"/>
                      <a:pt x="200" y="94"/>
                      <a:pt x="200" y="94"/>
                    </a:cubicBezTo>
                    <a:cubicBezTo>
                      <a:pt x="203" y="94"/>
                      <a:pt x="206" y="92"/>
                      <a:pt x="207" y="90"/>
                    </a:cubicBezTo>
                    <a:cubicBezTo>
                      <a:pt x="223" y="54"/>
                      <a:pt x="223" y="54"/>
                      <a:pt x="223" y="54"/>
                    </a:cubicBezTo>
                    <a:cubicBezTo>
                      <a:pt x="225" y="49"/>
                      <a:pt x="225" y="44"/>
                      <a:pt x="222" y="40"/>
                    </a:cubicBezTo>
                    <a:close/>
                    <a:moveTo>
                      <a:pt x="81" y="57"/>
                    </a:moveTo>
                    <a:cubicBezTo>
                      <a:pt x="71" y="43"/>
                      <a:pt x="71" y="43"/>
                      <a:pt x="71" y="43"/>
                    </a:cubicBezTo>
                    <a:cubicBezTo>
                      <a:pt x="71" y="37"/>
                      <a:pt x="70" y="32"/>
                      <a:pt x="70" y="27"/>
                    </a:cubicBezTo>
                    <a:cubicBezTo>
                      <a:pt x="70" y="25"/>
                      <a:pt x="69" y="24"/>
                      <a:pt x="68" y="24"/>
                    </a:cubicBezTo>
                    <a:cubicBezTo>
                      <a:pt x="68" y="24"/>
                      <a:pt x="68" y="24"/>
                      <a:pt x="68" y="24"/>
                    </a:cubicBezTo>
                    <a:cubicBezTo>
                      <a:pt x="67" y="24"/>
                      <a:pt x="66" y="25"/>
                      <a:pt x="66" y="27"/>
                    </a:cubicBezTo>
                    <a:cubicBezTo>
                      <a:pt x="66" y="27"/>
                      <a:pt x="66" y="33"/>
                      <a:pt x="66" y="44"/>
                    </a:cubicBezTo>
                    <a:cubicBezTo>
                      <a:pt x="66" y="44"/>
                      <a:pt x="66" y="44"/>
                      <a:pt x="66" y="44"/>
                    </a:cubicBezTo>
                    <a:cubicBezTo>
                      <a:pt x="66" y="58"/>
                      <a:pt x="67" y="78"/>
                      <a:pt x="67" y="98"/>
                    </a:cubicBezTo>
                    <a:cubicBezTo>
                      <a:pt x="68" y="116"/>
                      <a:pt x="68" y="133"/>
                      <a:pt x="69" y="147"/>
                    </a:cubicBezTo>
                    <a:cubicBezTo>
                      <a:pt x="69" y="153"/>
                      <a:pt x="69" y="159"/>
                      <a:pt x="69" y="163"/>
                    </a:cubicBezTo>
                    <a:cubicBezTo>
                      <a:pt x="69" y="166"/>
                      <a:pt x="69" y="167"/>
                      <a:pt x="69" y="169"/>
                    </a:cubicBezTo>
                    <a:cubicBezTo>
                      <a:pt x="69" y="169"/>
                      <a:pt x="69" y="169"/>
                      <a:pt x="69" y="169"/>
                    </a:cubicBezTo>
                    <a:cubicBezTo>
                      <a:pt x="69" y="171"/>
                      <a:pt x="67" y="173"/>
                      <a:pt x="64" y="173"/>
                    </a:cubicBezTo>
                    <a:cubicBezTo>
                      <a:pt x="61" y="173"/>
                      <a:pt x="58" y="171"/>
                      <a:pt x="58" y="168"/>
                    </a:cubicBezTo>
                    <a:cubicBezTo>
                      <a:pt x="52" y="92"/>
                      <a:pt x="52" y="92"/>
                      <a:pt x="52" y="92"/>
                    </a:cubicBezTo>
                    <a:cubicBezTo>
                      <a:pt x="52" y="91"/>
                      <a:pt x="51" y="90"/>
                      <a:pt x="50" y="90"/>
                    </a:cubicBezTo>
                    <a:cubicBezTo>
                      <a:pt x="48" y="90"/>
                      <a:pt x="47" y="91"/>
                      <a:pt x="47" y="92"/>
                    </a:cubicBezTo>
                    <a:cubicBezTo>
                      <a:pt x="41" y="168"/>
                      <a:pt x="41" y="168"/>
                      <a:pt x="41" y="168"/>
                    </a:cubicBezTo>
                    <a:cubicBezTo>
                      <a:pt x="41" y="171"/>
                      <a:pt x="39" y="173"/>
                      <a:pt x="36" y="173"/>
                    </a:cubicBezTo>
                    <a:cubicBezTo>
                      <a:pt x="33" y="173"/>
                      <a:pt x="30" y="171"/>
                      <a:pt x="30" y="169"/>
                    </a:cubicBezTo>
                    <a:cubicBezTo>
                      <a:pt x="30" y="169"/>
                      <a:pt x="30" y="169"/>
                      <a:pt x="30" y="169"/>
                    </a:cubicBezTo>
                    <a:cubicBezTo>
                      <a:pt x="30" y="167"/>
                      <a:pt x="30" y="165"/>
                      <a:pt x="30" y="162"/>
                    </a:cubicBezTo>
                    <a:cubicBezTo>
                      <a:pt x="30" y="157"/>
                      <a:pt x="30" y="151"/>
                      <a:pt x="30" y="144"/>
                    </a:cubicBezTo>
                    <a:cubicBezTo>
                      <a:pt x="30" y="129"/>
                      <a:pt x="30" y="110"/>
                      <a:pt x="31" y="92"/>
                    </a:cubicBezTo>
                    <a:cubicBezTo>
                      <a:pt x="33" y="90"/>
                      <a:pt x="34" y="87"/>
                      <a:pt x="33" y="84"/>
                    </a:cubicBezTo>
                    <a:cubicBezTo>
                      <a:pt x="33" y="84"/>
                      <a:pt x="33" y="84"/>
                      <a:pt x="33" y="83"/>
                    </a:cubicBezTo>
                    <a:cubicBezTo>
                      <a:pt x="33" y="83"/>
                      <a:pt x="32" y="80"/>
                      <a:pt x="31" y="76"/>
                    </a:cubicBezTo>
                    <a:cubicBezTo>
                      <a:pt x="31" y="50"/>
                      <a:pt x="31" y="36"/>
                      <a:pt x="31" y="36"/>
                    </a:cubicBezTo>
                    <a:cubicBezTo>
                      <a:pt x="31" y="35"/>
                      <a:pt x="30" y="34"/>
                      <a:pt x="29" y="34"/>
                    </a:cubicBezTo>
                    <a:cubicBezTo>
                      <a:pt x="28" y="34"/>
                      <a:pt x="27" y="34"/>
                      <a:pt x="27" y="35"/>
                    </a:cubicBezTo>
                    <a:cubicBezTo>
                      <a:pt x="17" y="48"/>
                      <a:pt x="17" y="48"/>
                      <a:pt x="17" y="48"/>
                    </a:cubicBezTo>
                    <a:cubicBezTo>
                      <a:pt x="17" y="48"/>
                      <a:pt x="17" y="49"/>
                      <a:pt x="17" y="50"/>
                    </a:cubicBezTo>
                    <a:cubicBezTo>
                      <a:pt x="17" y="50"/>
                      <a:pt x="20" y="59"/>
                      <a:pt x="23" y="68"/>
                    </a:cubicBezTo>
                    <a:cubicBezTo>
                      <a:pt x="24" y="71"/>
                      <a:pt x="25" y="74"/>
                      <a:pt x="26" y="77"/>
                    </a:cubicBezTo>
                    <a:cubicBezTo>
                      <a:pt x="26" y="77"/>
                      <a:pt x="26" y="77"/>
                      <a:pt x="26" y="77"/>
                    </a:cubicBezTo>
                    <a:cubicBezTo>
                      <a:pt x="26" y="78"/>
                      <a:pt x="27" y="79"/>
                      <a:pt x="27" y="80"/>
                    </a:cubicBezTo>
                    <a:cubicBezTo>
                      <a:pt x="28" y="82"/>
                      <a:pt x="28" y="84"/>
                      <a:pt x="29" y="85"/>
                    </a:cubicBezTo>
                    <a:cubicBezTo>
                      <a:pt x="29" y="85"/>
                      <a:pt x="29" y="85"/>
                      <a:pt x="29" y="85"/>
                    </a:cubicBezTo>
                    <a:cubicBezTo>
                      <a:pt x="29" y="87"/>
                      <a:pt x="28" y="88"/>
                      <a:pt x="26" y="89"/>
                    </a:cubicBezTo>
                    <a:cubicBezTo>
                      <a:pt x="24" y="90"/>
                      <a:pt x="22" y="89"/>
                      <a:pt x="21" y="88"/>
                    </a:cubicBezTo>
                    <a:cubicBezTo>
                      <a:pt x="6" y="52"/>
                      <a:pt x="6" y="52"/>
                      <a:pt x="6" y="52"/>
                    </a:cubicBezTo>
                    <a:cubicBezTo>
                      <a:pt x="5" y="49"/>
                      <a:pt x="5" y="45"/>
                      <a:pt x="6" y="42"/>
                    </a:cubicBezTo>
                    <a:cubicBezTo>
                      <a:pt x="23" y="16"/>
                      <a:pt x="23" y="16"/>
                      <a:pt x="23" y="16"/>
                    </a:cubicBezTo>
                    <a:cubicBezTo>
                      <a:pt x="29" y="8"/>
                      <a:pt x="31" y="4"/>
                      <a:pt x="48" y="4"/>
                    </a:cubicBezTo>
                    <a:cubicBezTo>
                      <a:pt x="48" y="4"/>
                      <a:pt x="48" y="4"/>
                      <a:pt x="48" y="4"/>
                    </a:cubicBezTo>
                    <a:cubicBezTo>
                      <a:pt x="64" y="4"/>
                      <a:pt x="67" y="11"/>
                      <a:pt x="69" y="15"/>
                    </a:cubicBezTo>
                    <a:cubicBezTo>
                      <a:pt x="70" y="15"/>
                      <a:pt x="70" y="15"/>
                      <a:pt x="70" y="15"/>
                    </a:cubicBezTo>
                    <a:cubicBezTo>
                      <a:pt x="74" y="22"/>
                      <a:pt x="88" y="47"/>
                      <a:pt x="88" y="47"/>
                    </a:cubicBezTo>
                    <a:cubicBezTo>
                      <a:pt x="88" y="47"/>
                      <a:pt x="88" y="47"/>
                      <a:pt x="88" y="47"/>
                    </a:cubicBezTo>
                    <a:cubicBezTo>
                      <a:pt x="88" y="47"/>
                      <a:pt x="95" y="52"/>
                      <a:pt x="101" y="57"/>
                    </a:cubicBezTo>
                    <a:cubicBezTo>
                      <a:pt x="104" y="60"/>
                      <a:pt x="108" y="62"/>
                      <a:pt x="110" y="64"/>
                    </a:cubicBezTo>
                    <a:cubicBezTo>
                      <a:pt x="112" y="65"/>
                      <a:pt x="113" y="66"/>
                      <a:pt x="114" y="67"/>
                    </a:cubicBezTo>
                    <a:cubicBezTo>
                      <a:pt x="114" y="67"/>
                      <a:pt x="114" y="67"/>
                      <a:pt x="114" y="67"/>
                    </a:cubicBezTo>
                    <a:cubicBezTo>
                      <a:pt x="115" y="68"/>
                      <a:pt x="115" y="70"/>
                      <a:pt x="114" y="72"/>
                    </a:cubicBezTo>
                    <a:cubicBezTo>
                      <a:pt x="113" y="73"/>
                      <a:pt x="111" y="74"/>
                      <a:pt x="109" y="73"/>
                    </a:cubicBezTo>
                    <a:lnTo>
                      <a:pt x="81" y="57"/>
                    </a:lnTo>
                    <a:close/>
                    <a:moveTo>
                      <a:pt x="26" y="43"/>
                    </a:moveTo>
                    <a:cubicBezTo>
                      <a:pt x="26" y="48"/>
                      <a:pt x="26" y="54"/>
                      <a:pt x="26" y="63"/>
                    </a:cubicBezTo>
                    <a:cubicBezTo>
                      <a:pt x="25" y="58"/>
                      <a:pt x="23" y="54"/>
                      <a:pt x="22" y="50"/>
                    </a:cubicBezTo>
                    <a:lnTo>
                      <a:pt x="26" y="43"/>
                    </a:lnTo>
                    <a:close/>
                    <a:moveTo>
                      <a:pt x="219" y="52"/>
                    </a:moveTo>
                    <a:cubicBezTo>
                      <a:pt x="203" y="88"/>
                      <a:pt x="203" y="88"/>
                      <a:pt x="203" y="88"/>
                    </a:cubicBezTo>
                    <a:cubicBezTo>
                      <a:pt x="202" y="89"/>
                      <a:pt x="200" y="90"/>
                      <a:pt x="198" y="89"/>
                    </a:cubicBezTo>
                    <a:cubicBezTo>
                      <a:pt x="196" y="88"/>
                      <a:pt x="195" y="87"/>
                      <a:pt x="196" y="85"/>
                    </a:cubicBezTo>
                    <a:cubicBezTo>
                      <a:pt x="196" y="85"/>
                      <a:pt x="196" y="85"/>
                      <a:pt x="196" y="85"/>
                    </a:cubicBezTo>
                    <a:cubicBezTo>
                      <a:pt x="196" y="84"/>
                      <a:pt x="197" y="82"/>
                      <a:pt x="198" y="80"/>
                    </a:cubicBezTo>
                    <a:cubicBezTo>
                      <a:pt x="198" y="79"/>
                      <a:pt x="198" y="78"/>
                      <a:pt x="198" y="77"/>
                    </a:cubicBezTo>
                    <a:cubicBezTo>
                      <a:pt x="198" y="77"/>
                      <a:pt x="198" y="77"/>
                      <a:pt x="198" y="77"/>
                    </a:cubicBezTo>
                    <a:cubicBezTo>
                      <a:pt x="199" y="74"/>
                      <a:pt x="201" y="71"/>
                      <a:pt x="202" y="68"/>
                    </a:cubicBezTo>
                    <a:cubicBezTo>
                      <a:pt x="205" y="59"/>
                      <a:pt x="208" y="50"/>
                      <a:pt x="208" y="50"/>
                    </a:cubicBezTo>
                    <a:cubicBezTo>
                      <a:pt x="208" y="49"/>
                      <a:pt x="208" y="48"/>
                      <a:pt x="207" y="48"/>
                    </a:cubicBezTo>
                    <a:cubicBezTo>
                      <a:pt x="198" y="35"/>
                      <a:pt x="198" y="35"/>
                      <a:pt x="198" y="35"/>
                    </a:cubicBezTo>
                    <a:cubicBezTo>
                      <a:pt x="197" y="34"/>
                      <a:pt x="196" y="34"/>
                      <a:pt x="195" y="34"/>
                    </a:cubicBezTo>
                    <a:cubicBezTo>
                      <a:pt x="194" y="34"/>
                      <a:pt x="194" y="35"/>
                      <a:pt x="194" y="36"/>
                    </a:cubicBezTo>
                    <a:cubicBezTo>
                      <a:pt x="194" y="36"/>
                      <a:pt x="194" y="50"/>
                      <a:pt x="194" y="76"/>
                    </a:cubicBezTo>
                    <a:cubicBezTo>
                      <a:pt x="193" y="80"/>
                      <a:pt x="192" y="83"/>
                      <a:pt x="191" y="83"/>
                    </a:cubicBezTo>
                    <a:cubicBezTo>
                      <a:pt x="191" y="84"/>
                      <a:pt x="191" y="84"/>
                      <a:pt x="191" y="84"/>
                    </a:cubicBezTo>
                    <a:cubicBezTo>
                      <a:pt x="190" y="87"/>
                      <a:pt x="192" y="90"/>
                      <a:pt x="194" y="92"/>
                    </a:cubicBezTo>
                    <a:cubicBezTo>
                      <a:pt x="194" y="110"/>
                      <a:pt x="194" y="129"/>
                      <a:pt x="194" y="144"/>
                    </a:cubicBezTo>
                    <a:cubicBezTo>
                      <a:pt x="194" y="151"/>
                      <a:pt x="195" y="157"/>
                      <a:pt x="195" y="162"/>
                    </a:cubicBezTo>
                    <a:cubicBezTo>
                      <a:pt x="195" y="165"/>
                      <a:pt x="195" y="167"/>
                      <a:pt x="195" y="169"/>
                    </a:cubicBezTo>
                    <a:cubicBezTo>
                      <a:pt x="195" y="169"/>
                      <a:pt x="195" y="169"/>
                      <a:pt x="195" y="169"/>
                    </a:cubicBezTo>
                    <a:cubicBezTo>
                      <a:pt x="194" y="171"/>
                      <a:pt x="192" y="173"/>
                      <a:pt x="189" y="173"/>
                    </a:cubicBezTo>
                    <a:cubicBezTo>
                      <a:pt x="186" y="173"/>
                      <a:pt x="183" y="171"/>
                      <a:pt x="183" y="168"/>
                    </a:cubicBezTo>
                    <a:cubicBezTo>
                      <a:pt x="177" y="92"/>
                      <a:pt x="177" y="92"/>
                      <a:pt x="177" y="92"/>
                    </a:cubicBezTo>
                    <a:cubicBezTo>
                      <a:pt x="177" y="91"/>
                      <a:pt x="176" y="90"/>
                      <a:pt x="175" y="90"/>
                    </a:cubicBezTo>
                    <a:cubicBezTo>
                      <a:pt x="174" y="90"/>
                      <a:pt x="173" y="91"/>
                      <a:pt x="173" y="92"/>
                    </a:cubicBezTo>
                    <a:cubicBezTo>
                      <a:pt x="167" y="168"/>
                      <a:pt x="167" y="168"/>
                      <a:pt x="167" y="168"/>
                    </a:cubicBezTo>
                    <a:cubicBezTo>
                      <a:pt x="166" y="171"/>
                      <a:pt x="164" y="173"/>
                      <a:pt x="161" y="173"/>
                    </a:cubicBezTo>
                    <a:cubicBezTo>
                      <a:pt x="158" y="173"/>
                      <a:pt x="155" y="171"/>
                      <a:pt x="155" y="169"/>
                    </a:cubicBezTo>
                    <a:cubicBezTo>
                      <a:pt x="155" y="169"/>
                      <a:pt x="155" y="169"/>
                      <a:pt x="155" y="169"/>
                    </a:cubicBezTo>
                    <a:cubicBezTo>
                      <a:pt x="155" y="167"/>
                      <a:pt x="155" y="166"/>
                      <a:pt x="155" y="163"/>
                    </a:cubicBezTo>
                    <a:cubicBezTo>
                      <a:pt x="156" y="159"/>
                      <a:pt x="156" y="153"/>
                      <a:pt x="156" y="147"/>
                    </a:cubicBezTo>
                    <a:cubicBezTo>
                      <a:pt x="156" y="133"/>
                      <a:pt x="157" y="116"/>
                      <a:pt x="157" y="98"/>
                    </a:cubicBezTo>
                    <a:cubicBezTo>
                      <a:pt x="158" y="78"/>
                      <a:pt x="158" y="58"/>
                      <a:pt x="159" y="44"/>
                    </a:cubicBezTo>
                    <a:cubicBezTo>
                      <a:pt x="159" y="44"/>
                      <a:pt x="159" y="44"/>
                      <a:pt x="159" y="44"/>
                    </a:cubicBezTo>
                    <a:cubicBezTo>
                      <a:pt x="159" y="33"/>
                      <a:pt x="159" y="27"/>
                      <a:pt x="159" y="27"/>
                    </a:cubicBezTo>
                    <a:cubicBezTo>
                      <a:pt x="159" y="25"/>
                      <a:pt x="158" y="24"/>
                      <a:pt x="157" y="24"/>
                    </a:cubicBezTo>
                    <a:cubicBezTo>
                      <a:pt x="157" y="24"/>
                      <a:pt x="157" y="24"/>
                      <a:pt x="157" y="24"/>
                    </a:cubicBezTo>
                    <a:cubicBezTo>
                      <a:pt x="155" y="24"/>
                      <a:pt x="154" y="25"/>
                      <a:pt x="154" y="27"/>
                    </a:cubicBezTo>
                    <a:cubicBezTo>
                      <a:pt x="154" y="32"/>
                      <a:pt x="154" y="37"/>
                      <a:pt x="154" y="43"/>
                    </a:cubicBezTo>
                    <a:cubicBezTo>
                      <a:pt x="144" y="57"/>
                      <a:pt x="144" y="57"/>
                      <a:pt x="144" y="57"/>
                    </a:cubicBezTo>
                    <a:cubicBezTo>
                      <a:pt x="119" y="71"/>
                      <a:pt x="119" y="71"/>
                      <a:pt x="119" y="71"/>
                    </a:cubicBezTo>
                    <a:cubicBezTo>
                      <a:pt x="120" y="68"/>
                      <a:pt x="119" y="65"/>
                      <a:pt x="117" y="63"/>
                    </a:cubicBezTo>
                    <a:cubicBezTo>
                      <a:pt x="117" y="63"/>
                      <a:pt x="117" y="63"/>
                      <a:pt x="117" y="63"/>
                    </a:cubicBezTo>
                    <a:cubicBezTo>
                      <a:pt x="117" y="63"/>
                      <a:pt x="116" y="63"/>
                      <a:pt x="116" y="63"/>
                    </a:cubicBezTo>
                    <a:cubicBezTo>
                      <a:pt x="124" y="57"/>
                      <a:pt x="136" y="47"/>
                      <a:pt x="136" y="47"/>
                    </a:cubicBezTo>
                    <a:cubicBezTo>
                      <a:pt x="136" y="47"/>
                      <a:pt x="137" y="47"/>
                      <a:pt x="137" y="47"/>
                    </a:cubicBezTo>
                    <a:cubicBezTo>
                      <a:pt x="137" y="47"/>
                      <a:pt x="151" y="22"/>
                      <a:pt x="155" y="15"/>
                    </a:cubicBezTo>
                    <a:cubicBezTo>
                      <a:pt x="155" y="15"/>
                      <a:pt x="155" y="15"/>
                      <a:pt x="155" y="15"/>
                    </a:cubicBezTo>
                    <a:cubicBezTo>
                      <a:pt x="157" y="11"/>
                      <a:pt x="161" y="4"/>
                      <a:pt x="177" y="4"/>
                    </a:cubicBezTo>
                    <a:cubicBezTo>
                      <a:pt x="177" y="4"/>
                      <a:pt x="177" y="4"/>
                      <a:pt x="177" y="4"/>
                    </a:cubicBezTo>
                    <a:cubicBezTo>
                      <a:pt x="194" y="4"/>
                      <a:pt x="196" y="8"/>
                      <a:pt x="201" y="16"/>
                    </a:cubicBezTo>
                    <a:cubicBezTo>
                      <a:pt x="218" y="42"/>
                      <a:pt x="218" y="42"/>
                      <a:pt x="218" y="42"/>
                    </a:cubicBezTo>
                    <a:cubicBezTo>
                      <a:pt x="220" y="45"/>
                      <a:pt x="220" y="49"/>
                      <a:pt x="219" y="52"/>
                    </a:cubicBezTo>
                    <a:close/>
                    <a:moveTo>
                      <a:pt x="198" y="43"/>
                    </a:moveTo>
                    <a:cubicBezTo>
                      <a:pt x="203" y="50"/>
                      <a:pt x="203" y="50"/>
                      <a:pt x="203" y="50"/>
                    </a:cubicBezTo>
                    <a:cubicBezTo>
                      <a:pt x="202" y="54"/>
                      <a:pt x="200" y="58"/>
                      <a:pt x="198" y="63"/>
                    </a:cubicBezTo>
                    <a:cubicBezTo>
                      <a:pt x="198" y="54"/>
                      <a:pt x="198" y="48"/>
                      <a:pt x="198"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grpSp>
      <p:sp>
        <p:nvSpPr>
          <p:cNvPr id="82" name="Rectangle 81"/>
          <p:cNvSpPr/>
          <p:nvPr/>
        </p:nvSpPr>
        <p:spPr>
          <a:xfrm>
            <a:off x="170167" y="2042321"/>
            <a:ext cx="2542872" cy="410882"/>
          </a:xfrm>
          <a:prstGeom prst="rect">
            <a:avLst/>
          </a:prstGeom>
        </p:spPr>
        <p:txBody>
          <a:bodyPr wrap="square" lIns="0" tIns="0" rIns="0" bIns="0">
            <a:spAutoFit/>
          </a:bodyPr>
          <a:lstStyle/>
          <a:p>
            <a:pPr algn="r" defTabSz="685783">
              <a:lnSpc>
                <a:spcPct val="89000"/>
              </a:lnSpc>
            </a:pPr>
            <a:r>
              <a:rPr lang="en-US" sz="1500">
                <a:solidFill>
                  <a:srgbClr val="5D5D5D"/>
                </a:solidFill>
                <a:latin typeface="Myriad Pro"/>
              </a:rPr>
              <a:t>Applies to all procurements and each contracting party</a:t>
            </a:r>
          </a:p>
        </p:txBody>
      </p:sp>
      <p:grpSp>
        <p:nvGrpSpPr>
          <p:cNvPr id="86" name="Group 34"/>
          <p:cNvGrpSpPr>
            <a:grpSpLocks noChangeAspect="1"/>
          </p:cNvGrpSpPr>
          <p:nvPr/>
        </p:nvGrpSpPr>
        <p:grpSpPr bwMode="auto">
          <a:xfrm>
            <a:off x="2362202" y="3155114"/>
            <a:ext cx="676275" cy="676275"/>
            <a:chOff x="1544" y="1525"/>
            <a:chExt cx="426" cy="426"/>
          </a:xfrm>
        </p:grpSpPr>
        <p:sp>
          <p:nvSpPr>
            <p:cNvPr id="88" name="Oval 35"/>
            <p:cNvSpPr>
              <a:spLocks noChangeArrowheads="1"/>
            </p:cNvSpPr>
            <p:nvPr/>
          </p:nvSpPr>
          <p:spPr bwMode="auto">
            <a:xfrm>
              <a:off x="1544" y="1525"/>
              <a:ext cx="426" cy="42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89" name="Freeform 36"/>
            <p:cNvSpPr>
              <a:spLocks noEditPoints="1"/>
            </p:cNvSpPr>
            <p:nvPr/>
          </p:nvSpPr>
          <p:spPr bwMode="auto">
            <a:xfrm>
              <a:off x="1672" y="1606"/>
              <a:ext cx="60" cy="264"/>
            </a:xfrm>
            <a:custGeom>
              <a:avLst/>
              <a:gdLst>
                <a:gd name="T0" fmla="*/ 50 w 50"/>
                <a:gd name="T1" fmla="*/ 173 h 220"/>
                <a:gd name="T2" fmla="*/ 36 w 50"/>
                <a:gd name="T3" fmla="*/ 0 h 220"/>
                <a:gd name="T4" fmla="*/ 0 w 50"/>
                <a:gd name="T5" fmla="*/ 14 h 220"/>
                <a:gd name="T6" fmla="*/ 0 w 50"/>
                <a:gd name="T7" fmla="*/ 173 h 220"/>
                <a:gd name="T8" fmla="*/ 0 w 50"/>
                <a:gd name="T9" fmla="*/ 173 h 220"/>
                <a:gd name="T10" fmla="*/ 0 w 50"/>
                <a:gd name="T11" fmla="*/ 174 h 220"/>
                <a:gd name="T12" fmla="*/ 0 w 50"/>
                <a:gd name="T13" fmla="*/ 174 h 220"/>
                <a:gd name="T14" fmla="*/ 25 w 50"/>
                <a:gd name="T15" fmla="*/ 220 h 220"/>
                <a:gd name="T16" fmla="*/ 50 w 50"/>
                <a:gd name="T17" fmla="*/ 174 h 220"/>
                <a:gd name="T18" fmla="*/ 50 w 50"/>
                <a:gd name="T19" fmla="*/ 174 h 220"/>
                <a:gd name="T20" fmla="*/ 50 w 50"/>
                <a:gd name="T21" fmla="*/ 174 h 220"/>
                <a:gd name="T22" fmla="*/ 31 w 50"/>
                <a:gd name="T23" fmla="*/ 201 h 220"/>
                <a:gd name="T24" fmla="*/ 7 w 50"/>
                <a:gd name="T25" fmla="*/ 177 h 220"/>
                <a:gd name="T26" fmla="*/ 16 w 50"/>
                <a:gd name="T27" fmla="*/ 177 h 220"/>
                <a:gd name="T28" fmla="*/ 18 w 50"/>
                <a:gd name="T29" fmla="*/ 177 h 220"/>
                <a:gd name="T30" fmla="*/ 44 w 50"/>
                <a:gd name="T31" fmla="*/ 175 h 220"/>
                <a:gd name="T32" fmla="*/ 45 w 50"/>
                <a:gd name="T33" fmla="*/ 53 h 220"/>
                <a:gd name="T34" fmla="*/ 4 w 50"/>
                <a:gd name="T35" fmla="*/ 34 h 220"/>
                <a:gd name="T36" fmla="*/ 45 w 50"/>
                <a:gd name="T37" fmla="*/ 53 h 220"/>
                <a:gd name="T38" fmla="*/ 19 w 50"/>
                <a:gd name="T39" fmla="*/ 172 h 220"/>
                <a:gd name="T40" fmla="*/ 31 w 50"/>
                <a:gd name="T41" fmla="*/ 58 h 220"/>
                <a:gd name="T42" fmla="*/ 23 w 50"/>
                <a:gd name="T43" fmla="*/ 171 h 220"/>
                <a:gd name="T44" fmla="*/ 4 w 50"/>
                <a:gd name="T45" fmla="*/ 58 h 220"/>
                <a:gd name="T46" fmla="*/ 14 w 50"/>
                <a:gd name="T47" fmla="*/ 173 h 220"/>
                <a:gd name="T48" fmla="*/ 36 w 50"/>
                <a:gd name="T49" fmla="*/ 169 h 220"/>
                <a:gd name="T50" fmla="*/ 45 w 50"/>
                <a:gd name="T51" fmla="*/ 58 h 220"/>
                <a:gd name="T52" fmla="*/ 36 w 50"/>
                <a:gd name="T53" fmla="*/ 169 h 220"/>
                <a:gd name="T54" fmla="*/ 36 w 50"/>
                <a:gd name="T55" fmla="*/ 5 h 220"/>
                <a:gd name="T56" fmla="*/ 45 w 50"/>
                <a:gd name="T57" fmla="*/ 29 h 220"/>
                <a:gd name="T58" fmla="*/ 4 w 50"/>
                <a:gd name="T59" fmla="*/ 14 h 220"/>
                <a:gd name="T60" fmla="*/ 22 w 50"/>
                <a:gd name="T61" fmla="*/ 206 h 220"/>
                <a:gd name="T62" fmla="*/ 25 w 50"/>
                <a:gd name="T63"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220">
                  <a:moveTo>
                    <a:pt x="50" y="173"/>
                  </a:moveTo>
                  <a:cubicBezTo>
                    <a:pt x="50" y="173"/>
                    <a:pt x="50" y="173"/>
                    <a:pt x="50" y="173"/>
                  </a:cubicBezTo>
                  <a:cubicBezTo>
                    <a:pt x="50" y="14"/>
                    <a:pt x="50" y="14"/>
                    <a:pt x="50" y="14"/>
                  </a:cubicBezTo>
                  <a:cubicBezTo>
                    <a:pt x="50" y="6"/>
                    <a:pt x="44" y="0"/>
                    <a:pt x="36" y="0"/>
                  </a:cubicBezTo>
                  <a:cubicBezTo>
                    <a:pt x="13" y="0"/>
                    <a:pt x="13" y="0"/>
                    <a:pt x="13" y="0"/>
                  </a:cubicBezTo>
                  <a:cubicBezTo>
                    <a:pt x="6" y="0"/>
                    <a:pt x="0" y="6"/>
                    <a:pt x="0" y="14"/>
                  </a:cubicBezTo>
                  <a:cubicBezTo>
                    <a:pt x="0" y="173"/>
                    <a:pt x="0" y="173"/>
                    <a:pt x="0" y="173"/>
                  </a:cubicBezTo>
                  <a:cubicBezTo>
                    <a:pt x="0" y="173"/>
                    <a:pt x="0" y="173"/>
                    <a:pt x="0" y="173"/>
                  </a:cubicBezTo>
                  <a:cubicBezTo>
                    <a:pt x="0" y="173"/>
                    <a:pt x="0" y="173"/>
                    <a:pt x="0" y="173"/>
                  </a:cubicBezTo>
                  <a:cubicBezTo>
                    <a:pt x="0" y="173"/>
                    <a:pt x="0" y="173"/>
                    <a:pt x="0" y="173"/>
                  </a:cubicBezTo>
                  <a:cubicBezTo>
                    <a:pt x="0" y="174"/>
                    <a:pt x="0" y="174"/>
                    <a:pt x="0" y="174"/>
                  </a:cubicBezTo>
                  <a:cubicBezTo>
                    <a:pt x="0" y="174"/>
                    <a:pt x="0" y="174"/>
                    <a:pt x="0" y="174"/>
                  </a:cubicBezTo>
                  <a:cubicBezTo>
                    <a:pt x="0" y="174"/>
                    <a:pt x="0" y="174"/>
                    <a:pt x="0" y="174"/>
                  </a:cubicBezTo>
                  <a:cubicBezTo>
                    <a:pt x="0" y="174"/>
                    <a:pt x="0" y="174"/>
                    <a:pt x="0" y="174"/>
                  </a:cubicBezTo>
                  <a:cubicBezTo>
                    <a:pt x="23" y="218"/>
                    <a:pt x="23" y="218"/>
                    <a:pt x="23" y="218"/>
                  </a:cubicBezTo>
                  <a:cubicBezTo>
                    <a:pt x="23" y="219"/>
                    <a:pt x="24" y="220"/>
                    <a:pt x="25" y="220"/>
                  </a:cubicBezTo>
                  <a:cubicBezTo>
                    <a:pt x="26" y="220"/>
                    <a:pt x="27" y="219"/>
                    <a:pt x="27" y="218"/>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4"/>
                  </a:cubicBezTo>
                  <a:cubicBezTo>
                    <a:pt x="50" y="174"/>
                    <a:pt x="50" y="174"/>
                    <a:pt x="50" y="173"/>
                  </a:cubicBezTo>
                  <a:close/>
                  <a:moveTo>
                    <a:pt x="31" y="201"/>
                  </a:moveTo>
                  <a:cubicBezTo>
                    <a:pt x="19" y="201"/>
                    <a:pt x="19" y="201"/>
                    <a:pt x="19" y="201"/>
                  </a:cubicBezTo>
                  <a:cubicBezTo>
                    <a:pt x="7" y="177"/>
                    <a:pt x="7" y="177"/>
                    <a:pt x="7" y="177"/>
                  </a:cubicBezTo>
                  <a:cubicBezTo>
                    <a:pt x="8" y="177"/>
                    <a:pt x="9" y="177"/>
                    <a:pt x="11" y="177"/>
                  </a:cubicBezTo>
                  <a:cubicBezTo>
                    <a:pt x="13" y="177"/>
                    <a:pt x="14" y="177"/>
                    <a:pt x="16" y="177"/>
                  </a:cubicBezTo>
                  <a:cubicBezTo>
                    <a:pt x="16" y="177"/>
                    <a:pt x="16" y="177"/>
                    <a:pt x="17" y="177"/>
                  </a:cubicBezTo>
                  <a:cubicBezTo>
                    <a:pt x="17" y="177"/>
                    <a:pt x="17" y="177"/>
                    <a:pt x="18" y="177"/>
                  </a:cubicBezTo>
                  <a:cubicBezTo>
                    <a:pt x="20" y="176"/>
                    <a:pt x="22" y="176"/>
                    <a:pt x="24" y="176"/>
                  </a:cubicBezTo>
                  <a:cubicBezTo>
                    <a:pt x="31" y="174"/>
                    <a:pt x="38" y="173"/>
                    <a:pt x="44" y="175"/>
                  </a:cubicBezTo>
                  <a:lnTo>
                    <a:pt x="31" y="201"/>
                  </a:lnTo>
                  <a:close/>
                  <a:moveTo>
                    <a:pt x="45" y="53"/>
                  </a:moveTo>
                  <a:cubicBezTo>
                    <a:pt x="4" y="53"/>
                    <a:pt x="4" y="53"/>
                    <a:pt x="4" y="53"/>
                  </a:cubicBezTo>
                  <a:cubicBezTo>
                    <a:pt x="4" y="34"/>
                    <a:pt x="4" y="34"/>
                    <a:pt x="4" y="34"/>
                  </a:cubicBezTo>
                  <a:cubicBezTo>
                    <a:pt x="45" y="34"/>
                    <a:pt x="45" y="34"/>
                    <a:pt x="45" y="34"/>
                  </a:cubicBezTo>
                  <a:lnTo>
                    <a:pt x="45" y="53"/>
                  </a:lnTo>
                  <a:close/>
                  <a:moveTo>
                    <a:pt x="23" y="171"/>
                  </a:moveTo>
                  <a:cubicBezTo>
                    <a:pt x="22" y="171"/>
                    <a:pt x="20" y="172"/>
                    <a:pt x="19" y="172"/>
                  </a:cubicBezTo>
                  <a:cubicBezTo>
                    <a:pt x="19" y="58"/>
                    <a:pt x="19" y="58"/>
                    <a:pt x="19" y="58"/>
                  </a:cubicBezTo>
                  <a:cubicBezTo>
                    <a:pt x="31" y="58"/>
                    <a:pt x="31" y="58"/>
                    <a:pt x="31" y="58"/>
                  </a:cubicBezTo>
                  <a:cubicBezTo>
                    <a:pt x="31" y="169"/>
                    <a:pt x="31" y="169"/>
                    <a:pt x="31" y="169"/>
                  </a:cubicBezTo>
                  <a:cubicBezTo>
                    <a:pt x="28" y="170"/>
                    <a:pt x="26" y="170"/>
                    <a:pt x="23" y="171"/>
                  </a:cubicBezTo>
                  <a:close/>
                  <a:moveTo>
                    <a:pt x="4" y="172"/>
                  </a:moveTo>
                  <a:cubicBezTo>
                    <a:pt x="4" y="58"/>
                    <a:pt x="4" y="58"/>
                    <a:pt x="4" y="58"/>
                  </a:cubicBezTo>
                  <a:cubicBezTo>
                    <a:pt x="14" y="58"/>
                    <a:pt x="14" y="58"/>
                    <a:pt x="14" y="58"/>
                  </a:cubicBezTo>
                  <a:cubicBezTo>
                    <a:pt x="14" y="173"/>
                    <a:pt x="14" y="173"/>
                    <a:pt x="14" y="173"/>
                  </a:cubicBezTo>
                  <a:cubicBezTo>
                    <a:pt x="11" y="173"/>
                    <a:pt x="7" y="173"/>
                    <a:pt x="4" y="172"/>
                  </a:cubicBezTo>
                  <a:close/>
                  <a:moveTo>
                    <a:pt x="36" y="169"/>
                  </a:moveTo>
                  <a:cubicBezTo>
                    <a:pt x="36" y="58"/>
                    <a:pt x="36" y="58"/>
                    <a:pt x="36" y="58"/>
                  </a:cubicBezTo>
                  <a:cubicBezTo>
                    <a:pt x="45" y="58"/>
                    <a:pt x="45" y="58"/>
                    <a:pt x="45" y="58"/>
                  </a:cubicBezTo>
                  <a:cubicBezTo>
                    <a:pt x="45" y="170"/>
                    <a:pt x="45" y="170"/>
                    <a:pt x="45" y="170"/>
                  </a:cubicBezTo>
                  <a:cubicBezTo>
                    <a:pt x="42" y="169"/>
                    <a:pt x="39" y="169"/>
                    <a:pt x="36" y="169"/>
                  </a:cubicBezTo>
                  <a:close/>
                  <a:moveTo>
                    <a:pt x="13" y="5"/>
                  </a:moveTo>
                  <a:cubicBezTo>
                    <a:pt x="36" y="5"/>
                    <a:pt x="36" y="5"/>
                    <a:pt x="36" y="5"/>
                  </a:cubicBezTo>
                  <a:cubicBezTo>
                    <a:pt x="41" y="5"/>
                    <a:pt x="45" y="9"/>
                    <a:pt x="45" y="14"/>
                  </a:cubicBezTo>
                  <a:cubicBezTo>
                    <a:pt x="45" y="29"/>
                    <a:pt x="45" y="29"/>
                    <a:pt x="45" y="29"/>
                  </a:cubicBezTo>
                  <a:cubicBezTo>
                    <a:pt x="4" y="29"/>
                    <a:pt x="4" y="29"/>
                    <a:pt x="4" y="29"/>
                  </a:cubicBezTo>
                  <a:cubicBezTo>
                    <a:pt x="4" y="14"/>
                    <a:pt x="4" y="14"/>
                    <a:pt x="4" y="14"/>
                  </a:cubicBezTo>
                  <a:cubicBezTo>
                    <a:pt x="4" y="9"/>
                    <a:pt x="8" y="5"/>
                    <a:pt x="13" y="5"/>
                  </a:cubicBezTo>
                  <a:close/>
                  <a:moveTo>
                    <a:pt x="22" y="206"/>
                  </a:moveTo>
                  <a:cubicBezTo>
                    <a:pt x="28" y="206"/>
                    <a:pt x="28" y="206"/>
                    <a:pt x="28" y="206"/>
                  </a:cubicBezTo>
                  <a:cubicBezTo>
                    <a:pt x="25" y="212"/>
                    <a:pt x="25" y="212"/>
                    <a:pt x="25" y="212"/>
                  </a:cubicBezTo>
                  <a:lnTo>
                    <a:pt x="22"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0" name="Freeform 37"/>
            <p:cNvSpPr>
              <a:spLocks noEditPoints="1"/>
            </p:cNvSpPr>
            <p:nvPr/>
          </p:nvSpPr>
          <p:spPr bwMode="auto">
            <a:xfrm>
              <a:off x="1765" y="1606"/>
              <a:ext cx="77" cy="264"/>
            </a:xfrm>
            <a:custGeom>
              <a:avLst/>
              <a:gdLst>
                <a:gd name="T0" fmla="*/ 61 w 64"/>
                <a:gd name="T1" fmla="*/ 0 h 220"/>
                <a:gd name="T2" fmla="*/ 3 w 64"/>
                <a:gd name="T3" fmla="*/ 0 h 220"/>
                <a:gd name="T4" fmla="*/ 0 w 64"/>
                <a:gd name="T5" fmla="*/ 3 h 220"/>
                <a:gd name="T6" fmla="*/ 0 w 64"/>
                <a:gd name="T7" fmla="*/ 217 h 220"/>
                <a:gd name="T8" fmla="*/ 3 w 64"/>
                <a:gd name="T9" fmla="*/ 220 h 220"/>
                <a:gd name="T10" fmla="*/ 61 w 64"/>
                <a:gd name="T11" fmla="*/ 220 h 220"/>
                <a:gd name="T12" fmla="*/ 64 w 64"/>
                <a:gd name="T13" fmla="*/ 217 h 220"/>
                <a:gd name="T14" fmla="*/ 64 w 64"/>
                <a:gd name="T15" fmla="*/ 3 h 220"/>
                <a:gd name="T16" fmla="*/ 61 w 64"/>
                <a:gd name="T17" fmla="*/ 0 h 220"/>
                <a:gd name="T18" fmla="*/ 5 w 64"/>
                <a:gd name="T19" fmla="*/ 215 h 220"/>
                <a:gd name="T20" fmla="*/ 5 w 64"/>
                <a:gd name="T21" fmla="*/ 5 h 220"/>
                <a:gd name="T22" fmla="*/ 59 w 64"/>
                <a:gd name="T23" fmla="*/ 5 h 220"/>
                <a:gd name="T24" fmla="*/ 59 w 64"/>
                <a:gd name="T25" fmla="*/ 22 h 220"/>
                <a:gd name="T26" fmla="*/ 39 w 64"/>
                <a:gd name="T27" fmla="*/ 22 h 220"/>
                <a:gd name="T28" fmla="*/ 37 w 64"/>
                <a:gd name="T29" fmla="*/ 25 h 220"/>
                <a:gd name="T30" fmla="*/ 39 w 64"/>
                <a:gd name="T31" fmla="*/ 27 h 220"/>
                <a:gd name="T32" fmla="*/ 59 w 64"/>
                <a:gd name="T33" fmla="*/ 27 h 220"/>
                <a:gd name="T34" fmla="*/ 59 w 64"/>
                <a:gd name="T35" fmla="*/ 47 h 220"/>
                <a:gd name="T36" fmla="*/ 32 w 64"/>
                <a:gd name="T37" fmla="*/ 47 h 220"/>
                <a:gd name="T38" fmla="*/ 30 w 64"/>
                <a:gd name="T39" fmla="*/ 49 h 220"/>
                <a:gd name="T40" fmla="*/ 32 w 64"/>
                <a:gd name="T41" fmla="*/ 51 h 220"/>
                <a:gd name="T42" fmla="*/ 59 w 64"/>
                <a:gd name="T43" fmla="*/ 51 h 220"/>
                <a:gd name="T44" fmla="*/ 59 w 64"/>
                <a:gd name="T45" fmla="*/ 71 h 220"/>
                <a:gd name="T46" fmla="*/ 39 w 64"/>
                <a:gd name="T47" fmla="*/ 71 h 220"/>
                <a:gd name="T48" fmla="*/ 37 w 64"/>
                <a:gd name="T49" fmla="*/ 73 h 220"/>
                <a:gd name="T50" fmla="*/ 39 w 64"/>
                <a:gd name="T51" fmla="*/ 76 h 220"/>
                <a:gd name="T52" fmla="*/ 59 w 64"/>
                <a:gd name="T53" fmla="*/ 76 h 220"/>
                <a:gd name="T54" fmla="*/ 59 w 64"/>
                <a:gd name="T55" fmla="*/ 95 h 220"/>
                <a:gd name="T56" fmla="*/ 32 w 64"/>
                <a:gd name="T57" fmla="*/ 95 h 220"/>
                <a:gd name="T58" fmla="*/ 30 w 64"/>
                <a:gd name="T59" fmla="*/ 97 h 220"/>
                <a:gd name="T60" fmla="*/ 32 w 64"/>
                <a:gd name="T61" fmla="*/ 100 h 220"/>
                <a:gd name="T62" fmla="*/ 59 w 64"/>
                <a:gd name="T63" fmla="*/ 100 h 220"/>
                <a:gd name="T64" fmla="*/ 59 w 64"/>
                <a:gd name="T65" fmla="*/ 119 h 220"/>
                <a:gd name="T66" fmla="*/ 39 w 64"/>
                <a:gd name="T67" fmla="*/ 119 h 220"/>
                <a:gd name="T68" fmla="*/ 37 w 64"/>
                <a:gd name="T69" fmla="*/ 122 h 220"/>
                <a:gd name="T70" fmla="*/ 39 w 64"/>
                <a:gd name="T71" fmla="*/ 124 h 220"/>
                <a:gd name="T72" fmla="*/ 59 w 64"/>
                <a:gd name="T73" fmla="*/ 124 h 220"/>
                <a:gd name="T74" fmla="*/ 59 w 64"/>
                <a:gd name="T75" fmla="*/ 143 h 220"/>
                <a:gd name="T76" fmla="*/ 32 w 64"/>
                <a:gd name="T77" fmla="*/ 143 h 220"/>
                <a:gd name="T78" fmla="*/ 30 w 64"/>
                <a:gd name="T79" fmla="*/ 146 h 220"/>
                <a:gd name="T80" fmla="*/ 32 w 64"/>
                <a:gd name="T81" fmla="*/ 148 h 220"/>
                <a:gd name="T82" fmla="*/ 59 w 64"/>
                <a:gd name="T83" fmla="*/ 148 h 220"/>
                <a:gd name="T84" fmla="*/ 59 w 64"/>
                <a:gd name="T85" fmla="*/ 168 h 220"/>
                <a:gd name="T86" fmla="*/ 39 w 64"/>
                <a:gd name="T87" fmla="*/ 168 h 220"/>
                <a:gd name="T88" fmla="*/ 37 w 64"/>
                <a:gd name="T89" fmla="*/ 170 h 220"/>
                <a:gd name="T90" fmla="*/ 39 w 64"/>
                <a:gd name="T91" fmla="*/ 172 h 220"/>
                <a:gd name="T92" fmla="*/ 59 w 64"/>
                <a:gd name="T93" fmla="*/ 172 h 220"/>
                <a:gd name="T94" fmla="*/ 59 w 64"/>
                <a:gd name="T95" fmla="*/ 192 h 220"/>
                <a:gd name="T96" fmla="*/ 32 w 64"/>
                <a:gd name="T97" fmla="*/ 192 h 220"/>
                <a:gd name="T98" fmla="*/ 30 w 64"/>
                <a:gd name="T99" fmla="*/ 194 h 220"/>
                <a:gd name="T100" fmla="*/ 32 w 64"/>
                <a:gd name="T101" fmla="*/ 196 h 220"/>
                <a:gd name="T102" fmla="*/ 59 w 64"/>
                <a:gd name="T103" fmla="*/ 196 h 220"/>
                <a:gd name="T104" fmla="*/ 59 w 64"/>
                <a:gd name="T105" fmla="*/ 215 h 220"/>
                <a:gd name="T106" fmla="*/ 5 w 64"/>
                <a:gd name="T107" fmla="*/ 2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220">
                  <a:moveTo>
                    <a:pt x="61" y="0"/>
                  </a:moveTo>
                  <a:cubicBezTo>
                    <a:pt x="3" y="0"/>
                    <a:pt x="3" y="0"/>
                    <a:pt x="3" y="0"/>
                  </a:cubicBezTo>
                  <a:cubicBezTo>
                    <a:pt x="1" y="0"/>
                    <a:pt x="0" y="1"/>
                    <a:pt x="0" y="3"/>
                  </a:cubicBezTo>
                  <a:cubicBezTo>
                    <a:pt x="0" y="217"/>
                    <a:pt x="0" y="217"/>
                    <a:pt x="0" y="217"/>
                  </a:cubicBezTo>
                  <a:cubicBezTo>
                    <a:pt x="0" y="218"/>
                    <a:pt x="1" y="220"/>
                    <a:pt x="3" y="220"/>
                  </a:cubicBezTo>
                  <a:cubicBezTo>
                    <a:pt x="61" y="220"/>
                    <a:pt x="61" y="220"/>
                    <a:pt x="61" y="220"/>
                  </a:cubicBezTo>
                  <a:cubicBezTo>
                    <a:pt x="63" y="220"/>
                    <a:pt x="64" y="218"/>
                    <a:pt x="64" y="217"/>
                  </a:cubicBezTo>
                  <a:cubicBezTo>
                    <a:pt x="64" y="3"/>
                    <a:pt x="64" y="3"/>
                    <a:pt x="64" y="3"/>
                  </a:cubicBezTo>
                  <a:cubicBezTo>
                    <a:pt x="64" y="1"/>
                    <a:pt x="63" y="0"/>
                    <a:pt x="61" y="0"/>
                  </a:cubicBezTo>
                  <a:close/>
                  <a:moveTo>
                    <a:pt x="5" y="215"/>
                  </a:moveTo>
                  <a:cubicBezTo>
                    <a:pt x="5" y="5"/>
                    <a:pt x="5" y="5"/>
                    <a:pt x="5" y="5"/>
                  </a:cubicBezTo>
                  <a:cubicBezTo>
                    <a:pt x="59" y="5"/>
                    <a:pt x="59" y="5"/>
                    <a:pt x="59" y="5"/>
                  </a:cubicBezTo>
                  <a:cubicBezTo>
                    <a:pt x="59" y="22"/>
                    <a:pt x="59" y="22"/>
                    <a:pt x="59" y="22"/>
                  </a:cubicBezTo>
                  <a:cubicBezTo>
                    <a:pt x="39" y="22"/>
                    <a:pt x="39" y="22"/>
                    <a:pt x="39" y="22"/>
                  </a:cubicBezTo>
                  <a:cubicBezTo>
                    <a:pt x="38" y="22"/>
                    <a:pt x="37" y="24"/>
                    <a:pt x="37" y="25"/>
                  </a:cubicBezTo>
                  <a:cubicBezTo>
                    <a:pt x="37" y="26"/>
                    <a:pt x="38" y="27"/>
                    <a:pt x="39" y="27"/>
                  </a:cubicBezTo>
                  <a:cubicBezTo>
                    <a:pt x="59" y="27"/>
                    <a:pt x="59" y="27"/>
                    <a:pt x="59" y="27"/>
                  </a:cubicBezTo>
                  <a:cubicBezTo>
                    <a:pt x="59" y="47"/>
                    <a:pt x="59" y="47"/>
                    <a:pt x="59" y="47"/>
                  </a:cubicBezTo>
                  <a:cubicBezTo>
                    <a:pt x="32" y="47"/>
                    <a:pt x="32" y="47"/>
                    <a:pt x="32" y="47"/>
                  </a:cubicBezTo>
                  <a:cubicBezTo>
                    <a:pt x="31" y="47"/>
                    <a:pt x="30" y="48"/>
                    <a:pt x="30" y="49"/>
                  </a:cubicBezTo>
                  <a:cubicBezTo>
                    <a:pt x="30" y="50"/>
                    <a:pt x="31" y="51"/>
                    <a:pt x="32" y="51"/>
                  </a:cubicBezTo>
                  <a:cubicBezTo>
                    <a:pt x="59" y="51"/>
                    <a:pt x="59" y="51"/>
                    <a:pt x="59" y="51"/>
                  </a:cubicBezTo>
                  <a:cubicBezTo>
                    <a:pt x="59" y="71"/>
                    <a:pt x="59" y="71"/>
                    <a:pt x="59" y="71"/>
                  </a:cubicBezTo>
                  <a:cubicBezTo>
                    <a:pt x="39" y="71"/>
                    <a:pt x="39" y="71"/>
                    <a:pt x="39" y="71"/>
                  </a:cubicBezTo>
                  <a:cubicBezTo>
                    <a:pt x="38" y="71"/>
                    <a:pt x="37" y="72"/>
                    <a:pt x="37" y="73"/>
                  </a:cubicBezTo>
                  <a:cubicBezTo>
                    <a:pt x="37" y="74"/>
                    <a:pt x="38" y="76"/>
                    <a:pt x="39" y="76"/>
                  </a:cubicBezTo>
                  <a:cubicBezTo>
                    <a:pt x="59" y="76"/>
                    <a:pt x="59" y="76"/>
                    <a:pt x="59" y="76"/>
                  </a:cubicBezTo>
                  <a:cubicBezTo>
                    <a:pt x="59" y="95"/>
                    <a:pt x="59" y="95"/>
                    <a:pt x="59" y="95"/>
                  </a:cubicBezTo>
                  <a:cubicBezTo>
                    <a:pt x="32" y="95"/>
                    <a:pt x="32" y="95"/>
                    <a:pt x="32" y="95"/>
                  </a:cubicBezTo>
                  <a:cubicBezTo>
                    <a:pt x="31" y="95"/>
                    <a:pt x="30" y="96"/>
                    <a:pt x="30" y="97"/>
                  </a:cubicBezTo>
                  <a:cubicBezTo>
                    <a:pt x="30" y="99"/>
                    <a:pt x="31" y="100"/>
                    <a:pt x="32" y="100"/>
                  </a:cubicBezTo>
                  <a:cubicBezTo>
                    <a:pt x="59" y="100"/>
                    <a:pt x="59" y="100"/>
                    <a:pt x="59" y="100"/>
                  </a:cubicBezTo>
                  <a:cubicBezTo>
                    <a:pt x="59" y="119"/>
                    <a:pt x="59" y="119"/>
                    <a:pt x="59" y="119"/>
                  </a:cubicBezTo>
                  <a:cubicBezTo>
                    <a:pt x="39" y="119"/>
                    <a:pt x="39" y="119"/>
                    <a:pt x="39" y="119"/>
                  </a:cubicBezTo>
                  <a:cubicBezTo>
                    <a:pt x="38" y="119"/>
                    <a:pt x="37" y="120"/>
                    <a:pt x="37" y="122"/>
                  </a:cubicBezTo>
                  <a:cubicBezTo>
                    <a:pt x="37" y="123"/>
                    <a:pt x="38" y="124"/>
                    <a:pt x="39" y="124"/>
                  </a:cubicBezTo>
                  <a:cubicBezTo>
                    <a:pt x="59" y="124"/>
                    <a:pt x="59" y="124"/>
                    <a:pt x="59" y="124"/>
                  </a:cubicBezTo>
                  <a:cubicBezTo>
                    <a:pt x="59" y="143"/>
                    <a:pt x="59" y="143"/>
                    <a:pt x="59" y="143"/>
                  </a:cubicBezTo>
                  <a:cubicBezTo>
                    <a:pt x="32" y="143"/>
                    <a:pt x="32" y="143"/>
                    <a:pt x="32" y="143"/>
                  </a:cubicBezTo>
                  <a:cubicBezTo>
                    <a:pt x="31" y="143"/>
                    <a:pt x="30" y="144"/>
                    <a:pt x="30" y="146"/>
                  </a:cubicBezTo>
                  <a:cubicBezTo>
                    <a:pt x="30" y="147"/>
                    <a:pt x="31" y="148"/>
                    <a:pt x="32" y="148"/>
                  </a:cubicBezTo>
                  <a:cubicBezTo>
                    <a:pt x="59" y="148"/>
                    <a:pt x="59" y="148"/>
                    <a:pt x="59" y="148"/>
                  </a:cubicBezTo>
                  <a:cubicBezTo>
                    <a:pt x="59" y="168"/>
                    <a:pt x="59" y="168"/>
                    <a:pt x="59" y="168"/>
                  </a:cubicBezTo>
                  <a:cubicBezTo>
                    <a:pt x="39" y="168"/>
                    <a:pt x="39" y="168"/>
                    <a:pt x="39" y="168"/>
                  </a:cubicBezTo>
                  <a:cubicBezTo>
                    <a:pt x="38" y="168"/>
                    <a:pt x="37" y="169"/>
                    <a:pt x="37" y="170"/>
                  </a:cubicBezTo>
                  <a:cubicBezTo>
                    <a:pt x="37" y="171"/>
                    <a:pt x="38" y="172"/>
                    <a:pt x="39" y="172"/>
                  </a:cubicBezTo>
                  <a:cubicBezTo>
                    <a:pt x="59" y="172"/>
                    <a:pt x="59" y="172"/>
                    <a:pt x="59" y="172"/>
                  </a:cubicBezTo>
                  <a:cubicBezTo>
                    <a:pt x="59" y="192"/>
                    <a:pt x="59" y="192"/>
                    <a:pt x="59" y="192"/>
                  </a:cubicBezTo>
                  <a:cubicBezTo>
                    <a:pt x="32" y="192"/>
                    <a:pt x="32" y="192"/>
                    <a:pt x="32" y="192"/>
                  </a:cubicBezTo>
                  <a:cubicBezTo>
                    <a:pt x="31" y="192"/>
                    <a:pt x="30" y="193"/>
                    <a:pt x="30" y="194"/>
                  </a:cubicBezTo>
                  <a:cubicBezTo>
                    <a:pt x="30" y="195"/>
                    <a:pt x="31" y="196"/>
                    <a:pt x="32" y="196"/>
                  </a:cubicBezTo>
                  <a:cubicBezTo>
                    <a:pt x="59" y="196"/>
                    <a:pt x="59" y="196"/>
                    <a:pt x="59" y="196"/>
                  </a:cubicBezTo>
                  <a:cubicBezTo>
                    <a:pt x="59" y="215"/>
                    <a:pt x="59" y="215"/>
                    <a:pt x="59" y="215"/>
                  </a:cubicBezTo>
                  <a:lnTo>
                    <a:pt x="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sp>
        <p:nvSpPr>
          <p:cNvPr id="156" name="Rectangle 155"/>
          <p:cNvSpPr/>
          <p:nvPr/>
        </p:nvSpPr>
        <p:spPr>
          <a:xfrm>
            <a:off x="6902474" y="3193740"/>
            <a:ext cx="1946933" cy="410882"/>
          </a:xfrm>
          <a:prstGeom prst="rect">
            <a:avLst/>
          </a:prstGeom>
        </p:spPr>
        <p:txBody>
          <a:bodyPr wrap="square" lIns="0" tIns="0" rIns="0" bIns="0">
            <a:spAutoFit/>
          </a:bodyPr>
          <a:lstStyle/>
          <a:p>
            <a:pPr defTabSz="685783">
              <a:lnSpc>
                <a:spcPct val="89000"/>
              </a:lnSpc>
            </a:pPr>
            <a:r>
              <a:rPr lang="en-US" sz="1500">
                <a:solidFill>
                  <a:srgbClr val="5D5D5D"/>
                </a:solidFill>
                <a:latin typeface="Myriad Pro"/>
              </a:rPr>
              <a:t>Published &amp; freely available</a:t>
            </a:r>
          </a:p>
        </p:txBody>
      </p:sp>
      <p:sp>
        <p:nvSpPr>
          <p:cNvPr id="157" name="Rectangle 156"/>
          <p:cNvSpPr/>
          <p:nvPr/>
        </p:nvSpPr>
        <p:spPr>
          <a:xfrm>
            <a:off x="6544235" y="2029396"/>
            <a:ext cx="2185916" cy="616323"/>
          </a:xfrm>
          <a:prstGeom prst="rect">
            <a:avLst/>
          </a:prstGeom>
        </p:spPr>
        <p:txBody>
          <a:bodyPr wrap="square" lIns="0" tIns="0" rIns="0" bIns="0">
            <a:spAutoFit/>
          </a:bodyPr>
          <a:lstStyle/>
          <a:p>
            <a:pPr defTabSz="685783">
              <a:lnSpc>
                <a:spcPct val="89000"/>
              </a:lnSpc>
            </a:pPr>
            <a:r>
              <a:rPr lang="en-US" sz="1500" dirty="0">
                <a:solidFill>
                  <a:srgbClr val="5D5D5D"/>
                </a:solidFill>
                <a:latin typeface="Myriad Pro"/>
              </a:rPr>
              <a:t>Follow the best international market practice</a:t>
            </a:r>
          </a:p>
        </p:txBody>
      </p:sp>
      <p:sp>
        <p:nvSpPr>
          <p:cNvPr id="6" name="Title 5"/>
          <p:cNvSpPr>
            <a:spLocks noGrp="1"/>
          </p:cNvSpPr>
          <p:nvPr>
            <p:ph type="title"/>
          </p:nvPr>
        </p:nvSpPr>
        <p:spPr>
          <a:xfrm>
            <a:off x="841773" y="392564"/>
            <a:ext cx="7418474" cy="528914"/>
          </a:xfrm>
          <a:noFill/>
        </p:spPr>
        <p:txBody>
          <a:bodyPr>
            <a:noAutofit/>
          </a:bodyPr>
          <a:lstStyle/>
          <a:p>
            <a:pPr algn="ctr"/>
            <a:r>
              <a:rPr lang="lv-LV" dirty="0"/>
              <a:t>SCOPE OF PROCUREMENT STANDARDS AND GUIDELINES</a:t>
            </a:r>
            <a:endParaRPr lang="en-US" dirty="0"/>
          </a:p>
        </p:txBody>
      </p:sp>
      <p:sp>
        <p:nvSpPr>
          <p:cNvPr id="84" name="Rectangle 83"/>
          <p:cNvSpPr/>
          <p:nvPr/>
        </p:nvSpPr>
        <p:spPr>
          <a:xfrm>
            <a:off x="607902" y="1338744"/>
            <a:ext cx="4332511" cy="410882"/>
          </a:xfrm>
          <a:prstGeom prst="rect">
            <a:avLst/>
          </a:prstGeom>
        </p:spPr>
        <p:txBody>
          <a:bodyPr wrap="square" lIns="0" tIns="0" rIns="0" bIns="0">
            <a:spAutoFit/>
          </a:bodyPr>
          <a:lstStyle/>
          <a:p>
            <a:pPr algn="ctr" defTabSz="685783">
              <a:lnSpc>
                <a:spcPct val="89000"/>
              </a:lnSpc>
            </a:pPr>
            <a:r>
              <a:rPr lang="en-US" sz="1500" dirty="0">
                <a:solidFill>
                  <a:srgbClr val="5D5D5D"/>
                </a:solidFill>
                <a:latin typeface="Myriad Pro"/>
              </a:rPr>
              <a:t>Inform of the framework and</a:t>
            </a:r>
            <a:endParaRPr lang="lv-LV" sz="1500" dirty="0">
              <a:solidFill>
                <a:srgbClr val="5D5D5D"/>
              </a:solidFill>
              <a:latin typeface="Myriad Pro"/>
            </a:endParaRPr>
          </a:p>
          <a:p>
            <a:pPr algn="ctr" defTabSz="685783">
              <a:lnSpc>
                <a:spcPct val="89000"/>
              </a:lnSpc>
            </a:pPr>
            <a:r>
              <a:rPr lang="en-US" sz="1500" dirty="0">
                <a:solidFill>
                  <a:srgbClr val="5D5D5D"/>
                </a:solidFill>
                <a:latin typeface="Myriad Pro"/>
              </a:rPr>
              <a:t> main principles of procurement</a:t>
            </a:r>
          </a:p>
        </p:txBody>
      </p:sp>
      <p:sp>
        <p:nvSpPr>
          <p:cNvPr id="85" name="Title 5"/>
          <p:cNvSpPr txBox="1">
            <a:spLocks/>
          </p:cNvSpPr>
          <p:nvPr/>
        </p:nvSpPr>
        <p:spPr>
          <a:xfrm>
            <a:off x="1591433" y="4789966"/>
            <a:ext cx="7977191" cy="346551"/>
          </a:xfrm>
          <a:prstGeom prst="rect">
            <a:avLst/>
          </a:prstGeom>
          <a:noFill/>
        </p:spPr>
        <p:txBody>
          <a:bodyPr vert="horz" lIns="91440" tIns="45720" rIns="91440" bIns="45720" rtlCol="0" anchor="ctr">
            <a:normAutofit fontScale="4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83"/>
            <a:r>
              <a:rPr lang="en-US" sz="2500" dirty="0">
                <a:solidFill>
                  <a:srgbClr val="003787"/>
                </a:solidFill>
                <a:latin typeface="Myriad Pro"/>
              </a:rPr>
              <a:t>* Actual requirements for a particular procurement are laid down in the procurement documents of the relevant procurement</a:t>
            </a:r>
          </a:p>
        </p:txBody>
      </p:sp>
      <p:grpSp>
        <p:nvGrpSpPr>
          <p:cNvPr id="92" name="Group 91"/>
          <p:cNvGrpSpPr/>
          <p:nvPr/>
        </p:nvGrpSpPr>
        <p:grpSpPr>
          <a:xfrm>
            <a:off x="6054061" y="3054345"/>
            <a:ext cx="767210" cy="729176"/>
            <a:chOff x="1127448" y="1920212"/>
            <a:chExt cx="730386" cy="730386"/>
          </a:xfrm>
        </p:grpSpPr>
        <p:sp>
          <p:nvSpPr>
            <p:cNvPr id="93" name="Oval 92"/>
            <p:cNvSpPr/>
            <p:nvPr/>
          </p:nvSpPr>
          <p:spPr>
            <a:xfrm>
              <a:off x="1127448" y="1920212"/>
              <a:ext cx="730386" cy="73038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grpSp>
          <p:nvGrpSpPr>
            <p:cNvPr id="94" name="Group 4"/>
            <p:cNvGrpSpPr>
              <a:grpSpLocks noChangeAspect="1"/>
            </p:cNvGrpSpPr>
            <p:nvPr/>
          </p:nvGrpSpPr>
          <p:grpSpPr bwMode="auto">
            <a:xfrm>
              <a:off x="1336514" y="2076417"/>
              <a:ext cx="311474" cy="418444"/>
              <a:chOff x="606" y="1800"/>
              <a:chExt cx="198" cy="266"/>
            </a:xfrm>
            <a:solidFill>
              <a:srgbClr val="FFFFFF"/>
            </a:solidFill>
          </p:grpSpPr>
          <p:sp>
            <p:nvSpPr>
              <p:cNvPr id="95" name="Freeform 43"/>
              <p:cNvSpPr>
                <a:spLocks/>
              </p:cNvSpPr>
              <p:nvPr/>
            </p:nvSpPr>
            <p:spPr bwMode="auto">
              <a:xfrm>
                <a:off x="606" y="1800"/>
                <a:ext cx="198" cy="266"/>
              </a:xfrm>
              <a:custGeom>
                <a:avLst/>
                <a:gdLst>
                  <a:gd name="T0" fmla="*/ 472 w 479"/>
                  <a:gd name="T1" fmla="*/ 29 h 642"/>
                  <a:gd name="T2" fmla="*/ 406 w 479"/>
                  <a:gd name="T3" fmla="*/ 29 h 642"/>
                  <a:gd name="T4" fmla="*/ 406 w 479"/>
                  <a:gd name="T5" fmla="*/ 7 h 642"/>
                  <a:gd name="T6" fmla="*/ 399 w 479"/>
                  <a:gd name="T7" fmla="*/ 0 h 642"/>
                  <a:gd name="T8" fmla="*/ 392 w 479"/>
                  <a:gd name="T9" fmla="*/ 7 h 642"/>
                  <a:gd name="T10" fmla="*/ 392 w 479"/>
                  <a:gd name="T11" fmla="*/ 66 h 642"/>
                  <a:gd name="T12" fmla="*/ 399 w 479"/>
                  <a:gd name="T13" fmla="*/ 73 h 642"/>
                  <a:gd name="T14" fmla="*/ 406 w 479"/>
                  <a:gd name="T15" fmla="*/ 66 h 642"/>
                  <a:gd name="T16" fmla="*/ 406 w 479"/>
                  <a:gd name="T17" fmla="*/ 43 h 642"/>
                  <a:gd name="T18" fmla="*/ 465 w 479"/>
                  <a:gd name="T19" fmla="*/ 43 h 642"/>
                  <a:gd name="T20" fmla="*/ 465 w 479"/>
                  <a:gd name="T21" fmla="*/ 628 h 642"/>
                  <a:gd name="T22" fmla="*/ 14 w 479"/>
                  <a:gd name="T23" fmla="*/ 628 h 642"/>
                  <a:gd name="T24" fmla="*/ 14 w 479"/>
                  <a:gd name="T25" fmla="*/ 43 h 642"/>
                  <a:gd name="T26" fmla="*/ 51 w 479"/>
                  <a:gd name="T27" fmla="*/ 43 h 642"/>
                  <a:gd name="T28" fmla="*/ 58 w 479"/>
                  <a:gd name="T29" fmla="*/ 36 h 642"/>
                  <a:gd name="T30" fmla="*/ 51 w 479"/>
                  <a:gd name="T31" fmla="*/ 29 h 642"/>
                  <a:gd name="T32" fmla="*/ 7 w 479"/>
                  <a:gd name="T33" fmla="*/ 29 h 642"/>
                  <a:gd name="T34" fmla="*/ 0 w 479"/>
                  <a:gd name="T35" fmla="*/ 36 h 642"/>
                  <a:gd name="T36" fmla="*/ 0 w 479"/>
                  <a:gd name="T37" fmla="*/ 635 h 642"/>
                  <a:gd name="T38" fmla="*/ 7 w 479"/>
                  <a:gd name="T39" fmla="*/ 642 h 642"/>
                  <a:gd name="T40" fmla="*/ 472 w 479"/>
                  <a:gd name="T41" fmla="*/ 642 h 642"/>
                  <a:gd name="T42" fmla="*/ 479 w 479"/>
                  <a:gd name="T43" fmla="*/ 635 h 642"/>
                  <a:gd name="T44" fmla="*/ 479 w 479"/>
                  <a:gd name="T45" fmla="*/ 36 h 642"/>
                  <a:gd name="T46" fmla="*/ 472 w 479"/>
                  <a:gd name="T47" fmla="*/ 2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642">
                    <a:moveTo>
                      <a:pt x="472" y="29"/>
                    </a:moveTo>
                    <a:cubicBezTo>
                      <a:pt x="406" y="29"/>
                      <a:pt x="406" y="29"/>
                      <a:pt x="406" y="29"/>
                    </a:cubicBezTo>
                    <a:cubicBezTo>
                      <a:pt x="406" y="7"/>
                      <a:pt x="406" y="7"/>
                      <a:pt x="406" y="7"/>
                    </a:cubicBezTo>
                    <a:cubicBezTo>
                      <a:pt x="406" y="3"/>
                      <a:pt x="403" y="0"/>
                      <a:pt x="399" y="0"/>
                    </a:cubicBezTo>
                    <a:cubicBezTo>
                      <a:pt x="395" y="0"/>
                      <a:pt x="392" y="3"/>
                      <a:pt x="392" y="7"/>
                    </a:cubicBezTo>
                    <a:cubicBezTo>
                      <a:pt x="392" y="66"/>
                      <a:pt x="392" y="66"/>
                      <a:pt x="392" y="66"/>
                    </a:cubicBezTo>
                    <a:cubicBezTo>
                      <a:pt x="392" y="70"/>
                      <a:pt x="395" y="73"/>
                      <a:pt x="399" y="73"/>
                    </a:cubicBezTo>
                    <a:cubicBezTo>
                      <a:pt x="403" y="73"/>
                      <a:pt x="406" y="70"/>
                      <a:pt x="406" y="66"/>
                    </a:cubicBezTo>
                    <a:cubicBezTo>
                      <a:pt x="406" y="43"/>
                      <a:pt x="406" y="43"/>
                      <a:pt x="406" y="43"/>
                    </a:cubicBezTo>
                    <a:cubicBezTo>
                      <a:pt x="465" y="43"/>
                      <a:pt x="465" y="43"/>
                      <a:pt x="465" y="43"/>
                    </a:cubicBezTo>
                    <a:cubicBezTo>
                      <a:pt x="465" y="628"/>
                      <a:pt x="465" y="628"/>
                      <a:pt x="465" y="628"/>
                    </a:cubicBezTo>
                    <a:cubicBezTo>
                      <a:pt x="14" y="628"/>
                      <a:pt x="14" y="628"/>
                      <a:pt x="14" y="628"/>
                    </a:cubicBezTo>
                    <a:cubicBezTo>
                      <a:pt x="14" y="43"/>
                      <a:pt x="14" y="43"/>
                      <a:pt x="14" y="43"/>
                    </a:cubicBezTo>
                    <a:cubicBezTo>
                      <a:pt x="51" y="43"/>
                      <a:pt x="51" y="43"/>
                      <a:pt x="51" y="43"/>
                    </a:cubicBezTo>
                    <a:cubicBezTo>
                      <a:pt x="54" y="43"/>
                      <a:pt x="58" y="40"/>
                      <a:pt x="58" y="36"/>
                    </a:cubicBezTo>
                    <a:cubicBezTo>
                      <a:pt x="58" y="33"/>
                      <a:pt x="54" y="29"/>
                      <a:pt x="51" y="29"/>
                    </a:cubicBezTo>
                    <a:cubicBezTo>
                      <a:pt x="7" y="29"/>
                      <a:pt x="7" y="29"/>
                      <a:pt x="7" y="29"/>
                    </a:cubicBezTo>
                    <a:cubicBezTo>
                      <a:pt x="4" y="29"/>
                      <a:pt x="0" y="33"/>
                      <a:pt x="0" y="36"/>
                    </a:cubicBezTo>
                    <a:cubicBezTo>
                      <a:pt x="0" y="635"/>
                      <a:pt x="0" y="635"/>
                      <a:pt x="0" y="635"/>
                    </a:cubicBezTo>
                    <a:cubicBezTo>
                      <a:pt x="0" y="639"/>
                      <a:pt x="4" y="642"/>
                      <a:pt x="7" y="642"/>
                    </a:cubicBezTo>
                    <a:cubicBezTo>
                      <a:pt x="472" y="642"/>
                      <a:pt x="472" y="642"/>
                      <a:pt x="472" y="642"/>
                    </a:cubicBezTo>
                    <a:cubicBezTo>
                      <a:pt x="476" y="642"/>
                      <a:pt x="479" y="639"/>
                      <a:pt x="479" y="635"/>
                    </a:cubicBezTo>
                    <a:cubicBezTo>
                      <a:pt x="479" y="36"/>
                      <a:pt x="479" y="36"/>
                      <a:pt x="479" y="36"/>
                    </a:cubicBezTo>
                    <a:cubicBezTo>
                      <a:pt x="479" y="33"/>
                      <a:pt x="476" y="29"/>
                      <a:pt x="47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6" name="Freeform 44"/>
              <p:cNvSpPr>
                <a:spLocks/>
              </p:cNvSpPr>
              <p:nvPr/>
            </p:nvSpPr>
            <p:spPr bwMode="auto">
              <a:xfrm>
                <a:off x="701" y="1800"/>
                <a:ext cx="18"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1" y="73"/>
                      <a:pt x="14" y="70"/>
                      <a:pt x="14" y="66"/>
                    </a:cubicBezTo>
                    <a:cubicBezTo>
                      <a:pt x="14" y="43"/>
                      <a:pt x="14" y="43"/>
                      <a:pt x="14" y="43"/>
                    </a:cubicBezTo>
                    <a:cubicBezTo>
                      <a:pt x="36" y="43"/>
                      <a:pt x="36" y="43"/>
                      <a:pt x="36" y="43"/>
                    </a:cubicBezTo>
                    <a:cubicBezTo>
                      <a:pt x="40" y="43"/>
                      <a:pt x="43" y="40"/>
                      <a:pt x="43" y="36"/>
                    </a:cubicBezTo>
                    <a:cubicBezTo>
                      <a:pt x="43" y="33"/>
                      <a:pt x="40" y="29"/>
                      <a:pt x="36" y="29"/>
                    </a:cubicBezTo>
                    <a:cubicBezTo>
                      <a:pt x="14" y="29"/>
                      <a:pt x="14" y="29"/>
                      <a:pt x="14" y="29"/>
                    </a:cubicBezTo>
                    <a:cubicBezTo>
                      <a:pt x="14" y="7"/>
                      <a:pt x="14" y="7"/>
                      <a:pt x="14" y="7"/>
                    </a:cubicBezTo>
                    <a:cubicBezTo>
                      <a:pt x="14" y="3"/>
                      <a:pt x="11"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7" name="Freeform 45"/>
              <p:cNvSpPr>
                <a:spLocks/>
              </p:cNvSpPr>
              <p:nvPr/>
            </p:nvSpPr>
            <p:spPr bwMode="auto">
              <a:xfrm>
                <a:off x="679" y="1800"/>
                <a:ext cx="18"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1" y="73"/>
                      <a:pt x="14" y="70"/>
                      <a:pt x="14" y="66"/>
                    </a:cubicBezTo>
                    <a:cubicBezTo>
                      <a:pt x="14" y="43"/>
                      <a:pt x="14" y="43"/>
                      <a:pt x="14" y="43"/>
                    </a:cubicBezTo>
                    <a:cubicBezTo>
                      <a:pt x="36" y="43"/>
                      <a:pt x="36" y="43"/>
                      <a:pt x="36" y="43"/>
                    </a:cubicBezTo>
                    <a:cubicBezTo>
                      <a:pt x="40" y="43"/>
                      <a:pt x="43" y="40"/>
                      <a:pt x="43" y="36"/>
                    </a:cubicBezTo>
                    <a:cubicBezTo>
                      <a:pt x="43" y="33"/>
                      <a:pt x="40" y="29"/>
                      <a:pt x="36" y="29"/>
                    </a:cubicBezTo>
                    <a:cubicBezTo>
                      <a:pt x="14" y="29"/>
                      <a:pt x="14" y="29"/>
                      <a:pt x="14" y="29"/>
                    </a:cubicBezTo>
                    <a:cubicBezTo>
                      <a:pt x="14" y="7"/>
                      <a:pt x="14" y="7"/>
                      <a:pt x="14" y="7"/>
                    </a:cubicBezTo>
                    <a:cubicBezTo>
                      <a:pt x="14" y="3"/>
                      <a:pt x="11"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8" name="Freeform 46"/>
              <p:cNvSpPr>
                <a:spLocks/>
              </p:cNvSpPr>
              <p:nvPr/>
            </p:nvSpPr>
            <p:spPr bwMode="auto">
              <a:xfrm>
                <a:off x="656" y="1800"/>
                <a:ext cx="18"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1" y="73"/>
                      <a:pt x="14" y="70"/>
                      <a:pt x="14" y="66"/>
                    </a:cubicBezTo>
                    <a:cubicBezTo>
                      <a:pt x="14" y="43"/>
                      <a:pt x="14" y="43"/>
                      <a:pt x="14" y="43"/>
                    </a:cubicBezTo>
                    <a:cubicBezTo>
                      <a:pt x="36" y="43"/>
                      <a:pt x="36" y="43"/>
                      <a:pt x="36" y="43"/>
                    </a:cubicBezTo>
                    <a:cubicBezTo>
                      <a:pt x="40" y="43"/>
                      <a:pt x="43" y="40"/>
                      <a:pt x="43" y="36"/>
                    </a:cubicBezTo>
                    <a:cubicBezTo>
                      <a:pt x="43" y="33"/>
                      <a:pt x="40" y="29"/>
                      <a:pt x="36" y="29"/>
                    </a:cubicBezTo>
                    <a:cubicBezTo>
                      <a:pt x="14" y="29"/>
                      <a:pt x="14" y="29"/>
                      <a:pt x="14" y="29"/>
                    </a:cubicBezTo>
                    <a:cubicBezTo>
                      <a:pt x="14" y="7"/>
                      <a:pt x="14" y="7"/>
                      <a:pt x="14" y="7"/>
                    </a:cubicBezTo>
                    <a:cubicBezTo>
                      <a:pt x="14" y="3"/>
                      <a:pt x="11"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99" name="Freeform 47"/>
              <p:cNvSpPr>
                <a:spLocks/>
              </p:cNvSpPr>
              <p:nvPr/>
            </p:nvSpPr>
            <p:spPr bwMode="auto">
              <a:xfrm>
                <a:off x="634" y="1800"/>
                <a:ext cx="18"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0" y="73"/>
                      <a:pt x="14" y="70"/>
                      <a:pt x="14" y="66"/>
                    </a:cubicBezTo>
                    <a:cubicBezTo>
                      <a:pt x="14" y="43"/>
                      <a:pt x="14" y="43"/>
                      <a:pt x="14" y="43"/>
                    </a:cubicBezTo>
                    <a:cubicBezTo>
                      <a:pt x="36" y="43"/>
                      <a:pt x="36" y="43"/>
                      <a:pt x="36" y="43"/>
                    </a:cubicBezTo>
                    <a:cubicBezTo>
                      <a:pt x="39" y="43"/>
                      <a:pt x="43" y="40"/>
                      <a:pt x="43" y="36"/>
                    </a:cubicBezTo>
                    <a:cubicBezTo>
                      <a:pt x="43" y="33"/>
                      <a:pt x="39" y="29"/>
                      <a:pt x="36" y="29"/>
                    </a:cubicBezTo>
                    <a:cubicBezTo>
                      <a:pt x="14" y="29"/>
                      <a:pt x="14" y="29"/>
                      <a:pt x="14" y="29"/>
                    </a:cubicBezTo>
                    <a:cubicBezTo>
                      <a:pt x="14" y="7"/>
                      <a:pt x="14" y="7"/>
                      <a:pt x="14" y="7"/>
                    </a:cubicBezTo>
                    <a:cubicBezTo>
                      <a:pt x="14" y="3"/>
                      <a:pt x="10"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0" name="Freeform 48"/>
              <p:cNvSpPr>
                <a:spLocks/>
              </p:cNvSpPr>
              <p:nvPr/>
            </p:nvSpPr>
            <p:spPr bwMode="auto">
              <a:xfrm>
                <a:off x="746" y="1800"/>
                <a:ext cx="18"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1" y="73"/>
                      <a:pt x="14" y="70"/>
                      <a:pt x="14" y="66"/>
                    </a:cubicBezTo>
                    <a:cubicBezTo>
                      <a:pt x="14" y="43"/>
                      <a:pt x="14" y="43"/>
                      <a:pt x="14" y="43"/>
                    </a:cubicBezTo>
                    <a:cubicBezTo>
                      <a:pt x="36" y="43"/>
                      <a:pt x="36" y="43"/>
                      <a:pt x="36" y="43"/>
                    </a:cubicBezTo>
                    <a:cubicBezTo>
                      <a:pt x="40" y="43"/>
                      <a:pt x="43" y="40"/>
                      <a:pt x="43" y="36"/>
                    </a:cubicBezTo>
                    <a:cubicBezTo>
                      <a:pt x="43" y="33"/>
                      <a:pt x="40" y="29"/>
                      <a:pt x="36" y="29"/>
                    </a:cubicBezTo>
                    <a:cubicBezTo>
                      <a:pt x="14" y="29"/>
                      <a:pt x="14" y="29"/>
                      <a:pt x="14" y="29"/>
                    </a:cubicBezTo>
                    <a:cubicBezTo>
                      <a:pt x="14" y="7"/>
                      <a:pt x="14" y="7"/>
                      <a:pt x="14" y="7"/>
                    </a:cubicBezTo>
                    <a:cubicBezTo>
                      <a:pt x="14" y="3"/>
                      <a:pt x="11"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1" name="Freeform 11"/>
              <p:cNvSpPr>
                <a:spLocks/>
              </p:cNvSpPr>
              <p:nvPr/>
            </p:nvSpPr>
            <p:spPr bwMode="auto">
              <a:xfrm>
                <a:off x="724" y="1800"/>
                <a:ext cx="17" cy="30"/>
              </a:xfrm>
              <a:custGeom>
                <a:avLst/>
                <a:gdLst>
                  <a:gd name="T0" fmla="*/ 7 w 43"/>
                  <a:gd name="T1" fmla="*/ 73 h 73"/>
                  <a:gd name="T2" fmla="*/ 14 w 43"/>
                  <a:gd name="T3" fmla="*/ 66 h 73"/>
                  <a:gd name="T4" fmla="*/ 14 w 43"/>
                  <a:gd name="T5" fmla="*/ 43 h 73"/>
                  <a:gd name="T6" fmla="*/ 36 w 43"/>
                  <a:gd name="T7" fmla="*/ 43 h 73"/>
                  <a:gd name="T8" fmla="*/ 43 w 43"/>
                  <a:gd name="T9" fmla="*/ 36 h 73"/>
                  <a:gd name="T10" fmla="*/ 36 w 43"/>
                  <a:gd name="T11" fmla="*/ 29 h 73"/>
                  <a:gd name="T12" fmla="*/ 14 w 43"/>
                  <a:gd name="T13" fmla="*/ 29 h 73"/>
                  <a:gd name="T14" fmla="*/ 14 w 43"/>
                  <a:gd name="T15" fmla="*/ 7 h 73"/>
                  <a:gd name="T16" fmla="*/ 7 w 43"/>
                  <a:gd name="T17" fmla="*/ 0 h 73"/>
                  <a:gd name="T18" fmla="*/ 0 w 43"/>
                  <a:gd name="T19" fmla="*/ 7 h 73"/>
                  <a:gd name="T20" fmla="*/ 0 w 43"/>
                  <a:gd name="T21" fmla="*/ 66 h 73"/>
                  <a:gd name="T22" fmla="*/ 7 w 43"/>
                  <a:gd name="T2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73">
                    <a:moveTo>
                      <a:pt x="7" y="73"/>
                    </a:moveTo>
                    <a:cubicBezTo>
                      <a:pt x="11" y="73"/>
                      <a:pt x="14" y="70"/>
                      <a:pt x="14" y="66"/>
                    </a:cubicBezTo>
                    <a:cubicBezTo>
                      <a:pt x="14" y="43"/>
                      <a:pt x="14" y="43"/>
                      <a:pt x="14" y="43"/>
                    </a:cubicBezTo>
                    <a:cubicBezTo>
                      <a:pt x="36" y="43"/>
                      <a:pt x="36" y="43"/>
                      <a:pt x="36" y="43"/>
                    </a:cubicBezTo>
                    <a:cubicBezTo>
                      <a:pt x="40" y="43"/>
                      <a:pt x="43" y="40"/>
                      <a:pt x="43" y="36"/>
                    </a:cubicBezTo>
                    <a:cubicBezTo>
                      <a:pt x="43" y="33"/>
                      <a:pt x="40" y="29"/>
                      <a:pt x="36" y="29"/>
                    </a:cubicBezTo>
                    <a:cubicBezTo>
                      <a:pt x="14" y="29"/>
                      <a:pt x="14" y="29"/>
                      <a:pt x="14" y="29"/>
                    </a:cubicBezTo>
                    <a:cubicBezTo>
                      <a:pt x="14" y="7"/>
                      <a:pt x="14" y="7"/>
                      <a:pt x="14" y="7"/>
                    </a:cubicBezTo>
                    <a:cubicBezTo>
                      <a:pt x="14" y="3"/>
                      <a:pt x="11" y="0"/>
                      <a:pt x="7" y="0"/>
                    </a:cubicBezTo>
                    <a:cubicBezTo>
                      <a:pt x="3" y="0"/>
                      <a:pt x="0" y="3"/>
                      <a:pt x="0" y="7"/>
                    </a:cubicBezTo>
                    <a:cubicBezTo>
                      <a:pt x="0" y="66"/>
                      <a:pt x="0" y="66"/>
                      <a:pt x="0" y="66"/>
                    </a:cubicBezTo>
                    <a:cubicBezTo>
                      <a:pt x="0" y="70"/>
                      <a:pt x="3" y="73"/>
                      <a:pt x="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2" name="Freeform 12"/>
              <p:cNvSpPr>
                <a:spLocks/>
              </p:cNvSpPr>
              <p:nvPr/>
            </p:nvSpPr>
            <p:spPr bwMode="auto">
              <a:xfrm>
                <a:off x="636" y="2027"/>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3" name="Freeform 13"/>
              <p:cNvSpPr>
                <a:spLocks/>
              </p:cNvSpPr>
              <p:nvPr/>
            </p:nvSpPr>
            <p:spPr bwMode="auto">
              <a:xfrm>
                <a:off x="636" y="2002"/>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4" name="Freeform 14"/>
              <p:cNvSpPr>
                <a:spLocks/>
              </p:cNvSpPr>
              <p:nvPr/>
            </p:nvSpPr>
            <p:spPr bwMode="auto">
              <a:xfrm>
                <a:off x="636" y="1978"/>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5" name="Freeform 15"/>
              <p:cNvSpPr>
                <a:spLocks/>
              </p:cNvSpPr>
              <p:nvPr/>
            </p:nvSpPr>
            <p:spPr bwMode="auto">
              <a:xfrm>
                <a:off x="636" y="1953"/>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0"/>
                      <a:pt x="4" y="14"/>
                      <a:pt x="7" y="14"/>
                    </a:cubicBezTo>
                    <a:cubicBezTo>
                      <a:pt x="326" y="14"/>
                      <a:pt x="326" y="14"/>
                      <a:pt x="326" y="14"/>
                    </a:cubicBezTo>
                    <a:cubicBezTo>
                      <a:pt x="330" y="14"/>
                      <a:pt x="333" y="10"/>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6" name="Freeform 16"/>
              <p:cNvSpPr>
                <a:spLocks/>
              </p:cNvSpPr>
              <p:nvPr/>
            </p:nvSpPr>
            <p:spPr bwMode="auto">
              <a:xfrm>
                <a:off x="636" y="1928"/>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7" name="Freeform 17"/>
              <p:cNvSpPr>
                <a:spLocks/>
              </p:cNvSpPr>
              <p:nvPr/>
            </p:nvSpPr>
            <p:spPr bwMode="auto">
              <a:xfrm>
                <a:off x="636" y="1904"/>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8" name="Freeform 18"/>
              <p:cNvSpPr>
                <a:spLocks/>
              </p:cNvSpPr>
              <p:nvPr/>
            </p:nvSpPr>
            <p:spPr bwMode="auto">
              <a:xfrm>
                <a:off x="636" y="1879"/>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109" name="Freeform 19"/>
              <p:cNvSpPr>
                <a:spLocks/>
              </p:cNvSpPr>
              <p:nvPr/>
            </p:nvSpPr>
            <p:spPr bwMode="auto">
              <a:xfrm>
                <a:off x="636" y="1855"/>
                <a:ext cx="138" cy="6"/>
              </a:xfrm>
              <a:custGeom>
                <a:avLst/>
                <a:gdLst>
                  <a:gd name="T0" fmla="*/ 326 w 333"/>
                  <a:gd name="T1" fmla="*/ 0 h 14"/>
                  <a:gd name="T2" fmla="*/ 7 w 333"/>
                  <a:gd name="T3" fmla="*/ 0 h 14"/>
                  <a:gd name="T4" fmla="*/ 0 w 333"/>
                  <a:gd name="T5" fmla="*/ 7 h 14"/>
                  <a:gd name="T6" fmla="*/ 7 w 333"/>
                  <a:gd name="T7" fmla="*/ 14 h 14"/>
                  <a:gd name="T8" fmla="*/ 326 w 333"/>
                  <a:gd name="T9" fmla="*/ 14 h 14"/>
                  <a:gd name="T10" fmla="*/ 333 w 333"/>
                  <a:gd name="T11" fmla="*/ 7 h 14"/>
                  <a:gd name="T12" fmla="*/ 326 w 33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33" h="14">
                    <a:moveTo>
                      <a:pt x="326" y="0"/>
                    </a:moveTo>
                    <a:cubicBezTo>
                      <a:pt x="7" y="0"/>
                      <a:pt x="7" y="0"/>
                      <a:pt x="7" y="0"/>
                    </a:cubicBezTo>
                    <a:cubicBezTo>
                      <a:pt x="4" y="0"/>
                      <a:pt x="0" y="3"/>
                      <a:pt x="0" y="7"/>
                    </a:cubicBezTo>
                    <a:cubicBezTo>
                      <a:pt x="0" y="11"/>
                      <a:pt x="4" y="14"/>
                      <a:pt x="7" y="14"/>
                    </a:cubicBezTo>
                    <a:cubicBezTo>
                      <a:pt x="326" y="14"/>
                      <a:pt x="326" y="14"/>
                      <a:pt x="326" y="14"/>
                    </a:cubicBezTo>
                    <a:cubicBezTo>
                      <a:pt x="330" y="14"/>
                      <a:pt x="333" y="11"/>
                      <a:pt x="333" y="7"/>
                    </a:cubicBezTo>
                    <a:cubicBezTo>
                      <a:pt x="333" y="3"/>
                      <a:pt x="330" y="0"/>
                      <a:pt x="3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grpSp>
      <p:grpSp>
        <p:nvGrpSpPr>
          <p:cNvPr id="110" name="Group 109"/>
          <p:cNvGrpSpPr/>
          <p:nvPr/>
        </p:nvGrpSpPr>
        <p:grpSpPr>
          <a:xfrm>
            <a:off x="5580029" y="1892598"/>
            <a:ext cx="807388" cy="758731"/>
            <a:chOff x="1289161" y="3059188"/>
            <a:chExt cx="1097280" cy="1097280"/>
          </a:xfrm>
        </p:grpSpPr>
        <p:sp>
          <p:nvSpPr>
            <p:cNvPr id="111" name="Oval 21"/>
            <p:cNvSpPr>
              <a:spLocks noChangeArrowheads="1"/>
            </p:cNvSpPr>
            <p:nvPr/>
          </p:nvSpPr>
          <p:spPr bwMode="auto">
            <a:xfrm>
              <a:off x="1289161" y="3059188"/>
              <a:ext cx="1097280" cy="1097280"/>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783"/>
              <a:endParaRPr lang="en-US" sz="1013">
                <a:solidFill>
                  <a:srgbClr val="5D5D5D"/>
                </a:solidFill>
                <a:latin typeface="Myriad Pro"/>
              </a:endParaRPr>
            </a:p>
          </p:txBody>
        </p:sp>
        <p:sp>
          <p:nvSpPr>
            <p:cNvPr id="112" name="Freeform 115"/>
            <p:cNvSpPr>
              <a:spLocks noEditPoints="1"/>
            </p:cNvSpPr>
            <p:nvPr/>
          </p:nvSpPr>
          <p:spPr bwMode="auto">
            <a:xfrm>
              <a:off x="1508156" y="3287404"/>
              <a:ext cx="660443" cy="640848"/>
            </a:xfrm>
            <a:custGeom>
              <a:avLst/>
              <a:gdLst>
                <a:gd name="T0" fmla="*/ 492 w 640"/>
                <a:gd name="T1" fmla="*/ 256 h 621"/>
                <a:gd name="T2" fmla="*/ 421 w 640"/>
                <a:gd name="T3" fmla="*/ 285 h 621"/>
                <a:gd name="T4" fmla="*/ 334 w 640"/>
                <a:gd name="T5" fmla="*/ 147 h 621"/>
                <a:gd name="T6" fmla="*/ 327 w 640"/>
                <a:gd name="T7" fmla="*/ 0 h 621"/>
                <a:gd name="T8" fmla="*/ 320 w 640"/>
                <a:gd name="T9" fmla="*/ 147 h 621"/>
                <a:gd name="T10" fmla="*/ 234 w 640"/>
                <a:gd name="T11" fmla="*/ 286 h 621"/>
                <a:gd name="T12" fmla="*/ 147 w 640"/>
                <a:gd name="T13" fmla="*/ 256 h 621"/>
                <a:gd name="T14" fmla="*/ 0 w 640"/>
                <a:gd name="T15" fmla="*/ 256 h 621"/>
                <a:gd name="T16" fmla="*/ 143 w 640"/>
                <a:gd name="T17" fmla="*/ 281 h 621"/>
                <a:gd name="T18" fmla="*/ 229 w 640"/>
                <a:gd name="T19" fmla="*/ 316 h 621"/>
                <a:gd name="T20" fmla="*/ 206 w 640"/>
                <a:gd name="T21" fmla="*/ 483 h 621"/>
                <a:gd name="T22" fmla="*/ 97 w 640"/>
                <a:gd name="T23" fmla="*/ 548 h 621"/>
                <a:gd name="T24" fmla="*/ 245 w 640"/>
                <a:gd name="T25" fmla="*/ 548 h 621"/>
                <a:gd name="T26" fmla="*/ 278 w 640"/>
                <a:gd name="T27" fmla="*/ 401 h 621"/>
                <a:gd name="T28" fmla="*/ 372 w 640"/>
                <a:gd name="T29" fmla="*/ 404 h 621"/>
                <a:gd name="T30" fmla="*/ 394 w 640"/>
                <a:gd name="T31" fmla="*/ 548 h 621"/>
                <a:gd name="T32" fmla="*/ 542 w 640"/>
                <a:gd name="T33" fmla="*/ 548 h 621"/>
                <a:gd name="T34" fmla="*/ 436 w 640"/>
                <a:gd name="T35" fmla="*/ 481 h 621"/>
                <a:gd name="T36" fmla="*/ 426 w 640"/>
                <a:gd name="T37" fmla="*/ 316 h 621"/>
                <a:gd name="T38" fmla="*/ 496 w 640"/>
                <a:gd name="T39" fmla="*/ 281 h 621"/>
                <a:gd name="T40" fmla="*/ 640 w 640"/>
                <a:gd name="T41" fmla="*/ 256 h 621"/>
                <a:gd name="T42" fmla="*/ 73 w 640"/>
                <a:gd name="T43" fmla="*/ 316 h 621"/>
                <a:gd name="T44" fmla="*/ 73 w 640"/>
                <a:gd name="T45" fmla="*/ 196 h 621"/>
                <a:gd name="T46" fmla="*/ 73 w 640"/>
                <a:gd name="T47" fmla="*/ 316 h 621"/>
                <a:gd name="T48" fmla="*/ 171 w 640"/>
                <a:gd name="T49" fmla="*/ 607 h 621"/>
                <a:gd name="T50" fmla="*/ 171 w 640"/>
                <a:gd name="T51" fmla="*/ 488 h 621"/>
                <a:gd name="T52" fmla="*/ 528 w 640"/>
                <a:gd name="T53" fmla="*/ 548 h 621"/>
                <a:gd name="T54" fmla="*/ 408 w 640"/>
                <a:gd name="T55" fmla="*/ 548 h 621"/>
                <a:gd name="T56" fmla="*/ 528 w 640"/>
                <a:gd name="T57" fmla="*/ 548 h 621"/>
                <a:gd name="T58" fmla="*/ 327 w 640"/>
                <a:gd name="T59" fmla="*/ 14 h 621"/>
                <a:gd name="T60" fmla="*/ 327 w 640"/>
                <a:gd name="T61" fmla="*/ 134 h 621"/>
                <a:gd name="T62" fmla="*/ 327 w 640"/>
                <a:gd name="T63" fmla="*/ 400 h 621"/>
                <a:gd name="T64" fmla="*/ 327 w 640"/>
                <a:gd name="T65" fmla="*/ 232 h 621"/>
                <a:gd name="T66" fmla="*/ 327 w 640"/>
                <a:gd name="T67" fmla="*/ 400 h 621"/>
                <a:gd name="T68" fmla="*/ 508 w 640"/>
                <a:gd name="T69" fmla="*/ 271 h 621"/>
                <a:gd name="T70" fmla="*/ 508 w 640"/>
                <a:gd name="T71" fmla="*/ 271 h 621"/>
                <a:gd name="T72" fmla="*/ 566 w 640"/>
                <a:gd name="T73" fmla="*/ 196 h 621"/>
                <a:gd name="T74" fmla="*/ 566 w 640"/>
                <a:gd name="T75" fmla="*/ 31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21">
                  <a:moveTo>
                    <a:pt x="566" y="182"/>
                  </a:moveTo>
                  <a:cubicBezTo>
                    <a:pt x="525" y="182"/>
                    <a:pt x="492" y="215"/>
                    <a:pt x="492" y="256"/>
                  </a:cubicBezTo>
                  <a:cubicBezTo>
                    <a:pt x="492" y="260"/>
                    <a:pt x="492" y="264"/>
                    <a:pt x="493" y="267"/>
                  </a:cubicBezTo>
                  <a:cubicBezTo>
                    <a:pt x="421" y="285"/>
                    <a:pt x="421" y="285"/>
                    <a:pt x="421" y="285"/>
                  </a:cubicBezTo>
                  <a:cubicBezTo>
                    <a:pt x="408" y="248"/>
                    <a:pt x="375" y="221"/>
                    <a:pt x="334" y="218"/>
                  </a:cubicBezTo>
                  <a:cubicBezTo>
                    <a:pt x="334" y="147"/>
                    <a:pt x="334" y="147"/>
                    <a:pt x="334" y="147"/>
                  </a:cubicBezTo>
                  <a:cubicBezTo>
                    <a:pt x="372" y="144"/>
                    <a:pt x="401" y="112"/>
                    <a:pt x="401" y="74"/>
                  </a:cubicBezTo>
                  <a:cubicBezTo>
                    <a:pt x="401" y="33"/>
                    <a:pt x="368" y="0"/>
                    <a:pt x="327" y="0"/>
                  </a:cubicBezTo>
                  <a:cubicBezTo>
                    <a:pt x="287" y="0"/>
                    <a:pt x="254" y="33"/>
                    <a:pt x="254" y="74"/>
                  </a:cubicBezTo>
                  <a:cubicBezTo>
                    <a:pt x="254" y="112"/>
                    <a:pt x="283" y="144"/>
                    <a:pt x="320" y="147"/>
                  </a:cubicBezTo>
                  <a:cubicBezTo>
                    <a:pt x="320" y="218"/>
                    <a:pt x="320" y="218"/>
                    <a:pt x="320" y="218"/>
                  </a:cubicBezTo>
                  <a:cubicBezTo>
                    <a:pt x="280" y="221"/>
                    <a:pt x="246" y="249"/>
                    <a:pt x="234" y="286"/>
                  </a:cubicBezTo>
                  <a:cubicBezTo>
                    <a:pt x="146" y="267"/>
                    <a:pt x="146" y="267"/>
                    <a:pt x="146" y="267"/>
                  </a:cubicBezTo>
                  <a:cubicBezTo>
                    <a:pt x="147" y="263"/>
                    <a:pt x="147" y="260"/>
                    <a:pt x="147" y="256"/>
                  </a:cubicBezTo>
                  <a:cubicBezTo>
                    <a:pt x="147" y="215"/>
                    <a:pt x="114" y="182"/>
                    <a:pt x="73" y="182"/>
                  </a:cubicBezTo>
                  <a:cubicBezTo>
                    <a:pt x="33" y="182"/>
                    <a:pt x="0" y="215"/>
                    <a:pt x="0" y="256"/>
                  </a:cubicBezTo>
                  <a:cubicBezTo>
                    <a:pt x="0" y="297"/>
                    <a:pt x="33" y="330"/>
                    <a:pt x="73" y="330"/>
                  </a:cubicBezTo>
                  <a:cubicBezTo>
                    <a:pt x="105" y="330"/>
                    <a:pt x="133" y="309"/>
                    <a:pt x="143" y="281"/>
                  </a:cubicBezTo>
                  <a:cubicBezTo>
                    <a:pt x="230" y="300"/>
                    <a:pt x="230" y="300"/>
                    <a:pt x="230" y="300"/>
                  </a:cubicBezTo>
                  <a:cubicBezTo>
                    <a:pt x="229" y="305"/>
                    <a:pt x="229" y="311"/>
                    <a:pt x="229" y="316"/>
                  </a:cubicBezTo>
                  <a:cubicBezTo>
                    <a:pt x="229" y="348"/>
                    <a:pt x="244" y="375"/>
                    <a:pt x="267" y="394"/>
                  </a:cubicBezTo>
                  <a:cubicBezTo>
                    <a:pt x="206" y="483"/>
                    <a:pt x="206" y="483"/>
                    <a:pt x="206" y="483"/>
                  </a:cubicBezTo>
                  <a:cubicBezTo>
                    <a:pt x="196" y="477"/>
                    <a:pt x="184" y="474"/>
                    <a:pt x="171" y="474"/>
                  </a:cubicBezTo>
                  <a:cubicBezTo>
                    <a:pt x="130" y="474"/>
                    <a:pt x="97" y="507"/>
                    <a:pt x="97" y="548"/>
                  </a:cubicBezTo>
                  <a:cubicBezTo>
                    <a:pt x="97" y="588"/>
                    <a:pt x="130" y="621"/>
                    <a:pt x="171" y="621"/>
                  </a:cubicBezTo>
                  <a:cubicBezTo>
                    <a:pt x="212" y="621"/>
                    <a:pt x="245" y="588"/>
                    <a:pt x="245" y="548"/>
                  </a:cubicBezTo>
                  <a:cubicBezTo>
                    <a:pt x="245" y="525"/>
                    <a:pt x="234" y="504"/>
                    <a:pt x="218" y="491"/>
                  </a:cubicBezTo>
                  <a:cubicBezTo>
                    <a:pt x="278" y="401"/>
                    <a:pt x="278" y="401"/>
                    <a:pt x="278" y="401"/>
                  </a:cubicBezTo>
                  <a:cubicBezTo>
                    <a:pt x="293" y="410"/>
                    <a:pt x="309" y="414"/>
                    <a:pt x="327" y="414"/>
                  </a:cubicBezTo>
                  <a:cubicBezTo>
                    <a:pt x="343" y="414"/>
                    <a:pt x="359" y="411"/>
                    <a:pt x="372" y="404"/>
                  </a:cubicBezTo>
                  <a:cubicBezTo>
                    <a:pt x="424" y="489"/>
                    <a:pt x="424" y="489"/>
                    <a:pt x="424" y="489"/>
                  </a:cubicBezTo>
                  <a:cubicBezTo>
                    <a:pt x="406" y="502"/>
                    <a:pt x="394" y="523"/>
                    <a:pt x="394" y="548"/>
                  </a:cubicBezTo>
                  <a:cubicBezTo>
                    <a:pt x="394" y="588"/>
                    <a:pt x="427" y="621"/>
                    <a:pt x="468" y="621"/>
                  </a:cubicBezTo>
                  <a:cubicBezTo>
                    <a:pt x="509" y="621"/>
                    <a:pt x="542" y="588"/>
                    <a:pt x="542" y="548"/>
                  </a:cubicBezTo>
                  <a:cubicBezTo>
                    <a:pt x="542" y="507"/>
                    <a:pt x="509" y="474"/>
                    <a:pt x="468" y="474"/>
                  </a:cubicBezTo>
                  <a:cubicBezTo>
                    <a:pt x="456" y="474"/>
                    <a:pt x="446" y="477"/>
                    <a:pt x="436" y="481"/>
                  </a:cubicBezTo>
                  <a:cubicBezTo>
                    <a:pt x="384" y="396"/>
                    <a:pt x="384" y="396"/>
                    <a:pt x="384" y="396"/>
                  </a:cubicBezTo>
                  <a:cubicBezTo>
                    <a:pt x="409" y="378"/>
                    <a:pt x="426" y="349"/>
                    <a:pt x="426" y="316"/>
                  </a:cubicBezTo>
                  <a:cubicBezTo>
                    <a:pt x="426" y="310"/>
                    <a:pt x="425" y="305"/>
                    <a:pt x="424" y="299"/>
                  </a:cubicBezTo>
                  <a:cubicBezTo>
                    <a:pt x="496" y="281"/>
                    <a:pt x="496" y="281"/>
                    <a:pt x="496" y="281"/>
                  </a:cubicBezTo>
                  <a:cubicBezTo>
                    <a:pt x="507" y="309"/>
                    <a:pt x="534" y="330"/>
                    <a:pt x="566" y="330"/>
                  </a:cubicBezTo>
                  <a:cubicBezTo>
                    <a:pt x="606" y="330"/>
                    <a:pt x="640" y="297"/>
                    <a:pt x="640" y="256"/>
                  </a:cubicBezTo>
                  <a:cubicBezTo>
                    <a:pt x="640" y="215"/>
                    <a:pt x="606" y="182"/>
                    <a:pt x="566" y="182"/>
                  </a:cubicBezTo>
                  <a:close/>
                  <a:moveTo>
                    <a:pt x="73" y="316"/>
                  </a:moveTo>
                  <a:cubicBezTo>
                    <a:pt x="40" y="316"/>
                    <a:pt x="14" y="289"/>
                    <a:pt x="14" y="256"/>
                  </a:cubicBezTo>
                  <a:cubicBezTo>
                    <a:pt x="14" y="223"/>
                    <a:pt x="40" y="196"/>
                    <a:pt x="73" y="196"/>
                  </a:cubicBezTo>
                  <a:cubicBezTo>
                    <a:pt x="106" y="196"/>
                    <a:pt x="133" y="223"/>
                    <a:pt x="133" y="256"/>
                  </a:cubicBezTo>
                  <a:cubicBezTo>
                    <a:pt x="133" y="289"/>
                    <a:pt x="106" y="316"/>
                    <a:pt x="73" y="316"/>
                  </a:cubicBezTo>
                  <a:close/>
                  <a:moveTo>
                    <a:pt x="231" y="548"/>
                  </a:moveTo>
                  <a:cubicBezTo>
                    <a:pt x="231" y="581"/>
                    <a:pt x="204" y="607"/>
                    <a:pt x="171" y="607"/>
                  </a:cubicBezTo>
                  <a:cubicBezTo>
                    <a:pt x="138" y="607"/>
                    <a:pt x="111" y="581"/>
                    <a:pt x="111" y="548"/>
                  </a:cubicBezTo>
                  <a:cubicBezTo>
                    <a:pt x="111" y="515"/>
                    <a:pt x="138" y="488"/>
                    <a:pt x="171" y="488"/>
                  </a:cubicBezTo>
                  <a:cubicBezTo>
                    <a:pt x="204" y="488"/>
                    <a:pt x="231" y="515"/>
                    <a:pt x="231" y="548"/>
                  </a:cubicBezTo>
                  <a:close/>
                  <a:moveTo>
                    <a:pt x="528" y="548"/>
                  </a:moveTo>
                  <a:cubicBezTo>
                    <a:pt x="528" y="581"/>
                    <a:pt x="501" y="607"/>
                    <a:pt x="468" y="607"/>
                  </a:cubicBezTo>
                  <a:cubicBezTo>
                    <a:pt x="435" y="607"/>
                    <a:pt x="408" y="581"/>
                    <a:pt x="408" y="548"/>
                  </a:cubicBezTo>
                  <a:cubicBezTo>
                    <a:pt x="408" y="515"/>
                    <a:pt x="435" y="488"/>
                    <a:pt x="468" y="488"/>
                  </a:cubicBezTo>
                  <a:cubicBezTo>
                    <a:pt x="501" y="488"/>
                    <a:pt x="528" y="515"/>
                    <a:pt x="528" y="548"/>
                  </a:cubicBezTo>
                  <a:close/>
                  <a:moveTo>
                    <a:pt x="268" y="74"/>
                  </a:moveTo>
                  <a:cubicBezTo>
                    <a:pt x="268" y="41"/>
                    <a:pt x="294" y="14"/>
                    <a:pt x="327" y="14"/>
                  </a:cubicBezTo>
                  <a:cubicBezTo>
                    <a:pt x="360" y="14"/>
                    <a:pt x="387" y="41"/>
                    <a:pt x="387" y="74"/>
                  </a:cubicBezTo>
                  <a:cubicBezTo>
                    <a:pt x="387" y="107"/>
                    <a:pt x="360" y="134"/>
                    <a:pt x="327" y="134"/>
                  </a:cubicBezTo>
                  <a:cubicBezTo>
                    <a:pt x="294" y="134"/>
                    <a:pt x="268" y="107"/>
                    <a:pt x="268" y="74"/>
                  </a:cubicBezTo>
                  <a:close/>
                  <a:moveTo>
                    <a:pt x="327" y="400"/>
                  </a:moveTo>
                  <a:cubicBezTo>
                    <a:pt x="281" y="400"/>
                    <a:pt x="243" y="363"/>
                    <a:pt x="243" y="316"/>
                  </a:cubicBezTo>
                  <a:cubicBezTo>
                    <a:pt x="243" y="270"/>
                    <a:pt x="281" y="232"/>
                    <a:pt x="327" y="232"/>
                  </a:cubicBezTo>
                  <a:cubicBezTo>
                    <a:pt x="374" y="232"/>
                    <a:pt x="412" y="270"/>
                    <a:pt x="412" y="316"/>
                  </a:cubicBezTo>
                  <a:cubicBezTo>
                    <a:pt x="412" y="363"/>
                    <a:pt x="374" y="400"/>
                    <a:pt x="327" y="400"/>
                  </a:cubicBezTo>
                  <a:close/>
                  <a:moveTo>
                    <a:pt x="566" y="316"/>
                  </a:moveTo>
                  <a:cubicBezTo>
                    <a:pt x="538" y="316"/>
                    <a:pt x="514" y="297"/>
                    <a:pt x="508" y="271"/>
                  </a:cubicBezTo>
                  <a:cubicBezTo>
                    <a:pt x="508" y="271"/>
                    <a:pt x="508" y="271"/>
                    <a:pt x="508" y="271"/>
                  </a:cubicBezTo>
                  <a:cubicBezTo>
                    <a:pt x="508" y="271"/>
                    <a:pt x="508" y="271"/>
                    <a:pt x="508" y="271"/>
                  </a:cubicBezTo>
                  <a:cubicBezTo>
                    <a:pt x="507" y="266"/>
                    <a:pt x="506" y="261"/>
                    <a:pt x="506" y="256"/>
                  </a:cubicBezTo>
                  <a:cubicBezTo>
                    <a:pt x="506" y="223"/>
                    <a:pt x="533" y="196"/>
                    <a:pt x="566" y="196"/>
                  </a:cubicBezTo>
                  <a:cubicBezTo>
                    <a:pt x="599" y="196"/>
                    <a:pt x="626" y="223"/>
                    <a:pt x="626" y="256"/>
                  </a:cubicBezTo>
                  <a:cubicBezTo>
                    <a:pt x="626" y="289"/>
                    <a:pt x="599" y="316"/>
                    <a:pt x="566" y="316"/>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783"/>
              <a:endParaRPr lang="en-US" sz="1013">
                <a:solidFill>
                  <a:srgbClr val="5D5D5D"/>
                </a:solidFill>
                <a:latin typeface="Myriad Pro"/>
              </a:endParaRPr>
            </a:p>
          </p:txBody>
        </p:sp>
      </p:grpSp>
      <p:grpSp>
        <p:nvGrpSpPr>
          <p:cNvPr id="113" name="Group 112"/>
          <p:cNvGrpSpPr/>
          <p:nvPr/>
        </p:nvGrpSpPr>
        <p:grpSpPr>
          <a:xfrm>
            <a:off x="4190736" y="1306310"/>
            <a:ext cx="762528" cy="741799"/>
            <a:chOff x="6019800" y="1352550"/>
            <a:chExt cx="891964" cy="891964"/>
          </a:xfrm>
          <a:solidFill>
            <a:schemeClr val="accent4"/>
          </a:solidFill>
        </p:grpSpPr>
        <p:sp>
          <p:nvSpPr>
            <p:cNvPr id="114" name="Oval 94"/>
            <p:cNvSpPr>
              <a:spLocks noChangeArrowheads="1"/>
            </p:cNvSpPr>
            <p:nvPr/>
          </p:nvSpPr>
          <p:spPr bwMode="auto">
            <a:xfrm>
              <a:off x="6019800" y="1352550"/>
              <a:ext cx="891964" cy="89196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defTabSz="685783"/>
              <a:endParaRPr lang="en-US" sz="2400">
                <a:solidFill>
                  <a:srgbClr val="E5E5E5"/>
                </a:solidFill>
                <a:latin typeface="Myriad Pro"/>
              </a:endParaRPr>
            </a:p>
          </p:txBody>
        </p:sp>
        <p:pic>
          <p:nvPicPr>
            <p:cNvPr id="115" name="Picture 114"/>
            <p:cNvPicPr>
              <a:picLocks noChangeAspect="1"/>
            </p:cNvPicPr>
            <p:nvPr/>
          </p:nvPicPr>
          <p:blipFill>
            <a:blip r:embed="rId3"/>
            <a:stretch>
              <a:fillRect/>
            </a:stretch>
          </p:blipFill>
          <p:spPr>
            <a:xfrm>
              <a:off x="6174317" y="1592792"/>
              <a:ext cx="582930" cy="411480"/>
            </a:xfrm>
            <a:prstGeom prst="rect">
              <a:avLst/>
            </a:prstGeom>
            <a:grpFill/>
          </p:spPr>
        </p:pic>
      </p:grpSp>
    </p:spTree>
    <p:extLst>
      <p:ext uri="{BB962C8B-B14F-4D97-AF65-F5344CB8AC3E}">
        <p14:creationId xmlns:p14="http://schemas.microsoft.com/office/powerpoint/2010/main" val="1160979134"/>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3158">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3158">
                                          <p:cBhvr additive="base">
                                            <p:cTn id="7" dur="950" fill="hold"/>
                                            <p:tgtEl>
                                              <p:spTgt spid="5"/>
                                            </p:tgtEl>
                                            <p:attrNameLst>
                                              <p:attrName>ppt_x</p:attrName>
                                            </p:attrNameLst>
                                          </p:cBhvr>
                                          <p:tavLst>
                                            <p:tav tm="0">
                                              <p:val>
                                                <p:strVal val="#ppt_x"/>
                                              </p:val>
                                            </p:tav>
                                            <p:tav tm="100000">
                                              <p:val>
                                                <p:strVal val="#ppt_x"/>
                                              </p:val>
                                            </p:tav>
                                          </p:tavLst>
                                        </p:anim>
                                        <p:anim calcmode="lin" valueType="num" p14:bounceEnd="63158">
                                          <p:cBhvr additive="base">
                                            <p:cTn id="8" dur="95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300"/>
                                            <p:tgtEl>
                                              <p:spTgt spid="44"/>
                                            </p:tgtEl>
                                          </p:cBhvr>
                                        </p:animEffect>
                                      </p:childTnLst>
                                    </p:cTn>
                                  </p:par>
                                  <p:par>
                                    <p:cTn id="12" presetID="10" presetClass="entr" presetSubtype="0" fill="hold" nodeType="withEffect">
                                      <p:stCondLst>
                                        <p:cond delay="80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300"/>
                                            <p:tgtEl>
                                              <p:spTgt spid="86"/>
                                            </p:tgtEl>
                                          </p:cBhvr>
                                        </p:animEffect>
                                      </p:childTnLst>
                                    </p:cTn>
                                  </p:par>
                                  <p:par>
                                    <p:cTn id="15" presetID="10" presetClass="entr" presetSubtype="0" fill="hold" grpId="0" nodeType="withEffect">
                                      <p:stCondLst>
                                        <p:cond delay="8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300"/>
                                            <p:tgtEl>
                                              <p:spTgt spid="50"/>
                                            </p:tgtEl>
                                          </p:cBhvr>
                                        </p:animEffect>
                                      </p:childTnLst>
                                    </p:cTn>
                                  </p:par>
                                </p:childTnLst>
                              </p:cTn>
                            </p:par>
                            <p:par>
                              <p:cTn id="18" fill="hold">
                                <p:stCondLst>
                                  <p:cond delay="1100"/>
                                </p:stCondLst>
                                <p:childTnLst>
                                  <p:par>
                                    <p:cTn id="19" presetID="2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
                                            <p:tgtEl>
                                              <p:spTgt spid="34"/>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300"/>
                                            <p:tgtEl>
                                              <p:spTgt spid="45"/>
                                            </p:tgtEl>
                                          </p:cBhvr>
                                        </p:animEffect>
                                      </p:childTnLst>
                                    </p:cTn>
                                  </p:par>
                                  <p:par>
                                    <p:cTn id="25" presetID="10" presetClass="entr" presetSubtype="0" fill="hold" nodeType="withEffect">
                                      <p:stCondLst>
                                        <p:cond delay="40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300"/>
                                            <p:tgtEl>
                                              <p:spTgt spid="76"/>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300"/>
                                            <p:tgtEl>
                                              <p:spTgt spid="82"/>
                                            </p:tgtEl>
                                          </p:cBhvr>
                                        </p:animEffect>
                                      </p:childTnLst>
                                    </p:cTn>
                                  </p:par>
                                </p:childTnLst>
                              </p:cTn>
                            </p:par>
                            <p:par>
                              <p:cTn id="31" fill="hold">
                                <p:stCondLst>
                                  <p:cond delay="1800"/>
                                </p:stCondLst>
                                <p:childTnLst>
                                  <p:par>
                                    <p:cTn id="32" presetID="22" presetClass="entr" presetSubtype="8"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200"/>
                                            <p:tgtEl>
                                              <p:spTgt spid="41"/>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300"/>
                                            <p:tgtEl>
                                              <p:spTgt spid="46"/>
                                            </p:tgtEl>
                                          </p:cBhvr>
                                        </p:animEffect>
                                      </p:childTnLst>
                                    </p:cTn>
                                  </p:par>
                                </p:childTnLst>
                              </p:cTn>
                            </p:par>
                            <p:par>
                              <p:cTn id="38" fill="hold">
                                <p:stCondLst>
                                  <p:cond delay="2300"/>
                                </p:stCondLst>
                                <p:childTnLst>
                                  <p:par>
                                    <p:cTn id="39" presetID="10" presetClass="entr" presetSubtype="0" fill="hold"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2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300"/>
                                            <p:tgtEl>
                                              <p:spTgt spid="84"/>
                                            </p:tgtEl>
                                          </p:cBhvr>
                                        </p:animEffect>
                                      </p:childTnLst>
                                    </p:cTn>
                                  </p:par>
                                </p:childTnLst>
                              </p:cTn>
                            </p:par>
                            <p:par>
                              <p:cTn id="45" fill="hold">
                                <p:stCondLst>
                                  <p:cond delay="2600"/>
                                </p:stCondLst>
                                <p:childTnLst>
                                  <p:par>
                                    <p:cTn id="46" presetID="22" presetClass="entr" presetSubtype="8"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2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300"/>
                                            <p:tgtEl>
                                              <p:spTgt spid="47"/>
                                            </p:tgtEl>
                                          </p:cBhvr>
                                        </p:animEffect>
                                      </p:childTnLst>
                                    </p:cTn>
                                  </p:par>
                                  <p:par>
                                    <p:cTn id="52" presetID="10" presetClass="entr" presetSubtype="0" fill="hold" nodeType="withEffect">
                                      <p:stCondLst>
                                        <p:cond delay="20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300"/>
                                            <p:tgtEl>
                                              <p:spTgt spid="110"/>
                                            </p:tgtEl>
                                          </p:cBhvr>
                                        </p:animEffect>
                                      </p:childTnLst>
                                    </p:cTn>
                                  </p:par>
                                  <p:par>
                                    <p:cTn id="55" presetID="10" presetClass="entr" presetSubtype="0" fill="hold" grpId="0" nodeType="withEffect">
                                      <p:stCondLst>
                                        <p:cond delay="400"/>
                                      </p:stCondLst>
                                      <p:childTnLst>
                                        <p:set>
                                          <p:cBhvr>
                                            <p:cTn id="56" dur="1" fill="hold">
                                              <p:stCondLst>
                                                <p:cond delay="0"/>
                                              </p:stCondLst>
                                            </p:cTn>
                                            <p:tgtEl>
                                              <p:spTgt spid="157"/>
                                            </p:tgtEl>
                                            <p:attrNameLst>
                                              <p:attrName>style.visibility</p:attrName>
                                            </p:attrNameLst>
                                          </p:cBhvr>
                                          <p:to>
                                            <p:strVal val="visible"/>
                                          </p:to>
                                        </p:set>
                                        <p:animEffect transition="in" filter="fade">
                                          <p:cBhvr>
                                            <p:cTn id="57" dur="300"/>
                                            <p:tgtEl>
                                              <p:spTgt spid="157"/>
                                            </p:tgtEl>
                                          </p:cBhvr>
                                        </p:animEffect>
                                      </p:childTnLst>
                                    </p:cTn>
                                  </p:par>
                                </p:childTnLst>
                              </p:cTn>
                            </p:par>
                            <p:par>
                              <p:cTn id="58" fill="hold">
                                <p:stCondLst>
                                  <p:cond delay="3300"/>
                                </p:stCondLst>
                                <p:childTnLst>
                                  <p:par>
                                    <p:cTn id="59" presetID="22" presetClass="entr" presetSubtype="1"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up)">
                                          <p:cBhvr>
                                            <p:cTn id="61" dur="200"/>
                                            <p:tgtEl>
                                              <p:spTgt spid="43"/>
                                            </p:tgtEl>
                                          </p:cBhvr>
                                        </p:animEffect>
                                      </p:childTnLst>
                                    </p:cTn>
                                  </p:par>
                                  <p:par>
                                    <p:cTn id="62" presetID="10" presetClass="entr" presetSubtype="0" fill="hold" grpId="0" nodeType="withEffect">
                                      <p:stCondLst>
                                        <p:cond delay="20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300"/>
                                            <p:tgtEl>
                                              <p:spTgt spid="48"/>
                                            </p:tgtEl>
                                          </p:cBhvr>
                                        </p:animEffect>
                                      </p:childTnLst>
                                    </p:cTn>
                                  </p:par>
                                  <p:par>
                                    <p:cTn id="65" presetID="10" presetClass="entr" presetSubtype="0" fill="hold" nodeType="withEffect">
                                      <p:stCondLst>
                                        <p:cond delay="20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300"/>
                                            <p:tgtEl>
                                              <p:spTgt spid="92"/>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156"/>
                                            </p:tgtEl>
                                            <p:attrNameLst>
                                              <p:attrName>style.visibility</p:attrName>
                                            </p:attrNameLst>
                                          </p:cBhvr>
                                          <p:to>
                                            <p:strVal val="visible"/>
                                          </p:to>
                                        </p:set>
                                        <p:animEffect transition="in" filter="fade">
                                          <p:cBhvr>
                                            <p:cTn id="70" dur="3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1" grpId="0" animBg="1"/>
          <p:bldP spid="42" grpId="0" animBg="1"/>
          <p:bldP spid="43" grpId="0" animBg="1"/>
          <p:bldP spid="44" grpId="0" animBg="1"/>
          <p:bldP spid="45" grpId="0" animBg="1"/>
          <p:bldP spid="46" grpId="0" animBg="1"/>
          <p:bldP spid="47" grpId="0" animBg="1"/>
          <p:bldP spid="48" grpId="0" animBg="1"/>
          <p:bldP spid="50" grpId="0"/>
          <p:bldP spid="82" grpId="0"/>
          <p:bldP spid="156" grpId="0"/>
          <p:bldP spid="157" grpId="0"/>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50" fill="hold"/>
                                            <p:tgtEl>
                                              <p:spTgt spid="5"/>
                                            </p:tgtEl>
                                            <p:attrNameLst>
                                              <p:attrName>ppt_x</p:attrName>
                                            </p:attrNameLst>
                                          </p:cBhvr>
                                          <p:tavLst>
                                            <p:tav tm="0">
                                              <p:val>
                                                <p:strVal val="#ppt_x"/>
                                              </p:val>
                                            </p:tav>
                                            <p:tav tm="100000">
                                              <p:val>
                                                <p:strVal val="#ppt_x"/>
                                              </p:val>
                                            </p:tav>
                                          </p:tavLst>
                                        </p:anim>
                                        <p:anim calcmode="lin" valueType="num">
                                          <p:cBhvr additive="base">
                                            <p:cTn id="8" dur="95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0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300"/>
                                            <p:tgtEl>
                                              <p:spTgt spid="44"/>
                                            </p:tgtEl>
                                          </p:cBhvr>
                                        </p:animEffect>
                                      </p:childTnLst>
                                    </p:cTn>
                                  </p:par>
                                  <p:par>
                                    <p:cTn id="12" presetID="10" presetClass="entr" presetSubtype="0" fill="hold" nodeType="withEffect">
                                      <p:stCondLst>
                                        <p:cond delay="80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300"/>
                                            <p:tgtEl>
                                              <p:spTgt spid="86"/>
                                            </p:tgtEl>
                                          </p:cBhvr>
                                        </p:animEffect>
                                      </p:childTnLst>
                                    </p:cTn>
                                  </p:par>
                                  <p:par>
                                    <p:cTn id="15" presetID="10" presetClass="entr" presetSubtype="0" fill="hold" grpId="0" nodeType="withEffect">
                                      <p:stCondLst>
                                        <p:cond delay="80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300"/>
                                            <p:tgtEl>
                                              <p:spTgt spid="50"/>
                                            </p:tgtEl>
                                          </p:cBhvr>
                                        </p:animEffect>
                                      </p:childTnLst>
                                    </p:cTn>
                                  </p:par>
                                </p:childTnLst>
                              </p:cTn>
                            </p:par>
                            <p:par>
                              <p:cTn id="18" fill="hold">
                                <p:stCondLst>
                                  <p:cond delay="1100"/>
                                </p:stCondLst>
                                <p:childTnLst>
                                  <p:par>
                                    <p:cTn id="19" presetID="22" presetClass="entr" presetSubtype="4"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200"/>
                                            <p:tgtEl>
                                              <p:spTgt spid="34"/>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300"/>
                                            <p:tgtEl>
                                              <p:spTgt spid="45"/>
                                            </p:tgtEl>
                                          </p:cBhvr>
                                        </p:animEffect>
                                      </p:childTnLst>
                                    </p:cTn>
                                  </p:par>
                                  <p:par>
                                    <p:cTn id="25" presetID="10" presetClass="entr" presetSubtype="0" fill="hold" nodeType="withEffect">
                                      <p:stCondLst>
                                        <p:cond delay="40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300"/>
                                            <p:tgtEl>
                                              <p:spTgt spid="76"/>
                                            </p:tgtEl>
                                          </p:cBhvr>
                                        </p:animEffect>
                                      </p:childTnLst>
                                    </p:cTn>
                                  </p:par>
                                  <p:par>
                                    <p:cTn id="28" presetID="10" presetClass="entr" presetSubtype="0" fill="hold" grpId="0" nodeType="withEffect">
                                      <p:stCondLst>
                                        <p:cond delay="40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300"/>
                                            <p:tgtEl>
                                              <p:spTgt spid="82"/>
                                            </p:tgtEl>
                                          </p:cBhvr>
                                        </p:animEffect>
                                      </p:childTnLst>
                                    </p:cTn>
                                  </p:par>
                                </p:childTnLst>
                              </p:cTn>
                            </p:par>
                            <p:par>
                              <p:cTn id="31" fill="hold">
                                <p:stCondLst>
                                  <p:cond delay="1800"/>
                                </p:stCondLst>
                                <p:childTnLst>
                                  <p:par>
                                    <p:cTn id="32" presetID="22" presetClass="entr" presetSubtype="8"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200"/>
                                            <p:tgtEl>
                                              <p:spTgt spid="41"/>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300"/>
                                            <p:tgtEl>
                                              <p:spTgt spid="46"/>
                                            </p:tgtEl>
                                          </p:cBhvr>
                                        </p:animEffect>
                                      </p:childTnLst>
                                    </p:cTn>
                                  </p:par>
                                </p:childTnLst>
                              </p:cTn>
                            </p:par>
                            <p:par>
                              <p:cTn id="38" fill="hold">
                                <p:stCondLst>
                                  <p:cond delay="2300"/>
                                </p:stCondLst>
                                <p:childTnLst>
                                  <p:par>
                                    <p:cTn id="39" presetID="10" presetClass="entr" presetSubtype="0" fill="hold"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2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300"/>
                                            <p:tgtEl>
                                              <p:spTgt spid="84"/>
                                            </p:tgtEl>
                                          </p:cBhvr>
                                        </p:animEffect>
                                      </p:childTnLst>
                                    </p:cTn>
                                  </p:par>
                                </p:childTnLst>
                              </p:cTn>
                            </p:par>
                            <p:par>
                              <p:cTn id="45" fill="hold">
                                <p:stCondLst>
                                  <p:cond delay="2600"/>
                                </p:stCondLst>
                                <p:childTnLst>
                                  <p:par>
                                    <p:cTn id="46" presetID="22" presetClass="entr" presetSubtype="8"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2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300"/>
                                            <p:tgtEl>
                                              <p:spTgt spid="47"/>
                                            </p:tgtEl>
                                          </p:cBhvr>
                                        </p:animEffect>
                                      </p:childTnLst>
                                    </p:cTn>
                                  </p:par>
                                  <p:par>
                                    <p:cTn id="52" presetID="10" presetClass="entr" presetSubtype="0" fill="hold" nodeType="withEffect">
                                      <p:stCondLst>
                                        <p:cond delay="20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300"/>
                                            <p:tgtEl>
                                              <p:spTgt spid="110"/>
                                            </p:tgtEl>
                                          </p:cBhvr>
                                        </p:animEffect>
                                      </p:childTnLst>
                                    </p:cTn>
                                  </p:par>
                                  <p:par>
                                    <p:cTn id="55" presetID="10" presetClass="entr" presetSubtype="0" fill="hold" grpId="0" nodeType="withEffect">
                                      <p:stCondLst>
                                        <p:cond delay="400"/>
                                      </p:stCondLst>
                                      <p:childTnLst>
                                        <p:set>
                                          <p:cBhvr>
                                            <p:cTn id="56" dur="1" fill="hold">
                                              <p:stCondLst>
                                                <p:cond delay="0"/>
                                              </p:stCondLst>
                                            </p:cTn>
                                            <p:tgtEl>
                                              <p:spTgt spid="157"/>
                                            </p:tgtEl>
                                            <p:attrNameLst>
                                              <p:attrName>style.visibility</p:attrName>
                                            </p:attrNameLst>
                                          </p:cBhvr>
                                          <p:to>
                                            <p:strVal val="visible"/>
                                          </p:to>
                                        </p:set>
                                        <p:animEffect transition="in" filter="fade">
                                          <p:cBhvr>
                                            <p:cTn id="57" dur="300"/>
                                            <p:tgtEl>
                                              <p:spTgt spid="157"/>
                                            </p:tgtEl>
                                          </p:cBhvr>
                                        </p:animEffect>
                                      </p:childTnLst>
                                    </p:cTn>
                                  </p:par>
                                </p:childTnLst>
                              </p:cTn>
                            </p:par>
                            <p:par>
                              <p:cTn id="58" fill="hold">
                                <p:stCondLst>
                                  <p:cond delay="3300"/>
                                </p:stCondLst>
                                <p:childTnLst>
                                  <p:par>
                                    <p:cTn id="59" presetID="22" presetClass="entr" presetSubtype="1"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up)">
                                          <p:cBhvr>
                                            <p:cTn id="61" dur="200"/>
                                            <p:tgtEl>
                                              <p:spTgt spid="43"/>
                                            </p:tgtEl>
                                          </p:cBhvr>
                                        </p:animEffect>
                                      </p:childTnLst>
                                    </p:cTn>
                                  </p:par>
                                  <p:par>
                                    <p:cTn id="62" presetID="10" presetClass="entr" presetSubtype="0" fill="hold" grpId="0" nodeType="withEffect">
                                      <p:stCondLst>
                                        <p:cond delay="20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300"/>
                                            <p:tgtEl>
                                              <p:spTgt spid="48"/>
                                            </p:tgtEl>
                                          </p:cBhvr>
                                        </p:animEffect>
                                      </p:childTnLst>
                                    </p:cTn>
                                  </p:par>
                                  <p:par>
                                    <p:cTn id="65" presetID="10" presetClass="entr" presetSubtype="0" fill="hold" nodeType="withEffect">
                                      <p:stCondLst>
                                        <p:cond delay="20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300"/>
                                            <p:tgtEl>
                                              <p:spTgt spid="92"/>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156"/>
                                            </p:tgtEl>
                                            <p:attrNameLst>
                                              <p:attrName>style.visibility</p:attrName>
                                            </p:attrNameLst>
                                          </p:cBhvr>
                                          <p:to>
                                            <p:strVal val="visible"/>
                                          </p:to>
                                        </p:set>
                                        <p:animEffect transition="in" filter="fade">
                                          <p:cBhvr>
                                            <p:cTn id="70" dur="3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1" grpId="0" animBg="1"/>
          <p:bldP spid="42" grpId="0" animBg="1"/>
          <p:bldP spid="43" grpId="0" animBg="1"/>
          <p:bldP spid="44" grpId="0" animBg="1"/>
          <p:bldP spid="45" grpId="0" animBg="1"/>
          <p:bldP spid="46" grpId="0" animBg="1"/>
          <p:bldP spid="47" grpId="0" animBg="1"/>
          <p:bldP spid="48" grpId="0" animBg="1"/>
          <p:bldP spid="50" grpId="0"/>
          <p:bldP spid="82" grpId="0"/>
          <p:bldP spid="156" grpId="0"/>
          <p:bldP spid="157" grpId="0"/>
          <p:bldP spid="8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black">
          <a:xfrm>
            <a:off x="7023498" y="1286226"/>
            <a:ext cx="1362681" cy="276999"/>
          </a:xfrm>
          <a:prstGeom prst="rect">
            <a:avLst/>
          </a:prstGeom>
        </p:spPr>
        <p:txBody>
          <a:bodyPr wrap="none" anchor="ctr" anchorCtr="0">
            <a:spAutoFit/>
          </a:bodyPr>
          <a:lstStyle/>
          <a:p>
            <a:pPr defTabSz="685783">
              <a:lnSpc>
                <a:spcPct val="80000"/>
              </a:lnSpc>
            </a:pPr>
            <a:r>
              <a:rPr lang="en-US" sz="1500" spc="-20">
                <a:solidFill>
                  <a:srgbClr val="5D5D5D"/>
                </a:solidFill>
                <a:latin typeface="Myriad Pro"/>
              </a:rPr>
              <a:t>Use of experts</a:t>
            </a:r>
            <a:endParaRPr lang="en-US" sz="1500">
              <a:solidFill>
                <a:srgbClr val="5D5D5D"/>
              </a:solidFill>
              <a:latin typeface="Myriad Pro"/>
            </a:endParaRPr>
          </a:p>
        </p:txBody>
      </p:sp>
      <p:sp>
        <p:nvSpPr>
          <p:cNvPr id="11" name="Rectangle 10"/>
          <p:cNvSpPr/>
          <p:nvPr/>
        </p:nvSpPr>
        <p:spPr bwMode="black">
          <a:xfrm>
            <a:off x="7168104" y="2433160"/>
            <a:ext cx="1714421" cy="646331"/>
          </a:xfrm>
          <a:prstGeom prst="rect">
            <a:avLst/>
          </a:prstGeom>
        </p:spPr>
        <p:txBody>
          <a:bodyPr wrap="square" anchor="ctr" anchorCtr="0">
            <a:spAutoFit/>
          </a:bodyPr>
          <a:lstStyle/>
          <a:p>
            <a:pPr defTabSz="685783">
              <a:lnSpc>
                <a:spcPct val="80000"/>
              </a:lnSpc>
            </a:pPr>
            <a:r>
              <a:rPr lang="en-US" sz="1500" spc="-20">
                <a:solidFill>
                  <a:srgbClr val="5D5D5D"/>
                </a:solidFill>
                <a:latin typeface="Myriad Pro"/>
              </a:rPr>
              <a:t>Absence of conflicts of interest</a:t>
            </a:r>
            <a:endParaRPr lang="en-US" sz="1500">
              <a:solidFill>
                <a:srgbClr val="5D5D5D"/>
              </a:solidFill>
              <a:latin typeface="Myriad Pro"/>
            </a:endParaRPr>
          </a:p>
        </p:txBody>
      </p:sp>
      <p:sp>
        <p:nvSpPr>
          <p:cNvPr id="12" name="Rectangle 11"/>
          <p:cNvSpPr/>
          <p:nvPr/>
        </p:nvSpPr>
        <p:spPr bwMode="black">
          <a:xfrm>
            <a:off x="6975576" y="3801189"/>
            <a:ext cx="1937966" cy="830997"/>
          </a:xfrm>
          <a:prstGeom prst="rect">
            <a:avLst/>
          </a:prstGeom>
        </p:spPr>
        <p:txBody>
          <a:bodyPr wrap="square" anchor="ctr" anchorCtr="0">
            <a:spAutoFit/>
          </a:bodyPr>
          <a:lstStyle/>
          <a:p>
            <a:pPr defTabSz="685783">
              <a:lnSpc>
                <a:spcPct val="80000"/>
              </a:lnSpc>
            </a:pPr>
            <a:r>
              <a:rPr lang="en-US" sz="1500" spc="-20">
                <a:solidFill>
                  <a:srgbClr val="5D5D5D"/>
                </a:solidFill>
                <a:latin typeface="Myriad Pro"/>
              </a:rPr>
              <a:t>Socially and environmentally sustainable procurement</a:t>
            </a:r>
            <a:endParaRPr lang="en-US" sz="1500">
              <a:solidFill>
                <a:srgbClr val="5D5D5D"/>
              </a:solidFill>
              <a:latin typeface="Myriad Pro"/>
            </a:endParaRPr>
          </a:p>
        </p:txBody>
      </p:sp>
      <p:sp>
        <p:nvSpPr>
          <p:cNvPr id="13" name="Freeform 12"/>
          <p:cNvSpPr/>
          <p:nvPr/>
        </p:nvSpPr>
        <p:spPr bwMode="black">
          <a:xfrm flipH="1">
            <a:off x="5561062" y="1427866"/>
            <a:ext cx="763164" cy="33207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5783"/>
            <a:endParaRPr lang="en-US" sz="1600">
              <a:solidFill>
                <a:srgbClr val="E5E5E5"/>
              </a:solidFill>
              <a:latin typeface="Myriad Pro"/>
            </a:endParaRPr>
          </a:p>
        </p:txBody>
      </p:sp>
      <p:sp>
        <p:nvSpPr>
          <p:cNvPr id="14" name="Freeform 13"/>
          <p:cNvSpPr/>
          <p:nvPr/>
        </p:nvSpPr>
        <p:spPr bwMode="black">
          <a:xfrm flipH="1" flipV="1">
            <a:off x="5561062" y="3657511"/>
            <a:ext cx="763164" cy="30660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4"/>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5783"/>
            <a:endParaRPr lang="en-US" sz="1600">
              <a:solidFill>
                <a:srgbClr val="E5E5E5"/>
              </a:solidFill>
              <a:latin typeface="Myriad Pro"/>
            </a:endParaRPr>
          </a:p>
        </p:txBody>
      </p:sp>
      <p:cxnSp>
        <p:nvCxnSpPr>
          <p:cNvPr id="15" name="Straight Connector 14"/>
          <p:cNvCxnSpPr>
            <a:stCxn id="23" idx="2"/>
          </p:cNvCxnSpPr>
          <p:nvPr/>
        </p:nvCxnSpPr>
        <p:spPr bwMode="black">
          <a:xfrm flipH="1">
            <a:off x="5954948" y="2729658"/>
            <a:ext cx="545358" cy="0"/>
          </a:xfrm>
          <a:prstGeom prst="line">
            <a:avLst/>
          </a:prstGeom>
          <a:noFill/>
          <a:ln w="12700">
            <a:solidFill>
              <a:schemeClr val="accent2"/>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bwMode="black">
          <a:xfrm>
            <a:off x="472453" y="1286226"/>
            <a:ext cx="1586332" cy="276999"/>
          </a:xfrm>
          <a:prstGeom prst="rect">
            <a:avLst/>
          </a:prstGeom>
        </p:spPr>
        <p:txBody>
          <a:bodyPr wrap="none" anchor="ctr" anchorCtr="0">
            <a:spAutoFit/>
          </a:bodyPr>
          <a:lstStyle/>
          <a:p>
            <a:pPr algn="r" defTabSz="685783">
              <a:lnSpc>
                <a:spcPct val="80000"/>
              </a:lnSpc>
            </a:pPr>
            <a:r>
              <a:rPr lang="en-US" sz="1500" spc="-20">
                <a:solidFill>
                  <a:srgbClr val="5D5D5D"/>
                </a:solidFill>
                <a:latin typeface="Myriad Pro"/>
              </a:rPr>
              <a:t>Free competition</a:t>
            </a:r>
            <a:endParaRPr lang="en-US" sz="1500">
              <a:solidFill>
                <a:srgbClr val="5D5D5D"/>
              </a:solidFill>
              <a:latin typeface="Myriad Pro"/>
            </a:endParaRPr>
          </a:p>
        </p:txBody>
      </p:sp>
      <p:sp>
        <p:nvSpPr>
          <p:cNvPr id="18" name="Rectangle 17"/>
          <p:cNvSpPr/>
          <p:nvPr/>
        </p:nvSpPr>
        <p:spPr bwMode="black">
          <a:xfrm>
            <a:off x="1092395" y="2591160"/>
            <a:ext cx="818174" cy="276999"/>
          </a:xfrm>
          <a:prstGeom prst="rect">
            <a:avLst/>
          </a:prstGeom>
        </p:spPr>
        <p:txBody>
          <a:bodyPr wrap="none" anchor="ctr" anchorCtr="0">
            <a:spAutoFit/>
          </a:bodyPr>
          <a:lstStyle/>
          <a:p>
            <a:pPr algn="r" defTabSz="685783">
              <a:lnSpc>
                <a:spcPct val="80000"/>
              </a:lnSpc>
            </a:pPr>
            <a:r>
              <a:rPr lang="en-US" sz="1500" spc="-20">
                <a:solidFill>
                  <a:srgbClr val="5D5D5D"/>
                </a:solidFill>
                <a:latin typeface="Myriad Pro"/>
              </a:rPr>
              <a:t>Legality</a:t>
            </a:r>
            <a:endParaRPr lang="en-US" sz="1500">
              <a:solidFill>
                <a:srgbClr val="5D5D5D"/>
              </a:solidFill>
              <a:latin typeface="Myriad Pro"/>
            </a:endParaRPr>
          </a:p>
        </p:txBody>
      </p:sp>
      <p:sp>
        <p:nvSpPr>
          <p:cNvPr id="19" name="Rectangle 18"/>
          <p:cNvSpPr/>
          <p:nvPr/>
        </p:nvSpPr>
        <p:spPr bwMode="black">
          <a:xfrm>
            <a:off x="769301" y="3827547"/>
            <a:ext cx="1280800" cy="276999"/>
          </a:xfrm>
          <a:prstGeom prst="rect">
            <a:avLst/>
          </a:prstGeom>
        </p:spPr>
        <p:txBody>
          <a:bodyPr wrap="none" anchor="ctr" anchorCtr="0">
            <a:spAutoFit/>
          </a:bodyPr>
          <a:lstStyle/>
          <a:p>
            <a:pPr algn="r" defTabSz="685783">
              <a:lnSpc>
                <a:spcPct val="80000"/>
              </a:lnSpc>
            </a:pPr>
            <a:r>
              <a:rPr lang="en-US" sz="1500" spc="-20">
                <a:solidFill>
                  <a:srgbClr val="5D5D5D"/>
                </a:solidFill>
                <a:latin typeface="Myriad Pro"/>
              </a:rPr>
              <a:t>Transparency</a:t>
            </a:r>
            <a:endParaRPr lang="en-US" sz="1500">
              <a:solidFill>
                <a:srgbClr val="5D5D5D"/>
              </a:solidFill>
              <a:latin typeface="Myriad Pro"/>
            </a:endParaRPr>
          </a:p>
        </p:txBody>
      </p:sp>
      <p:sp>
        <p:nvSpPr>
          <p:cNvPr id="20" name="Freeform 19"/>
          <p:cNvSpPr/>
          <p:nvPr/>
        </p:nvSpPr>
        <p:spPr bwMode="black">
          <a:xfrm>
            <a:off x="2777420" y="1427866"/>
            <a:ext cx="763164" cy="33207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tx2"/>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5783"/>
            <a:endParaRPr lang="en-US" sz="1600">
              <a:solidFill>
                <a:srgbClr val="E5E5E5"/>
              </a:solidFill>
              <a:latin typeface="Myriad Pro"/>
            </a:endParaRPr>
          </a:p>
        </p:txBody>
      </p:sp>
      <p:sp>
        <p:nvSpPr>
          <p:cNvPr id="21" name="Freeform 20"/>
          <p:cNvSpPr/>
          <p:nvPr/>
        </p:nvSpPr>
        <p:spPr bwMode="black">
          <a:xfrm flipV="1">
            <a:off x="2777420" y="3657511"/>
            <a:ext cx="763164" cy="30660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685783"/>
            <a:endParaRPr lang="en-US" sz="1600">
              <a:solidFill>
                <a:srgbClr val="E5E5E5"/>
              </a:solidFill>
              <a:latin typeface="Myriad Pro"/>
            </a:endParaRPr>
          </a:p>
        </p:txBody>
      </p:sp>
      <p:cxnSp>
        <p:nvCxnSpPr>
          <p:cNvPr id="22" name="Straight Connector 21"/>
          <p:cNvCxnSpPr>
            <a:cxnSpLocks/>
          </p:cNvCxnSpPr>
          <p:nvPr/>
        </p:nvCxnSpPr>
        <p:spPr bwMode="black">
          <a:xfrm>
            <a:off x="2656718" y="2729658"/>
            <a:ext cx="509031" cy="0"/>
          </a:xfrm>
          <a:prstGeom prst="line">
            <a:avLst/>
          </a:prstGeom>
          <a:noFill/>
          <a:ln w="12700">
            <a:solidFill>
              <a:schemeClr val="accent3"/>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6" name="Oval 15"/>
          <p:cNvSpPr/>
          <p:nvPr/>
        </p:nvSpPr>
        <p:spPr>
          <a:xfrm>
            <a:off x="6316003" y="1098976"/>
            <a:ext cx="667796" cy="6677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sp>
        <p:nvSpPr>
          <p:cNvPr id="23" name="Oval 22"/>
          <p:cNvSpPr/>
          <p:nvPr/>
        </p:nvSpPr>
        <p:spPr>
          <a:xfrm>
            <a:off x="6500308" y="2395762"/>
            <a:ext cx="667796" cy="66779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a:solidFill>
                <a:srgbClr val="E5E5E5"/>
              </a:solidFill>
              <a:latin typeface="Myriad Pro"/>
            </a:endParaRPr>
          </a:p>
        </p:txBody>
      </p:sp>
      <p:sp>
        <p:nvSpPr>
          <p:cNvPr id="24" name="Oval 23"/>
          <p:cNvSpPr/>
          <p:nvPr/>
        </p:nvSpPr>
        <p:spPr>
          <a:xfrm>
            <a:off x="6316003" y="3632146"/>
            <a:ext cx="667796" cy="667796"/>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sp>
        <p:nvSpPr>
          <p:cNvPr id="25" name="Oval 24"/>
          <p:cNvSpPr/>
          <p:nvPr/>
        </p:nvSpPr>
        <p:spPr>
          <a:xfrm>
            <a:off x="2137135" y="1090825"/>
            <a:ext cx="667796" cy="66779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sp>
        <p:nvSpPr>
          <p:cNvPr id="27" name="Oval 26"/>
          <p:cNvSpPr/>
          <p:nvPr/>
        </p:nvSpPr>
        <p:spPr>
          <a:xfrm>
            <a:off x="2128045" y="3536280"/>
            <a:ext cx="667796" cy="66779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sp>
        <p:nvSpPr>
          <p:cNvPr id="38" name="Freeform 9"/>
          <p:cNvSpPr>
            <a:spLocks noEditPoints="1"/>
          </p:cNvSpPr>
          <p:nvPr/>
        </p:nvSpPr>
        <p:spPr bwMode="auto">
          <a:xfrm>
            <a:off x="2192786" y="2507559"/>
            <a:ext cx="260071" cy="444203"/>
          </a:xfrm>
          <a:custGeom>
            <a:avLst/>
            <a:gdLst>
              <a:gd name="T0" fmla="*/ 120 w 138"/>
              <a:gd name="T1" fmla="*/ 0 h 236"/>
              <a:gd name="T2" fmla="*/ 18 w 138"/>
              <a:gd name="T3" fmla="*/ 0 h 236"/>
              <a:gd name="T4" fmla="*/ 0 w 138"/>
              <a:gd name="T5" fmla="*/ 18 h 236"/>
              <a:gd name="T6" fmla="*/ 0 w 138"/>
              <a:gd name="T7" fmla="*/ 219 h 236"/>
              <a:gd name="T8" fmla="*/ 18 w 138"/>
              <a:gd name="T9" fmla="*/ 236 h 236"/>
              <a:gd name="T10" fmla="*/ 120 w 138"/>
              <a:gd name="T11" fmla="*/ 236 h 236"/>
              <a:gd name="T12" fmla="*/ 138 w 138"/>
              <a:gd name="T13" fmla="*/ 219 h 236"/>
              <a:gd name="T14" fmla="*/ 138 w 138"/>
              <a:gd name="T15" fmla="*/ 18 h 236"/>
              <a:gd name="T16" fmla="*/ 120 w 138"/>
              <a:gd name="T17" fmla="*/ 0 h 236"/>
              <a:gd name="T18" fmla="*/ 133 w 138"/>
              <a:gd name="T19" fmla="*/ 219 h 236"/>
              <a:gd name="T20" fmla="*/ 120 w 138"/>
              <a:gd name="T21" fmla="*/ 232 h 236"/>
              <a:gd name="T22" fmla="*/ 18 w 138"/>
              <a:gd name="T23" fmla="*/ 232 h 236"/>
              <a:gd name="T24" fmla="*/ 5 w 138"/>
              <a:gd name="T25" fmla="*/ 219 h 236"/>
              <a:gd name="T26" fmla="*/ 5 w 138"/>
              <a:gd name="T27" fmla="*/ 199 h 236"/>
              <a:gd name="T28" fmla="*/ 133 w 138"/>
              <a:gd name="T29" fmla="*/ 199 h 236"/>
              <a:gd name="T30" fmla="*/ 133 w 138"/>
              <a:gd name="T31" fmla="*/ 219 h 236"/>
              <a:gd name="T32" fmla="*/ 133 w 138"/>
              <a:gd name="T33" fmla="*/ 194 h 236"/>
              <a:gd name="T34" fmla="*/ 5 w 138"/>
              <a:gd name="T35" fmla="*/ 194 h 236"/>
              <a:gd name="T36" fmla="*/ 5 w 138"/>
              <a:gd name="T37" fmla="*/ 35 h 236"/>
              <a:gd name="T38" fmla="*/ 133 w 138"/>
              <a:gd name="T39" fmla="*/ 35 h 236"/>
              <a:gd name="T40" fmla="*/ 133 w 138"/>
              <a:gd name="T41" fmla="*/ 194 h 236"/>
              <a:gd name="T42" fmla="*/ 133 w 138"/>
              <a:gd name="T43" fmla="*/ 30 h 236"/>
              <a:gd name="T44" fmla="*/ 5 w 138"/>
              <a:gd name="T45" fmla="*/ 30 h 236"/>
              <a:gd name="T46" fmla="*/ 5 w 138"/>
              <a:gd name="T47" fmla="*/ 18 h 236"/>
              <a:gd name="T48" fmla="*/ 18 w 138"/>
              <a:gd name="T49" fmla="*/ 5 h 236"/>
              <a:gd name="T50" fmla="*/ 120 w 138"/>
              <a:gd name="T51" fmla="*/ 5 h 236"/>
              <a:gd name="T52" fmla="*/ 133 w 138"/>
              <a:gd name="T53" fmla="*/ 18 h 236"/>
              <a:gd name="T54" fmla="*/ 133 w 138"/>
              <a:gd name="T55" fmla="*/ 30 h 236"/>
              <a:gd name="T56" fmla="*/ 87 w 138"/>
              <a:gd name="T57" fmla="*/ 16 h 236"/>
              <a:gd name="T58" fmla="*/ 51 w 138"/>
              <a:gd name="T59" fmla="*/ 16 h 236"/>
              <a:gd name="T60" fmla="*/ 49 w 138"/>
              <a:gd name="T61" fmla="*/ 18 h 236"/>
              <a:gd name="T62" fmla="*/ 51 w 138"/>
              <a:gd name="T63" fmla="*/ 20 h 236"/>
              <a:gd name="T64" fmla="*/ 87 w 138"/>
              <a:gd name="T65" fmla="*/ 20 h 236"/>
              <a:gd name="T66" fmla="*/ 89 w 138"/>
              <a:gd name="T67" fmla="*/ 18 h 236"/>
              <a:gd name="T68" fmla="*/ 87 w 138"/>
              <a:gd name="T69" fmla="*/ 16 h 236"/>
              <a:gd name="T70" fmla="*/ 69 w 138"/>
              <a:gd name="T71" fmla="*/ 226 h 236"/>
              <a:gd name="T72" fmla="*/ 79 w 138"/>
              <a:gd name="T73" fmla="*/ 216 h 236"/>
              <a:gd name="T74" fmla="*/ 69 w 138"/>
              <a:gd name="T75" fmla="*/ 205 h 236"/>
              <a:gd name="T76" fmla="*/ 59 w 138"/>
              <a:gd name="T77" fmla="*/ 216 h 236"/>
              <a:gd name="T78" fmla="*/ 69 w 138"/>
              <a:gd name="T79" fmla="*/ 226 h 236"/>
              <a:gd name="T80" fmla="*/ 69 w 138"/>
              <a:gd name="T81" fmla="*/ 210 h 236"/>
              <a:gd name="T82" fmla="*/ 75 w 138"/>
              <a:gd name="T83" fmla="*/ 216 h 236"/>
              <a:gd name="T84" fmla="*/ 69 w 138"/>
              <a:gd name="T85" fmla="*/ 221 h 236"/>
              <a:gd name="T86" fmla="*/ 63 w 138"/>
              <a:gd name="T87" fmla="*/ 216 h 236"/>
              <a:gd name="T88" fmla="*/ 69 w 138"/>
              <a:gd name="T89"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8" h="236">
                <a:moveTo>
                  <a:pt x="120" y="0"/>
                </a:moveTo>
                <a:cubicBezTo>
                  <a:pt x="18" y="0"/>
                  <a:pt x="18" y="0"/>
                  <a:pt x="18" y="0"/>
                </a:cubicBezTo>
                <a:cubicBezTo>
                  <a:pt x="8" y="0"/>
                  <a:pt x="0" y="8"/>
                  <a:pt x="0" y="18"/>
                </a:cubicBezTo>
                <a:cubicBezTo>
                  <a:pt x="0" y="219"/>
                  <a:pt x="0" y="219"/>
                  <a:pt x="0" y="219"/>
                </a:cubicBezTo>
                <a:cubicBezTo>
                  <a:pt x="0" y="228"/>
                  <a:pt x="8" y="236"/>
                  <a:pt x="18" y="236"/>
                </a:cubicBezTo>
                <a:cubicBezTo>
                  <a:pt x="120" y="236"/>
                  <a:pt x="120" y="236"/>
                  <a:pt x="120" y="236"/>
                </a:cubicBezTo>
                <a:cubicBezTo>
                  <a:pt x="130" y="236"/>
                  <a:pt x="138" y="228"/>
                  <a:pt x="138" y="219"/>
                </a:cubicBezTo>
                <a:cubicBezTo>
                  <a:pt x="138" y="18"/>
                  <a:pt x="138" y="18"/>
                  <a:pt x="138" y="18"/>
                </a:cubicBezTo>
                <a:cubicBezTo>
                  <a:pt x="138" y="8"/>
                  <a:pt x="130" y="0"/>
                  <a:pt x="120" y="0"/>
                </a:cubicBezTo>
                <a:close/>
                <a:moveTo>
                  <a:pt x="133" y="219"/>
                </a:moveTo>
                <a:cubicBezTo>
                  <a:pt x="133" y="226"/>
                  <a:pt x="127" y="232"/>
                  <a:pt x="120" y="232"/>
                </a:cubicBezTo>
                <a:cubicBezTo>
                  <a:pt x="18" y="232"/>
                  <a:pt x="18" y="232"/>
                  <a:pt x="18" y="232"/>
                </a:cubicBezTo>
                <a:cubicBezTo>
                  <a:pt x="11" y="232"/>
                  <a:pt x="5" y="226"/>
                  <a:pt x="5" y="219"/>
                </a:cubicBezTo>
                <a:cubicBezTo>
                  <a:pt x="5" y="199"/>
                  <a:pt x="5" y="199"/>
                  <a:pt x="5" y="199"/>
                </a:cubicBezTo>
                <a:cubicBezTo>
                  <a:pt x="133" y="199"/>
                  <a:pt x="133" y="199"/>
                  <a:pt x="133" y="199"/>
                </a:cubicBezTo>
                <a:lnTo>
                  <a:pt x="133" y="219"/>
                </a:lnTo>
                <a:close/>
                <a:moveTo>
                  <a:pt x="133" y="194"/>
                </a:moveTo>
                <a:cubicBezTo>
                  <a:pt x="5" y="194"/>
                  <a:pt x="5" y="194"/>
                  <a:pt x="5" y="194"/>
                </a:cubicBezTo>
                <a:cubicBezTo>
                  <a:pt x="5" y="35"/>
                  <a:pt x="5" y="35"/>
                  <a:pt x="5" y="35"/>
                </a:cubicBezTo>
                <a:cubicBezTo>
                  <a:pt x="133" y="35"/>
                  <a:pt x="133" y="35"/>
                  <a:pt x="133" y="35"/>
                </a:cubicBezTo>
                <a:lnTo>
                  <a:pt x="133" y="194"/>
                </a:lnTo>
                <a:close/>
                <a:moveTo>
                  <a:pt x="133" y="30"/>
                </a:moveTo>
                <a:cubicBezTo>
                  <a:pt x="5" y="30"/>
                  <a:pt x="5" y="30"/>
                  <a:pt x="5" y="30"/>
                </a:cubicBezTo>
                <a:cubicBezTo>
                  <a:pt x="5" y="18"/>
                  <a:pt x="5" y="18"/>
                  <a:pt x="5" y="18"/>
                </a:cubicBezTo>
                <a:cubicBezTo>
                  <a:pt x="5" y="11"/>
                  <a:pt x="11" y="5"/>
                  <a:pt x="18" y="5"/>
                </a:cubicBezTo>
                <a:cubicBezTo>
                  <a:pt x="120" y="5"/>
                  <a:pt x="120" y="5"/>
                  <a:pt x="120" y="5"/>
                </a:cubicBezTo>
                <a:cubicBezTo>
                  <a:pt x="127" y="5"/>
                  <a:pt x="133" y="11"/>
                  <a:pt x="133" y="18"/>
                </a:cubicBezTo>
                <a:lnTo>
                  <a:pt x="133" y="30"/>
                </a:lnTo>
                <a:close/>
                <a:moveTo>
                  <a:pt x="87" y="16"/>
                </a:moveTo>
                <a:cubicBezTo>
                  <a:pt x="51" y="16"/>
                  <a:pt x="51" y="16"/>
                  <a:pt x="51" y="16"/>
                </a:cubicBezTo>
                <a:cubicBezTo>
                  <a:pt x="50" y="16"/>
                  <a:pt x="49" y="17"/>
                  <a:pt x="49" y="18"/>
                </a:cubicBezTo>
                <a:cubicBezTo>
                  <a:pt x="49" y="19"/>
                  <a:pt x="50" y="20"/>
                  <a:pt x="51" y="20"/>
                </a:cubicBezTo>
                <a:cubicBezTo>
                  <a:pt x="87" y="20"/>
                  <a:pt x="87" y="20"/>
                  <a:pt x="87" y="20"/>
                </a:cubicBezTo>
                <a:cubicBezTo>
                  <a:pt x="88" y="20"/>
                  <a:pt x="89" y="19"/>
                  <a:pt x="89" y="18"/>
                </a:cubicBezTo>
                <a:cubicBezTo>
                  <a:pt x="89" y="17"/>
                  <a:pt x="88" y="16"/>
                  <a:pt x="87" y="16"/>
                </a:cubicBezTo>
                <a:close/>
                <a:moveTo>
                  <a:pt x="69" y="226"/>
                </a:moveTo>
                <a:cubicBezTo>
                  <a:pt x="75" y="226"/>
                  <a:pt x="79" y="221"/>
                  <a:pt x="79" y="216"/>
                </a:cubicBezTo>
                <a:cubicBezTo>
                  <a:pt x="79" y="210"/>
                  <a:pt x="75" y="205"/>
                  <a:pt x="69" y="205"/>
                </a:cubicBezTo>
                <a:cubicBezTo>
                  <a:pt x="63" y="205"/>
                  <a:pt x="59" y="210"/>
                  <a:pt x="59" y="216"/>
                </a:cubicBezTo>
                <a:cubicBezTo>
                  <a:pt x="59" y="221"/>
                  <a:pt x="63" y="226"/>
                  <a:pt x="69" y="226"/>
                </a:cubicBezTo>
                <a:close/>
                <a:moveTo>
                  <a:pt x="69" y="210"/>
                </a:moveTo>
                <a:cubicBezTo>
                  <a:pt x="72" y="210"/>
                  <a:pt x="75" y="213"/>
                  <a:pt x="75" y="216"/>
                </a:cubicBezTo>
                <a:cubicBezTo>
                  <a:pt x="75" y="219"/>
                  <a:pt x="72" y="221"/>
                  <a:pt x="69" y="221"/>
                </a:cubicBezTo>
                <a:cubicBezTo>
                  <a:pt x="66" y="221"/>
                  <a:pt x="63" y="219"/>
                  <a:pt x="63" y="216"/>
                </a:cubicBezTo>
                <a:cubicBezTo>
                  <a:pt x="63" y="213"/>
                  <a:pt x="66" y="210"/>
                  <a:pt x="69" y="2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9" name="Freeform 10"/>
          <p:cNvSpPr>
            <a:spLocks noEditPoints="1"/>
          </p:cNvSpPr>
          <p:nvPr/>
        </p:nvSpPr>
        <p:spPr bwMode="auto">
          <a:xfrm>
            <a:off x="6652763" y="2551913"/>
            <a:ext cx="362887" cy="355495"/>
          </a:xfrm>
          <a:custGeom>
            <a:avLst/>
            <a:gdLst>
              <a:gd name="T0" fmla="*/ 44 w 193"/>
              <a:gd name="T1" fmla="*/ 157 h 189"/>
              <a:gd name="T2" fmla="*/ 17 w 193"/>
              <a:gd name="T3" fmla="*/ 182 h 189"/>
              <a:gd name="T4" fmla="*/ 7 w 193"/>
              <a:gd name="T5" fmla="*/ 175 h 189"/>
              <a:gd name="T6" fmla="*/ 32 w 193"/>
              <a:gd name="T7" fmla="*/ 145 h 189"/>
              <a:gd name="T8" fmla="*/ 33 w 193"/>
              <a:gd name="T9" fmla="*/ 140 h 189"/>
              <a:gd name="T10" fmla="*/ 2 w 193"/>
              <a:gd name="T11" fmla="*/ 174 h 189"/>
              <a:gd name="T12" fmla="*/ 0 w 193"/>
              <a:gd name="T13" fmla="*/ 189 h 189"/>
              <a:gd name="T14" fmla="*/ 3 w 193"/>
              <a:gd name="T15" fmla="*/ 189 h 189"/>
              <a:gd name="T16" fmla="*/ 42 w 193"/>
              <a:gd name="T17" fmla="*/ 177 h 189"/>
              <a:gd name="T18" fmla="*/ 46 w 193"/>
              <a:gd name="T19" fmla="*/ 154 h 189"/>
              <a:gd name="T20" fmla="*/ 120 w 193"/>
              <a:gd name="T21" fmla="*/ 46 h 189"/>
              <a:gd name="T22" fmla="*/ 132 w 193"/>
              <a:gd name="T23" fmla="*/ 73 h 189"/>
              <a:gd name="T24" fmla="*/ 143 w 193"/>
              <a:gd name="T25" fmla="*/ 46 h 189"/>
              <a:gd name="T26" fmla="*/ 140 w 193"/>
              <a:gd name="T27" fmla="*/ 65 h 189"/>
              <a:gd name="T28" fmla="*/ 124 w 193"/>
              <a:gd name="T29" fmla="*/ 65 h 189"/>
              <a:gd name="T30" fmla="*/ 132 w 193"/>
              <a:gd name="T31" fmla="*/ 46 h 189"/>
              <a:gd name="T32" fmla="*/ 140 w 193"/>
              <a:gd name="T33" fmla="*/ 65 h 189"/>
              <a:gd name="T34" fmla="*/ 176 w 193"/>
              <a:gd name="T35" fmla="*/ 0 h 189"/>
              <a:gd name="T36" fmla="*/ 79 w 193"/>
              <a:gd name="T37" fmla="*/ 65 h 189"/>
              <a:gd name="T38" fmla="*/ 14 w 193"/>
              <a:gd name="T39" fmla="*/ 95 h 189"/>
              <a:gd name="T40" fmla="*/ 17 w 193"/>
              <a:gd name="T41" fmla="*/ 98 h 189"/>
              <a:gd name="T42" fmla="*/ 46 w 193"/>
              <a:gd name="T43" fmla="*/ 101 h 189"/>
              <a:gd name="T44" fmla="*/ 36 w 193"/>
              <a:gd name="T45" fmla="*/ 120 h 189"/>
              <a:gd name="T46" fmla="*/ 65 w 193"/>
              <a:gd name="T47" fmla="*/ 155 h 189"/>
              <a:gd name="T48" fmla="*/ 79 w 193"/>
              <a:gd name="T49" fmla="*/ 143 h 189"/>
              <a:gd name="T50" fmla="*/ 88 w 193"/>
              <a:gd name="T51" fmla="*/ 144 h 189"/>
              <a:gd name="T52" fmla="*/ 91 w 193"/>
              <a:gd name="T53" fmla="*/ 172 h 189"/>
              <a:gd name="T54" fmla="*/ 93 w 193"/>
              <a:gd name="T55" fmla="*/ 175 h 189"/>
              <a:gd name="T56" fmla="*/ 121 w 193"/>
              <a:gd name="T57" fmla="*/ 151 h 189"/>
              <a:gd name="T58" fmla="*/ 160 w 193"/>
              <a:gd name="T59" fmla="*/ 78 h 189"/>
              <a:gd name="T60" fmla="*/ 21 w 193"/>
              <a:gd name="T61" fmla="*/ 92 h 189"/>
              <a:gd name="T62" fmla="*/ 74 w 193"/>
              <a:gd name="T63" fmla="*/ 69 h 189"/>
              <a:gd name="T64" fmla="*/ 21 w 193"/>
              <a:gd name="T65" fmla="*/ 92 h 189"/>
              <a:gd name="T66" fmla="*/ 49 w 193"/>
              <a:gd name="T67" fmla="*/ 140 h 189"/>
              <a:gd name="T68" fmla="*/ 48 w 193"/>
              <a:gd name="T69" fmla="*/ 115 h 189"/>
              <a:gd name="T70" fmla="*/ 75 w 193"/>
              <a:gd name="T71" fmla="*/ 141 h 189"/>
              <a:gd name="T72" fmla="*/ 117 w 193"/>
              <a:gd name="T73" fmla="*/ 149 h 189"/>
              <a:gd name="T74" fmla="*/ 94 w 193"/>
              <a:gd name="T75" fmla="*/ 138 h 189"/>
              <a:gd name="T76" fmla="*/ 117 w 193"/>
              <a:gd name="T77" fmla="*/ 149 h 189"/>
              <a:gd name="T78" fmla="*/ 90 w 193"/>
              <a:gd name="T79" fmla="*/ 135 h 189"/>
              <a:gd name="T80" fmla="*/ 84 w 193"/>
              <a:gd name="T81" fmla="*/ 140 h 189"/>
              <a:gd name="T82" fmla="*/ 49 w 193"/>
              <a:gd name="T83" fmla="*/ 104 h 189"/>
              <a:gd name="T84" fmla="*/ 54 w 193"/>
              <a:gd name="T85" fmla="*/ 99 h 189"/>
              <a:gd name="T86" fmla="*/ 176 w 193"/>
              <a:gd name="T87" fmla="*/ 4 h 189"/>
              <a:gd name="T88" fmla="*/ 157 w 193"/>
              <a:gd name="T89" fmla="*/ 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3" h="189">
                <a:moveTo>
                  <a:pt x="46" y="154"/>
                </a:moveTo>
                <a:cubicBezTo>
                  <a:pt x="45" y="154"/>
                  <a:pt x="44" y="156"/>
                  <a:pt x="44" y="157"/>
                </a:cubicBezTo>
                <a:cubicBezTo>
                  <a:pt x="46" y="163"/>
                  <a:pt x="44" y="168"/>
                  <a:pt x="39" y="174"/>
                </a:cubicBezTo>
                <a:cubicBezTo>
                  <a:pt x="33" y="179"/>
                  <a:pt x="25" y="180"/>
                  <a:pt x="17" y="182"/>
                </a:cubicBezTo>
                <a:cubicBezTo>
                  <a:pt x="13" y="182"/>
                  <a:pt x="9" y="183"/>
                  <a:pt x="5" y="184"/>
                </a:cubicBezTo>
                <a:cubicBezTo>
                  <a:pt x="6" y="181"/>
                  <a:pt x="6" y="178"/>
                  <a:pt x="7" y="175"/>
                </a:cubicBezTo>
                <a:cubicBezTo>
                  <a:pt x="8" y="166"/>
                  <a:pt x="10" y="156"/>
                  <a:pt x="16" y="150"/>
                </a:cubicBezTo>
                <a:cubicBezTo>
                  <a:pt x="21" y="145"/>
                  <a:pt x="27" y="143"/>
                  <a:pt x="32" y="145"/>
                </a:cubicBezTo>
                <a:cubicBezTo>
                  <a:pt x="33" y="145"/>
                  <a:pt x="35" y="144"/>
                  <a:pt x="35" y="143"/>
                </a:cubicBezTo>
                <a:cubicBezTo>
                  <a:pt x="35" y="142"/>
                  <a:pt x="35" y="140"/>
                  <a:pt x="33" y="140"/>
                </a:cubicBezTo>
                <a:cubicBezTo>
                  <a:pt x="26" y="138"/>
                  <a:pt x="19" y="141"/>
                  <a:pt x="12" y="147"/>
                </a:cubicBezTo>
                <a:cubicBezTo>
                  <a:pt x="5" y="154"/>
                  <a:pt x="4" y="164"/>
                  <a:pt x="2" y="174"/>
                </a:cubicBezTo>
                <a:cubicBezTo>
                  <a:pt x="2" y="178"/>
                  <a:pt x="1" y="183"/>
                  <a:pt x="0" y="186"/>
                </a:cubicBezTo>
                <a:cubicBezTo>
                  <a:pt x="0" y="187"/>
                  <a:pt x="0" y="188"/>
                  <a:pt x="0" y="189"/>
                </a:cubicBezTo>
                <a:cubicBezTo>
                  <a:pt x="1" y="189"/>
                  <a:pt x="1" y="189"/>
                  <a:pt x="2" y="189"/>
                </a:cubicBezTo>
                <a:cubicBezTo>
                  <a:pt x="2" y="189"/>
                  <a:pt x="3" y="189"/>
                  <a:pt x="3" y="189"/>
                </a:cubicBezTo>
                <a:cubicBezTo>
                  <a:pt x="7" y="188"/>
                  <a:pt x="12" y="187"/>
                  <a:pt x="17" y="186"/>
                </a:cubicBezTo>
                <a:cubicBezTo>
                  <a:pt x="26" y="185"/>
                  <a:pt x="36" y="183"/>
                  <a:pt x="42" y="177"/>
                </a:cubicBezTo>
                <a:cubicBezTo>
                  <a:pt x="48" y="171"/>
                  <a:pt x="51" y="163"/>
                  <a:pt x="49" y="156"/>
                </a:cubicBezTo>
                <a:cubicBezTo>
                  <a:pt x="49" y="154"/>
                  <a:pt x="47" y="154"/>
                  <a:pt x="46" y="154"/>
                </a:cubicBezTo>
                <a:close/>
                <a:moveTo>
                  <a:pt x="132" y="42"/>
                </a:moveTo>
                <a:cubicBezTo>
                  <a:pt x="127" y="42"/>
                  <a:pt x="123" y="43"/>
                  <a:pt x="120" y="46"/>
                </a:cubicBezTo>
                <a:cubicBezTo>
                  <a:pt x="114" y="52"/>
                  <a:pt x="114" y="63"/>
                  <a:pt x="120" y="69"/>
                </a:cubicBezTo>
                <a:cubicBezTo>
                  <a:pt x="123" y="72"/>
                  <a:pt x="127" y="73"/>
                  <a:pt x="132" y="73"/>
                </a:cubicBezTo>
                <a:cubicBezTo>
                  <a:pt x="136" y="73"/>
                  <a:pt x="140" y="72"/>
                  <a:pt x="143" y="69"/>
                </a:cubicBezTo>
                <a:cubicBezTo>
                  <a:pt x="149" y="63"/>
                  <a:pt x="149" y="52"/>
                  <a:pt x="143" y="46"/>
                </a:cubicBezTo>
                <a:cubicBezTo>
                  <a:pt x="140" y="43"/>
                  <a:pt x="136" y="42"/>
                  <a:pt x="132" y="42"/>
                </a:cubicBezTo>
                <a:close/>
                <a:moveTo>
                  <a:pt x="140" y="65"/>
                </a:moveTo>
                <a:cubicBezTo>
                  <a:pt x="137" y="68"/>
                  <a:pt x="135" y="69"/>
                  <a:pt x="132" y="69"/>
                </a:cubicBezTo>
                <a:cubicBezTo>
                  <a:pt x="129" y="69"/>
                  <a:pt x="126" y="68"/>
                  <a:pt x="124" y="65"/>
                </a:cubicBezTo>
                <a:cubicBezTo>
                  <a:pt x="119" y="61"/>
                  <a:pt x="119" y="54"/>
                  <a:pt x="124" y="50"/>
                </a:cubicBezTo>
                <a:cubicBezTo>
                  <a:pt x="126" y="47"/>
                  <a:pt x="129" y="46"/>
                  <a:pt x="132" y="46"/>
                </a:cubicBezTo>
                <a:cubicBezTo>
                  <a:pt x="135" y="46"/>
                  <a:pt x="137" y="47"/>
                  <a:pt x="140" y="50"/>
                </a:cubicBezTo>
                <a:cubicBezTo>
                  <a:pt x="144" y="54"/>
                  <a:pt x="144" y="61"/>
                  <a:pt x="140" y="65"/>
                </a:cubicBezTo>
                <a:close/>
                <a:moveTo>
                  <a:pt x="187" y="2"/>
                </a:moveTo>
                <a:cubicBezTo>
                  <a:pt x="185" y="1"/>
                  <a:pt x="181" y="0"/>
                  <a:pt x="176" y="0"/>
                </a:cubicBezTo>
                <a:cubicBezTo>
                  <a:pt x="164" y="0"/>
                  <a:pt x="134" y="6"/>
                  <a:pt x="111" y="29"/>
                </a:cubicBezTo>
                <a:cubicBezTo>
                  <a:pt x="79" y="65"/>
                  <a:pt x="79" y="65"/>
                  <a:pt x="79" y="65"/>
                </a:cubicBezTo>
                <a:cubicBezTo>
                  <a:pt x="73" y="65"/>
                  <a:pt x="51" y="63"/>
                  <a:pt x="38" y="68"/>
                </a:cubicBezTo>
                <a:cubicBezTo>
                  <a:pt x="24" y="73"/>
                  <a:pt x="14" y="94"/>
                  <a:pt x="14" y="95"/>
                </a:cubicBezTo>
                <a:cubicBezTo>
                  <a:pt x="14" y="96"/>
                  <a:pt x="14" y="97"/>
                  <a:pt x="14" y="97"/>
                </a:cubicBezTo>
                <a:cubicBezTo>
                  <a:pt x="15" y="98"/>
                  <a:pt x="16" y="98"/>
                  <a:pt x="17" y="98"/>
                </a:cubicBezTo>
                <a:cubicBezTo>
                  <a:pt x="29" y="94"/>
                  <a:pt x="42" y="97"/>
                  <a:pt x="48" y="99"/>
                </a:cubicBezTo>
                <a:cubicBezTo>
                  <a:pt x="46" y="101"/>
                  <a:pt x="46" y="101"/>
                  <a:pt x="46" y="101"/>
                </a:cubicBezTo>
                <a:cubicBezTo>
                  <a:pt x="44" y="103"/>
                  <a:pt x="44" y="107"/>
                  <a:pt x="46" y="110"/>
                </a:cubicBezTo>
                <a:cubicBezTo>
                  <a:pt x="36" y="120"/>
                  <a:pt x="36" y="120"/>
                  <a:pt x="36" y="120"/>
                </a:cubicBezTo>
                <a:cubicBezTo>
                  <a:pt x="31" y="125"/>
                  <a:pt x="38" y="135"/>
                  <a:pt x="46" y="143"/>
                </a:cubicBezTo>
                <a:cubicBezTo>
                  <a:pt x="52" y="149"/>
                  <a:pt x="60" y="155"/>
                  <a:pt x="65" y="155"/>
                </a:cubicBezTo>
                <a:cubicBezTo>
                  <a:pt x="67" y="155"/>
                  <a:pt x="68" y="154"/>
                  <a:pt x="69" y="153"/>
                </a:cubicBezTo>
                <a:cubicBezTo>
                  <a:pt x="79" y="143"/>
                  <a:pt x="79" y="143"/>
                  <a:pt x="79" y="143"/>
                </a:cubicBezTo>
                <a:cubicBezTo>
                  <a:pt x="81" y="144"/>
                  <a:pt x="83" y="145"/>
                  <a:pt x="84" y="145"/>
                </a:cubicBezTo>
                <a:cubicBezTo>
                  <a:pt x="86" y="145"/>
                  <a:pt x="87" y="144"/>
                  <a:pt x="88" y="144"/>
                </a:cubicBezTo>
                <a:cubicBezTo>
                  <a:pt x="91" y="141"/>
                  <a:pt x="91" y="141"/>
                  <a:pt x="91" y="141"/>
                </a:cubicBezTo>
                <a:cubicBezTo>
                  <a:pt x="92" y="147"/>
                  <a:pt x="95" y="160"/>
                  <a:pt x="91" y="172"/>
                </a:cubicBezTo>
                <a:cubicBezTo>
                  <a:pt x="91" y="173"/>
                  <a:pt x="91" y="174"/>
                  <a:pt x="92" y="175"/>
                </a:cubicBezTo>
                <a:cubicBezTo>
                  <a:pt x="92" y="175"/>
                  <a:pt x="93" y="175"/>
                  <a:pt x="93" y="175"/>
                </a:cubicBezTo>
                <a:cubicBezTo>
                  <a:pt x="94" y="175"/>
                  <a:pt x="94" y="175"/>
                  <a:pt x="94" y="175"/>
                </a:cubicBezTo>
                <a:cubicBezTo>
                  <a:pt x="95" y="175"/>
                  <a:pt x="116" y="165"/>
                  <a:pt x="121" y="151"/>
                </a:cubicBezTo>
                <a:cubicBezTo>
                  <a:pt x="126" y="139"/>
                  <a:pt x="125" y="116"/>
                  <a:pt x="124" y="111"/>
                </a:cubicBezTo>
                <a:cubicBezTo>
                  <a:pt x="160" y="78"/>
                  <a:pt x="160" y="78"/>
                  <a:pt x="160" y="78"/>
                </a:cubicBezTo>
                <a:cubicBezTo>
                  <a:pt x="188" y="50"/>
                  <a:pt x="193" y="9"/>
                  <a:pt x="187" y="2"/>
                </a:cubicBezTo>
                <a:close/>
                <a:moveTo>
                  <a:pt x="21" y="92"/>
                </a:moveTo>
                <a:cubicBezTo>
                  <a:pt x="24" y="86"/>
                  <a:pt x="31" y="75"/>
                  <a:pt x="40" y="72"/>
                </a:cubicBezTo>
                <a:cubicBezTo>
                  <a:pt x="49" y="69"/>
                  <a:pt x="66" y="69"/>
                  <a:pt x="74" y="69"/>
                </a:cubicBezTo>
                <a:cubicBezTo>
                  <a:pt x="51" y="95"/>
                  <a:pt x="51" y="95"/>
                  <a:pt x="51" y="95"/>
                </a:cubicBezTo>
                <a:cubicBezTo>
                  <a:pt x="47" y="93"/>
                  <a:pt x="34" y="89"/>
                  <a:pt x="21" y="92"/>
                </a:cubicBezTo>
                <a:close/>
                <a:moveTo>
                  <a:pt x="66" y="150"/>
                </a:moveTo>
                <a:cubicBezTo>
                  <a:pt x="65" y="151"/>
                  <a:pt x="58" y="148"/>
                  <a:pt x="49" y="140"/>
                </a:cubicBezTo>
                <a:cubicBezTo>
                  <a:pt x="41" y="132"/>
                  <a:pt x="38" y="125"/>
                  <a:pt x="39" y="123"/>
                </a:cubicBezTo>
                <a:cubicBezTo>
                  <a:pt x="48" y="115"/>
                  <a:pt x="48" y="115"/>
                  <a:pt x="48" y="115"/>
                </a:cubicBezTo>
                <a:cubicBezTo>
                  <a:pt x="51" y="120"/>
                  <a:pt x="56" y="125"/>
                  <a:pt x="60" y="129"/>
                </a:cubicBezTo>
                <a:cubicBezTo>
                  <a:pt x="65" y="134"/>
                  <a:pt x="70" y="138"/>
                  <a:pt x="75" y="141"/>
                </a:cubicBezTo>
                <a:lnTo>
                  <a:pt x="66" y="150"/>
                </a:lnTo>
                <a:close/>
                <a:moveTo>
                  <a:pt x="117" y="149"/>
                </a:moveTo>
                <a:cubicBezTo>
                  <a:pt x="114" y="158"/>
                  <a:pt x="103" y="165"/>
                  <a:pt x="97" y="169"/>
                </a:cubicBezTo>
                <a:cubicBezTo>
                  <a:pt x="100" y="155"/>
                  <a:pt x="96" y="142"/>
                  <a:pt x="94" y="138"/>
                </a:cubicBezTo>
                <a:cubicBezTo>
                  <a:pt x="120" y="115"/>
                  <a:pt x="120" y="115"/>
                  <a:pt x="120" y="115"/>
                </a:cubicBezTo>
                <a:cubicBezTo>
                  <a:pt x="120" y="123"/>
                  <a:pt x="121" y="140"/>
                  <a:pt x="117" y="149"/>
                </a:cubicBezTo>
                <a:close/>
                <a:moveTo>
                  <a:pt x="90" y="135"/>
                </a:moveTo>
                <a:cubicBezTo>
                  <a:pt x="90" y="135"/>
                  <a:pt x="90" y="135"/>
                  <a:pt x="90" y="135"/>
                </a:cubicBezTo>
                <a:cubicBezTo>
                  <a:pt x="85" y="140"/>
                  <a:pt x="85" y="140"/>
                  <a:pt x="85" y="140"/>
                </a:cubicBezTo>
                <a:cubicBezTo>
                  <a:pt x="85" y="140"/>
                  <a:pt x="85" y="140"/>
                  <a:pt x="84" y="140"/>
                </a:cubicBezTo>
                <a:cubicBezTo>
                  <a:pt x="81" y="140"/>
                  <a:pt x="72" y="135"/>
                  <a:pt x="63" y="126"/>
                </a:cubicBezTo>
                <a:cubicBezTo>
                  <a:pt x="52" y="115"/>
                  <a:pt x="48" y="106"/>
                  <a:pt x="49" y="104"/>
                </a:cubicBezTo>
                <a:cubicBezTo>
                  <a:pt x="54" y="99"/>
                  <a:pt x="54" y="99"/>
                  <a:pt x="54" y="99"/>
                </a:cubicBezTo>
                <a:cubicBezTo>
                  <a:pt x="54" y="99"/>
                  <a:pt x="54" y="99"/>
                  <a:pt x="54" y="99"/>
                </a:cubicBezTo>
                <a:cubicBezTo>
                  <a:pt x="114" y="32"/>
                  <a:pt x="114" y="32"/>
                  <a:pt x="114" y="32"/>
                </a:cubicBezTo>
                <a:cubicBezTo>
                  <a:pt x="135" y="12"/>
                  <a:pt x="163" y="4"/>
                  <a:pt x="176" y="4"/>
                </a:cubicBezTo>
                <a:cubicBezTo>
                  <a:pt x="181" y="4"/>
                  <a:pt x="183" y="5"/>
                  <a:pt x="183" y="6"/>
                </a:cubicBezTo>
                <a:cubicBezTo>
                  <a:pt x="188" y="10"/>
                  <a:pt x="184" y="48"/>
                  <a:pt x="157" y="75"/>
                </a:cubicBezTo>
                <a:lnTo>
                  <a:pt x="90"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43" name="Freeform 14"/>
          <p:cNvSpPr>
            <a:spLocks noEditPoints="1"/>
          </p:cNvSpPr>
          <p:nvPr/>
        </p:nvSpPr>
        <p:spPr bwMode="auto">
          <a:xfrm>
            <a:off x="2313893" y="3706906"/>
            <a:ext cx="310590" cy="360871"/>
          </a:xfrm>
          <a:custGeom>
            <a:avLst/>
            <a:gdLst>
              <a:gd name="T0" fmla="*/ 34 w 192"/>
              <a:gd name="T1" fmla="*/ 158 h 192"/>
              <a:gd name="T2" fmla="*/ 20 w 192"/>
              <a:gd name="T3" fmla="*/ 130 h 192"/>
              <a:gd name="T4" fmla="*/ 30 w 192"/>
              <a:gd name="T5" fmla="*/ 162 h 192"/>
              <a:gd name="T6" fmla="*/ 60 w 192"/>
              <a:gd name="T7" fmla="*/ 174 h 192"/>
              <a:gd name="T8" fmla="*/ 60 w 192"/>
              <a:gd name="T9" fmla="*/ 170 h 192"/>
              <a:gd name="T10" fmla="*/ 25 w 192"/>
              <a:gd name="T11" fmla="*/ 167 h 192"/>
              <a:gd name="T12" fmla="*/ 7 w 192"/>
              <a:gd name="T13" fmla="*/ 130 h 192"/>
              <a:gd name="T14" fmla="*/ 5 w 192"/>
              <a:gd name="T15" fmla="*/ 132 h 192"/>
              <a:gd name="T16" fmla="*/ 60 w 192"/>
              <a:gd name="T17" fmla="*/ 187 h 192"/>
              <a:gd name="T18" fmla="*/ 62 w 192"/>
              <a:gd name="T19" fmla="*/ 184 h 192"/>
              <a:gd name="T20" fmla="*/ 191 w 192"/>
              <a:gd name="T21" fmla="*/ 163 h 192"/>
              <a:gd name="T22" fmla="*/ 144 w 192"/>
              <a:gd name="T23" fmla="*/ 119 h 192"/>
              <a:gd name="T24" fmla="*/ 123 w 192"/>
              <a:gd name="T25" fmla="*/ 119 h 192"/>
              <a:gd name="T26" fmla="*/ 145 w 192"/>
              <a:gd name="T27" fmla="*/ 47 h 192"/>
              <a:gd name="T28" fmla="*/ 94 w 192"/>
              <a:gd name="T29" fmla="*/ 47 h 192"/>
              <a:gd name="T30" fmla="*/ 62 w 192"/>
              <a:gd name="T31" fmla="*/ 59 h 192"/>
              <a:gd name="T32" fmla="*/ 73 w 192"/>
              <a:gd name="T33" fmla="*/ 45 h 192"/>
              <a:gd name="T34" fmla="*/ 25 w 192"/>
              <a:gd name="T35" fmla="*/ 0 h 192"/>
              <a:gd name="T36" fmla="*/ 0 w 192"/>
              <a:gd name="T37" fmla="*/ 29 h 192"/>
              <a:gd name="T38" fmla="*/ 47 w 192"/>
              <a:gd name="T39" fmla="*/ 74 h 192"/>
              <a:gd name="T40" fmla="*/ 59 w 192"/>
              <a:gd name="T41" fmla="*/ 62 h 192"/>
              <a:gd name="T42" fmla="*/ 52 w 192"/>
              <a:gd name="T43" fmla="*/ 90 h 192"/>
              <a:gd name="T44" fmla="*/ 63 w 192"/>
              <a:gd name="T45" fmla="*/ 104 h 192"/>
              <a:gd name="T46" fmla="*/ 28 w 192"/>
              <a:gd name="T47" fmla="*/ 113 h 192"/>
              <a:gd name="T48" fmla="*/ 75 w 192"/>
              <a:gd name="T49" fmla="*/ 164 h 192"/>
              <a:gd name="T50" fmla="*/ 78 w 192"/>
              <a:gd name="T51" fmla="*/ 164 h 192"/>
              <a:gd name="T52" fmla="*/ 88 w 192"/>
              <a:gd name="T53" fmla="*/ 129 h 192"/>
              <a:gd name="T54" fmla="*/ 100 w 192"/>
              <a:gd name="T55" fmla="*/ 141 h 192"/>
              <a:gd name="T56" fmla="*/ 120 w 192"/>
              <a:gd name="T57" fmla="*/ 123 h 192"/>
              <a:gd name="T58" fmla="*/ 119 w 192"/>
              <a:gd name="T59" fmla="*/ 144 h 192"/>
              <a:gd name="T60" fmla="*/ 119 w 192"/>
              <a:gd name="T61" fmla="*/ 147 h 192"/>
              <a:gd name="T62" fmla="*/ 165 w 192"/>
              <a:gd name="T63" fmla="*/ 192 h 192"/>
              <a:gd name="T64" fmla="*/ 191 w 192"/>
              <a:gd name="T65" fmla="*/ 166 h 192"/>
              <a:gd name="T66" fmla="*/ 191 w 192"/>
              <a:gd name="T67" fmla="*/ 163 h 192"/>
              <a:gd name="T68" fmla="*/ 57 w 192"/>
              <a:gd name="T69" fmla="*/ 57 h 192"/>
              <a:gd name="T70" fmla="*/ 47 w 192"/>
              <a:gd name="T71" fmla="*/ 68 h 192"/>
              <a:gd name="T72" fmla="*/ 27 w 192"/>
              <a:gd name="T73" fmla="*/ 5 h 192"/>
              <a:gd name="T74" fmla="*/ 57 w 192"/>
              <a:gd name="T75" fmla="*/ 57 h 192"/>
              <a:gd name="T76" fmla="*/ 33 w 192"/>
              <a:gd name="T77" fmla="*/ 115 h 192"/>
              <a:gd name="T78" fmla="*/ 75 w 192"/>
              <a:gd name="T79" fmla="*/ 117 h 192"/>
              <a:gd name="T80" fmla="*/ 77 w 192"/>
              <a:gd name="T81" fmla="*/ 159 h 192"/>
              <a:gd name="T82" fmla="*/ 118 w 192"/>
              <a:gd name="T83" fmla="*/ 118 h 192"/>
              <a:gd name="T84" fmla="*/ 100 w 192"/>
              <a:gd name="T85" fmla="*/ 135 h 192"/>
              <a:gd name="T86" fmla="*/ 98 w 192"/>
              <a:gd name="T87" fmla="*/ 50 h 192"/>
              <a:gd name="T88" fmla="*/ 142 w 192"/>
              <a:gd name="T89" fmla="*/ 50 h 192"/>
              <a:gd name="T90" fmla="*/ 118 w 192"/>
              <a:gd name="T91" fmla="*/ 118 h 192"/>
              <a:gd name="T92" fmla="*/ 124 w 192"/>
              <a:gd name="T93" fmla="*/ 145 h 192"/>
              <a:gd name="T94" fmla="*/ 186 w 192"/>
              <a:gd name="T95" fmla="*/ 165 h 192"/>
              <a:gd name="T96" fmla="*/ 60 w 192"/>
              <a:gd name="T97" fmla="*/ 157 h 192"/>
              <a:gd name="T98" fmla="*/ 35 w 192"/>
              <a:gd name="T99" fmla="*/ 132 h 192"/>
              <a:gd name="T100" fmla="*/ 32 w 192"/>
              <a:gd name="T101" fmla="*/ 129 h 192"/>
              <a:gd name="T102" fmla="*/ 39 w 192"/>
              <a:gd name="T103" fmla="*/ 153 h 192"/>
              <a:gd name="T104" fmla="*/ 60 w 192"/>
              <a:gd name="T105" fmla="*/ 162 h 192"/>
              <a:gd name="T106" fmla="*/ 60 w 192"/>
              <a:gd name="T107" fmla="*/ 15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92">
                <a:moveTo>
                  <a:pt x="60" y="170"/>
                </a:moveTo>
                <a:cubicBezTo>
                  <a:pt x="50" y="169"/>
                  <a:pt x="41" y="165"/>
                  <a:pt x="34" y="158"/>
                </a:cubicBezTo>
                <a:cubicBezTo>
                  <a:pt x="26" y="151"/>
                  <a:pt x="22" y="142"/>
                  <a:pt x="22" y="132"/>
                </a:cubicBezTo>
                <a:cubicBezTo>
                  <a:pt x="22" y="131"/>
                  <a:pt x="21" y="129"/>
                  <a:pt x="20" y="130"/>
                </a:cubicBezTo>
                <a:cubicBezTo>
                  <a:pt x="19" y="130"/>
                  <a:pt x="18" y="131"/>
                  <a:pt x="18" y="132"/>
                </a:cubicBezTo>
                <a:cubicBezTo>
                  <a:pt x="18" y="143"/>
                  <a:pt x="22" y="154"/>
                  <a:pt x="30" y="162"/>
                </a:cubicBezTo>
                <a:cubicBezTo>
                  <a:pt x="38" y="169"/>
                  <a:pt x="49" y="174"/>
                  <a:pt x="60" y="174"/>
                </a:cubicBezTo>
                <a:cubicBezTo>
                  <a:pt x="60" y="174"/>
                  <a:pt x="60" y="174"/>
                  <a:pt x="60" y="174"/>
                </a:cubicBezTo>
                <a:cubicBezTo>
                  <a:pt x="61" y="174"/>
                  <a:pt x="62" y="173"/>
                  <a:pt x="62" y="172"/>
                </a:cubicBezTo>
                <a:cubicBezTo>
                  <a:pt x="62" y="171"/>
                  <a:pt x="61" y="170"/>
                  <a:pt x="60" y="170"/>
                </a:cubicBezTo>
                <a:close/>
                <a:moveTo>
                  <a:pt x="60" y="182"/>
                </a:moveTo>
                <a:cubicBezTo>
                  <a:pt x="46" y="182"/>
                  <a:pt x="34" y="176"/>
                  <a:pt x="25" y="167"/>
                </a:cubicBezTo>
                <a:cubicBezTo>
                  <a:pt x="15" y="158"/>
                  <a:pt x="10" y="145"/>
                  <a:pt x="10" y="132"/>
                </a:cubicBezTo>
                <a:cubicBezTo>
                  <a:pt x="10" y="131"/>
                  <a:pt x="9" y="130"/>
                  <a:pt x="7" y="130"/>
                </a:cubicBezTo>
                <a:cubicBezTo>
                  <a:pt x="7" y="130"/>
                  <a:pt x="7" y="130"/>
                  <a:pt x="7" y="130"/>
                </a:cubicBezTo>
                <a:cubicBezTo>
                  <a:pt x="6" y="130"/>
                  <a:pt x="5" y="131"/>
                  <a:pt x="5" y="132"/>
                </a:cubicBezTo>
                <a:cubicBezTo>
                  <a:pt x="5" y="147"/>
                  <a:pt x="11" y="160"/>
                  <a:pt x="21" y="170"/>
                </a:cubicBezTo>
                <a:cubicBezTo>
                  <a:pt x="32" y="181"/>
                  <a:pt x="45" y="186"/>
                  <a:pt x="60" y="187"/>
                </a:cubicBezTo>
                <a:cubicBezTo>
                  <a:pt x="60" y="187"/>
                  <a:pt x="60" y="187"/>
                  <a:pt x="60" y="187"/>
                </a:cubicBezTo>
                <a:cubicBezTo>
                  <a:pt x="61" y="187"/>
                  <a:pt x="62" y="186"/>
                  <a:pt x="62" y="184"/>
                </a:cubicBezTo>
                <a:cubicBezTo>
                  <a:pt x="62" y="183"/>
                  <a:pt x="61" y="182"/>
                  <a:pt x="60" y="182"/>
                </a:cubicBezTo>
                <a:close/>
                <a:moveTo>
                  <a:pt x="191" y="163"/>
                </a:moveTo>
                <a:cubicBezTo>
                  <a:pt x="147" y="119"/>
                  <a:pt x="147" y="119"/>
                  <a:pt x="147" y="119"/>
                </a:cubicBezTo>
                <a:cubicBezTo>
                  <a:pt x="146" y="118"/>
                  <a:pt x="145" y="118"/>
                  <a:pt x="144" y="119"/>
                </a:cubicBezTo>
                <a:cubicBezTo>
                  <a:pt x="133" y="129"/>
                  <a:pt x="133" y="129"/>
                  <a:pt x="133" y="129"/>
                </a:cubicBezTo>
                <a:cubicBezTo>
                  <a:pt x="123" y="119"/>
                  <a:pt x="123" y="119"/>
                  <a:pt x="123" y="119"/>
                </a:cubicBezTo>
                <a:cubicBezTo>
                  <a:pt x="145" y="98"/>
                  <a:pt x="145" y="98"/>
                  <a:pt x="145" y="98"/>
                </a:cubicBezTo>
                <a:cubicBezTo>
                  <a:pt x="159" y="84"/>
                  <a:pt x="159" y="61"/>
                  <a:pt x="145" y="47"/>
                </a:cubicBezTo>
                <a:cubicBezTo>
                  <a:pt x="138" y="40"/>
                  <a:pt x="129" y="36"/>
                  <a:pt x="120" y="36"/>
                </a:cubicBezTo>
                <a:cubicBezTo>
                  <a:pt x="110" y="36"/>
                  <a:pt x="101" y="40"/>
                  <a:pt x="94" y="47"/>
                </a:cubicBezTo>
                <a:cubicBezTo>
                  <a:pt x="72" y="69"/>
                  <a:pt x="72" y="69"/>
                  <a:pt x="72" y="69"/>
                </a:cubicBezTo>
                <a:cubicBezTo>
                  <a:pt x="62" y="59"/>
                  <a:pt x="62" y="59"/>
                  <a:pt x="62" y="59"/>
                </a:cubicBezTo>
                <a:cubicBezTo>
                  <a:pt x="73" y="48"/>
                  <a:pt x="73" y="48"/>
                  <a:pt x="73" y="48"/>
                </a:cubicBezTo>
                <a:cubicBezTo>
                  <a:pt x="74" y="47"/>
                  <a:pt x="74" y="46"/>
                  <a:pt x="73" y="45"/>
                </a:cubicBezTo>
                <a:cubicBezTo>
                  <a:pt x="29" y="0"/>
                  <a:pt x="29" y="0"/>
                  <a:pt x="29" y="0"/>
                </a:cubicBezTo>
                <a:cubicBezTo>
                  <a:pt x="28" y="0"/>
                  <a:pt x="26" y="0"/>
                  <a:pt x="25" y="0"/>
                </a:cubicBezTo>
                <a:cubicBezTo>
                  <a:pt x="0" y="25"/>
                  <a:pt x="0" y="25"/>
                  <a:pt x="0" y="25"/>
                </a:cubicBezTo>
                <a:cubicBezTo>
                  <a:pt x="0" y="26"/>
                  <a:pt x="0" y="28"/>
                  <a:pt x="0" y="29"/>
                </a:cubicBezTo>
                <a:cubicBezTo>
                  <a:pt x="45" y="73"/>
                  <a:pt x="45" y="73"/>
                  <a:pt x="45" y="73"/>
                </a:cubicBezTo>
                <a:cubicBezTo>
                  <a:pt x="45" y="74"/>
                  <a:pt x="46" y="74"/>
                  <a:pt x="47" y="74"/>
                </a:cubicBezTo>
                <a:cubicBezTo>
                  <a:pt x="47" y="74"/>
                  <a:pt x="48" y="74"/>
                  <a:pt x="48" y="73"/>
                </a:cubicBezTo>
                <a:cubicBezTo>
                  <a:pt x="59" y="62"/>
                  <a:pt x="59" y="62"/>
                  <a:pt x="59" y="62"/>
                </a:cubicBezTo>
                <a:cubicBezTo>
                  <a:pt x="69" y="72"/>
                  <a:pt x="69" y="72"/>
                  <a:pt x="69" y="72"/>
                </a:cubicBezTo>
                <a:cubicBezTo>
                  <a:pt x="52" y="90"/>
                  <a:pt x="52" y="90"/>
                  <a:pt x="52" y="90"/>
                </a:cubicBezTo>
                <a:cubicBezTo>
                  <a:pt x="51" y="91"/>
                  <a:pt x="51" y="92"/>
                  <a:pt x="52" y="93"/>
                </a:cubicBezTo>
                <a:cubicBezTo>
                  <a:pt x="63" y="104"/>
                  <a:pt x="63" y="104"/>
                  <a:pt x="63" y="104"/>
                </a:cubicBezTo>
                <a:cubicBezTo>
                  <a:pt x="60" y="103"/>
                  <a:pt x="56" y="103"/>
                  <a:pt x="53" y="103"/>
                </a:cubicBezTo>
                <a:cubicBezTo>
                  <a:pt x="44" y="103"/>
                  <a:pt x="35" y="107"/>
                  <a:pt x="28" y="113"/>
                </a:cubicBezTo>
                <a:cubicBezTo>
                  <a:pt x="27" y="114"/>
                  <a:pt x="27" y="116"/>
                  <a:pt x="28" y="117"/>
                </a:cubicBezTo>
                <a:cubicBezTo>
                  <a:pt x="75" y="164"/>
                  <a:pt x="75" y="164"/>
                  <a:pt x="75" y="164"/>
                </a:cubicBezTo>
                <a:cubicBezTo>
                  <a:pt x="76" y="164"/>
                  <a:pt x="76" y="165"/>
                  <a:pt x="77" y="165"/>
                </a:cubicBezTo>
                <a:cubicBezTo>
                  <a:pt x="77" y="165"/>
                  <a:pt x="78" y="164"/>
                  <a:pt x="78" y="164"/>
                </a:cubicBezTo>
                <a:cubicBezTo>
                  <a:pt x="85" y="157"/>
                  <a:pt x="89" y="148"/>
                  <a:pt x="89" y="139"/>
                </a:cubicBezTo>
                <a:cubicBezTo>
                  <a:pt x="89" y="135"/>
                  <a:pt x="89" y="132"/>
                  <a:pt x="88" y="129"/>
                </a:cubicBezTo>
                <a:cubicBezTo>
                  <a:pt x="99" y="140"/>
                  <a:pt x="99" y="140"/>
                  <a:pt x="99" y="140"/>
                </a:cubicBezTo>
                <a:cubicBezTo>
                  <a:pt x="99" y="141"/>
                  <a:pt x="100" y="141"/>
                  <a:pt x="100" y="141"/>
                </a:cubicBezTo>
                <a:cubicBezTo>
                  <a:pt x="101" y="141"/>
                  <a:pt x="102" y="141"/>
                  <a:pt x="102" y="140"/>
                </a:cubicBezTo>
                <a:cubicBezTo>
                  <a:pt x="120" y="123"/>
                  <a:pt x="120" y="123"/>
                  <a:pt x="120" y="123"/>
                </a:cubicBezTo>
                <a:cubicBezTo>
                  <a:pt x="129" y="133"/>
                  <a:pt x="129" y="133"/>
                  <a:pt x="129" y="133"/>
                </a:cubicBezTo>
                <a:cubicBezTo>
                  <a:pt x="119" y="144"/>
                  <a:pt x="119" y="144"/>
                  <a:pt x="119" y="144"/>
                </a:cubicBezTo>
                <a:cubicBezTo>
                  <a:pt x="118" y="144"/>
                  <a:pt x="118" y="145"/>
                  <a:pt x="118" y="145"/>
                </a:cubicBezTo>
                <a:cubicBezTo>
                  <a:pt x="118" y="146"/>
                  <a:pt x="118" y="146"/>
                  <a:pt x="119" y="147"/>
                </a:cubicBezTo>
                <a:cubicBezTo>
                  <a:pt x="163" y="191"/>
                  <a:pt x="163" y="191"/>
                  <a:pt x="163" y="191"/>
                </a:cubicBezTo>
                <a:cubicBezTo>
                  <a:pt x="164" y="192"/>
                  <a:pt x="164" y="192"/>
                  <a:pt x="165" y="192"/>
                </a:cubicBezTo>
                <a:cubicBezTo>
                  <a:pt x="165" y="192"/>
                  <a:pt x="166" y="192"/>
                  <a:pt x="166" y="191"/>
                </a:cubicBezTo>
                <a:cubicBezTo>
                  <a:pt x="191" y="166"/>
                  <a:pt x="191" y="166"/>
                  <a:pt x="191" y="166"/>
                </a:cubicBezTo>
                <a:cubicBezTo>
                  <a:pt x="192" y="166"/>
                  <a:pt x="192" y="165"/>
                  <a:pt x="192" y="165"/>
                </a:cubicBezTo>
                <a:cubicBezTo>
                  <a:pt x="192" y="164"/>
                  <a:pt x="192" y="163"/>
                  <a:pt x="191" y="163"/>
                </a:cubicBezTo>
                <a:close/>
                <a:moveTo>
                  <a:pt x="57" y="57"/>
                </a:moveTo>
                <a:cubicBezTo>
                  <a:pt x="57" y="57"/>
                  <a:pt x="57" y="57"/>
                  <a:pt x="57" y="57"/>
                </a:cubicBezTo>
                <a:cubicBezTo>
                  <a:pt x="57" y="57"/>
                  <a:pt x="57" y="57"/>
                  <a:pt x="57" y="57"/>
                </a:cubicBezTo>
                <a:cubicBezTo>
                  <a:pt x="47" y="68"/>
                  <a:pt x="47" y="68"/>
                  <a:pt x="47" y="68"/>
                </a:cubicBezTo>
                <a:cubicBezTo>
                  <a:pt x="5" y="27"/>
                  <a:pt x="5" y="27"/>
                  <a:pt x="5" y="27"/>
                </a:cubicBezTo>
                <a:cubicBezTo>
                  <a:pt x="27" y="5"/>
                  <a:pt x="27" y="5"/>
                  <a:pt x="27" y="5"/>
                </a:cubicBezTo>
                <a:cubicBezTo>
                  <a:pt x="68" y="47"/>
                  <a:pt x="68" y="47"/>
                  <a:pt x="68" y="47"/>
                </a:cubicBezTo>
                <a:lnTo>
                  <a:pt x="57" y="57"/>
                </a:lnTo>
                <a:close/>
                <a:moveTo>
                  <a:pt x="77" y="159"/>
                </a:moveTo>
                <a:cubicBezTo>
                  <a:pt x="33" y="115"/>
                  <a:pt x="33" y="115"/>
                  <a:pt x="33" y="115"/>
                </a:cubicBezTo>
                <a:cubicBezTo>
                  <a:pt x="39" y="110"/>
                  <a:pt x="46" y="108"/>
                  <a:pt x="53" y="108"/>
                </a:cubicBezTo>
                <a:cubicBezTo>
                  <a:pt x="62" y="108"/>
                  <a:pt x="69" y="111"/>
                  <a:pt x="75" y="117"/>
                </a:cubicBezTo>
                <a:cubicBezTo>
                  <a:pt x="81" y="122"/>
                  <a:pt x="84" y="130"/>
                  <a:pt x="84" y="139"/>
                </a:cubicBezTo>
                <a:cubicBezTo>
                  <a:pt x="84" y="146"/>
                  <a:pt x="82" y="153"/>
                  <a:pt x="77" y="159"/>
                </a:cubicBezTo>
                <a:close/>
                <a:moveTo>
                  <a:pt x="118" y="118"/>
                </a:moveTo>
                <a:cubicBezTo>
                  <a:pt x="118" y="118"/>
                  <a:pt x="118" y="118"/>
                  <a:pt x="118" y="118"/>
                </a:cubicBezTo>
                <a:cubicBezTo>
                  <a:pt x="118" y="118"/>
                  <a:pt x="118" y="118"/>
                  <a:pt x="118" y="118"/>
                </a:cubicBezTo>
                <a:cubicBezTo>
                  <a:pt x="100" y="135"/>
                  <a:pt x="100" y="135"/>
                  <a:pt x="100" y="135"/>
                </a:cubicBezTo>
                <a:cubicBezTo>
                  <a:pt x="56" y="91"/>
                  <a:pt x="56" y="91"/>
                  <a:pt x="56" y="91"/>
                </a:cubicBezTo>
                <a:cubicBezTo>
                  <a:pt x="98" y="50"/>
                  <a:pt x="98" y="50"/>
                  <a:pt x="98" y="50"/>
                </a:cubicBezTo>
                <a:cubicBezTo>
                  <a:pt x="103" y="44"/>
                  <a:pt x="111" y="41"/>
                  <a:pt x="120" y="41"/>
                </a:cubicBezTo>
                <a:cubicBezTo>
                  <a:pt x="128" y="41"/>
                  <a:pt x="136" y="44"/>
                  <a:pt x="142" y="50"/>
                </a:cubicBezTo>
                <a:cubicBezTo>
                  <a:pt x="154" y="62"/>
                  <a:pt x="154" y="82"/>
                  <a:pt x="142" y="94"/>
                </a:cubicBezTo>
                <a:lnTo>
                  <a:pt x="118" y="118"/>
                </a:lnTo>
                <a:close/>
                <a:moveTo>
                  <a:pt x="165" y="186"/>
                </a:moveTo>
                <a:cubicBezTo>
                  <a:pt x="124" y="145"/>
                  <a:pt x="124" y="145"/>
                  <a:pt x="124" y="145"/>
                </a:cubicBezTo>
                <a:cubicBezTo>
                  <a:pt x="145" y="123"/>
                  <a:pt x="145" y="123"/>
                  <a:pt x="145" y="123"/>
                </a:cubicBezTo>
                <a:cubicBezTo>
                  <a:pt x="186" y="165"/>
                  <a:pt x="186" y="165"/>
                  <a:pt x="186" y="165"/>
                </a:cubicBezTo>
                <a:lnTo>
                  <a:pt x="165" y="186"/>
                </a:lnTo>
                <a:close/>
                <a:moveTo>
                  <a:pt x="60" y="157"/>
                </a:moveTo>
                <a:cubicBezTo>
                  <a:pt x="53" y="157"/>
                  <a:pt x="47" y="154"/>
                  <a:pt x="42" y="149"/>
                </a:cubicBezTo>
                <a:cubicBezTo>
                  <a:pt x="38" y="145"/>
                  <a:pt x="35" y="138"/>
                  <a:pt x="35" y="132"/>
                </a:cubicBezTo>
                <a:cubicBezTo>
                  <a:pt x="35" y="130"/>
                  <a:pt x="34" y="129"/>
                  <a:pt x="32" y="129"/>
                </a:cubicBezTo>
                <a:cubicBezTo>
                  <a:pt x="32" y="129"/>
                  <a:pt x="32" y="129"/>
                  <a:pt x="32" y="129"/>
                </a:cubicBezTo>
                <a:cubicBezTo>
                  <a:pt x="31" y="129"/>
                  <a:pt x="30" y="130"/>
                  <a:pt x="30" y="132"/>
                </a:cubicBezTo>
                <a:cubicBezTo>
                  <a:pt x="30" y="140"/>
                  <a:pt x="33" y="147"/>
                  <a:pt x="39" y="153"/>
                </a:cubicBezTo>
                <a:cubicBezTo>
                  <a:pt x="45" y="158"/>
                  <a:pt x="52" y="162"/>
                  <a:pt x="60" y="162"/>
                </a:cubicBezTo>
                <a:cubicBezTo>
                  <a:pt x="60" y="162"/>
                  <a:pt x="60" y="162"/>
                  <a:pt x="60" y="162"/>
                </a:cubicBezTo>
                <a:cubicBezTo>
                  <a:pt x="61" y="162"/>
                  <a:pt x="62" y="161"/>
                  <a:pt x="63" y="160"/>
                </a:cubicBezTo>
                <a:cubicBezTo>
                  <a:pt x="63" y="158"/>
                  <a:pt x="62" y="157"/>
                  <a:pt x="60" y="15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44" name="Freeform 15"/>
          <p:cNvSpPr>
            <a:spLocks noEditPoints="1"/>
          </p:cNvSpPr>
          <p:nvPr/>
        </p:nvSpPr>
        <p:spPr bwMode="auto">
          <a:xfrm>
            <a:off x="3158065" y="1309022"/>
            <a:ext cx="2795714" cy="2800464"/>
          </a:xfrm>
          <a:custGeom>
            <a:avLst/>
            <a:gdLst>
              <a:gd name="T0" fmla="*/ 757 w 841"/>
              <a:gd name="T1" fmla="*/ 615 h 842"/>
              <a:gd name="T2" fmla="*/ 612 w 841"/>
              <a:gd name="T3" fmla="*/ 274 h 842"/>
              <a:gd name="T4" fmla="*/ 421 w 841"/>
              <a:gd name="T5" fmla="*/ 0 h 842"/>
              <a:gd name="T6" fmla="*/ 783 w 841"/>
              <a:gd name="T7" fmla="*/ 283 h 842"/>
              <a:gd name="T8" fmla="*/ 704 w 841"/>
              <a:gd name="T9" fmla="*/ 230 h 842"/>
              <a:gd name="T10" fmla="*/ 674 w 841"/>
              <a:gd name="T11" fmla="*/ 243 h 842"/>
              <a:gd name="T12" fmla="*/ 599 w 841"/>
              <a:gd name="T13" fmla="*/ 178 h 842"/>
              <a:gd name="T14" fmla="*/ 654 w 841"/>
              <a:gd name="T15" fmla="*/ 139 h 842"/>
              <a:gd name="T16" fmla="*/ 201 w 841"/>
              <a:gd name="T17" fmla="*/ 737 h 842"/>
              <a:gd name="T18" fmla="*/ 20 w 841"/>
              <a:gd name="T19" fmla="*/ 352 h 842"/>
              <a:gd name="T20" fmla="*/ 80 w 841"/>
              <a:gd name="T21" fmla="*/ 403 h 842"/>
              <a:gd name="T22" fmla="*/ 156 w 841"/>
              <a:gd name="T23" fmla="*/ 463 h 842"/>
              <a:gd name="T24" fmla="*/ 201 w 841"/>
              <a:gd name="T25" fmla="*/ 616 h 842"/>
              <a:gd name="T26" fmla="*/ 252 w 841"/>
              <a:gd name="T27" fmla="*/ 783 h 842"/>
              <a:gd name="T28" fmla="*/ 249 w 841"/>
              <a:gd name="T29" fmla="*/ 732 h 842"/>
              <a:gd name="T30" fmla="*/ 309 w 841"/>
              <a:gd name="T31" fmla="*/ 678 h 842"/>
              <a:gd name="T32" fmla="*/ 377 w 841"/>
              <a:gd name="T33" fmla="*/ 539 h 842"/>
              <a:gd name="T34" fmla="*/ 303 w 841"/>
              <a:gd name="T35" fmla="*/ 501 h 842"/>
              <a:gd name="T36" fmla="*/ 221 w 841"/>
              <a:gd name="T37" fmla="*/ 440 h 842"/>
              <a:gd name="T38" fmla="*/ 156 w 841"/>
              <a:gd name="T39" fmla="*/ 448 h 842"/>
              <a:gd name="T40" fmla="*/ 101 w 841"/>
              <a:gd name="T41" fmla="*/ 371 h 842"/>
              <a:gd name="T42" fmla="*/ 103 w 841"/>
              <a:gd name="T43" fmla="*/ 321 h 842"/>
              <a:gd name="T44" fmla="*/ 166 w 841"/>
              <a:gd name="T45" fmla="*/ 268 h 842"/>
              <a:gd name="T46" fmla="*/ 229 w 841"/>
              <a:gd name="T47" fmla="*/ 228 h 842"/>
              <a:gd name="T48" fmla="*/ 201 w 841"/>
              <a:gd name="T49" fmla="*/ 207 h 842"/>
              <a:gd name="T50" fmla="*/ 259 w 841"/>
              <a:gd name="T51" fmla="*/ 206 h 842"/>
              <a:gd name="T52" fmla="*/ 266 w 841"/>
              <a:gd name="T53" fmla="*/ 166 h 842"/>
              <a:gd name="T54" fmla="*/ 169 w 841"/>
              <a:gd name="T55" fmla="*/ 137 h 842"/>
              <a:gd name="T56" fmla="*/ 147 w 841"/>
              <a:gd name="T57" fmla="*/ 178 h 842"/>
              <a:gd name="T58" fmla="*/ 158 w 841"/>
              <a:gd name="T59" fmla="*/ 120 h 842"/>
              <a:gd name="T60" fmla="*/ 194 w 841"/>
              <a:gd name="T61" fmla="*/ 98 h 842"/>
              <a:gd name="T62" fmla="*/ 223 w 841"/>
              <a:gd name="T63" fmla="*/ 127 h 842"/>
              <a:gd name="T64" fmla="*/ 225 w 841"/>
              <a:gd name="T65" fmla="*/ 94 h 842"/>
              <a:gd name="T66" fmla="*/ 274 w 841"/>
              <a:gd name="T67" fmla="*/ 66 h 842"/>
              <a:gd name="T68" fmla="*/ 293 w 841"/>
              <a:gd name="T69" fmla="*/ 112 h 842"/>
              <a:gd name="T70" fmla="*/ 370 w 841"/>
              <a:gd name="T71" fmla="*/ 103 h 842"/>
              <a:gd name="T72" fmla="*/ 442 w 841"/>
              <a:gd name="T73" fmla="*/ 66 h 842"/>
              <a:gd name="T74" fmla="*/ 403 w 841"/>
              <a:gd name="T75" fmla="*/ 12 h 842"/>
              <a:gd name="T76" fmla="*/ 572 w 841"/>
              <a:gd name="T77" fmla="*/ 113 h 842"/>
              <a:gd name="T78" fmla="*/ 574 w 841"/>
              <a:gd name="T79" fmla="*/ 166 h 842"/>
              <a:gd name="T80" fmla="*/ 489 w 841"/>
              <a:gd name="T81" fmla="*/ 227 h 842"/>
              <a:gd name="T82" fmla="*/ 552 w 841"/>
              <a:gd name="T83" fmla="*/ 241 h 842"/>
              <a:gd name="T84" fmla="*/ 608 w 841"/>
              <a:gd name="T85" fmla="*/ 233 h 842"/>
              <a:gd name="T86" fmla="*/ 668 w 841"/>
              <a:gd name="T87" fmla="*/ 269 h 842"/>
              <a:gd name="T88" fmla="*/ 681 w 841"/>
              <a:gd name="T89" fmla="*/ 307 h 842"/>
              <a:gd name="T90" fmla="*/ 534 w 841"/>
              <a:gd name="T91" fmla="*/ 275 h 842"/>
              <a:gd name="T92" fmla="*/ 451 w 841"/>
              <a:gd name="T93" fmla="*/ 436 h 842"/>
              <a:gd name="T94" fmla="*/ 590 w 841"/>
              <a:gd name="T95" fmla="*/ 489 h 842"/>
              <a:gd name="T96" fmla="*/ 615 w 841"/>
              <a:gd name="T97" fmla="*/ 682 h 842"/>
              <a:gd name="T98" fmla="*/ 718 w 841"/>
              <a:gd name="T99" fmla="*/ 596 h 842"/>
              <a:gd name="T100" fmla="*/ 747 w 841"/>
              <a:gd name="T101" fmla="*/ 439 h 842"/>
              <a:gd name="T102" fmla="*/ 738 w 841"/>
              <a:gd name="T103" fmla="*/ 389 h 842"/>
              <a:gd name="T104" fmla="*/ 778 w 841"/>
              <a:gd name="T105" fmla="*/ 360 h 842"/>
              <a:gd name="T106" fmla="*/ 832 w 841"/>
              <a:gd name="T107" fmla="*/ 421 h 842"/>
              <a:gd name="T108" fmla="*/ 119 w 841"/>
              <a:gd name="T109" fmla="*/ 222 h 842"/>
              <a:gd name="T110" fmla="*/ 149 w 841"/>
              <a:gd name="T111" fmla="*/ 238 h 842"/>
              <a:gd name="T112" fmla="*/ 696 w 841"/>
              <a:gd name="T113" fmla="*/ 516 h 842"/>
              <a:gd name="T114" fmla="*/ 279 w 841"/>
              <a:gd name="T115" fmla="*/ 93 h 842"/>
              <a:gd name="T116" fmla="*/ 534 w 841"/>
              <a:gd name="T117" fmla="*/ 169 h 842"/>
              <a:gd name="T118" fmla="*/ 485 w 841"/>
              <a:gd name="T119" fmla="*/ 105 h 842"/>
              <a:gd name="T120" fmla="*/ 184 w 841"/>
              <a:gd name="T121" fmla="*/ 379 h 842"/>
              <a:gd name="T122" fmla="*/ 157 w 841"/>
              <a:gd name="T123" fmla="*/ 39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1" h="842">
                <a:moveTo>
                  <a:pt x="554" y="253"/>
                </a:moveTo>
                <a:cubicBezTo>
                  <a:pt x="554" y="251"/>
                  <a:pt x="552" y="247"/>
                  <a:pt x="549" y="252"/>
                </a:cubicBezTo>
                <a:cubicBezTo>
                  <a:pt x="548" y="254"/>
                  <a:pt x="553" y="255"/>
                  <a:pt x="554" y="253"/>
                </a:cubicBezTo>
                <a:close/>
                <a:moveTo>
                  <a:pt x="763" y="566"/>
                </a:moveTo>
                <a:cubicBezTo>
                  <a:pt x="759" y="565"/>
                  <a:pt x="758" y="573"/>
                  <a:pt x="755" y="578"/>
                </a:cubicBezTo>
                <a:cubicBezTo>
                  <a:pt x="751" y="584"/>
                  <a:pt x="747" y="589"/>
                  <a:pt x="746" y="588"/>
                </a:cubicBezTo>
                <a:cubicBezTo>
                  <a:pt x="745" y="588"/>
                  <a:pt x="737" y="593"/>
                  <a:pt x="739" y="600"/>
                </a:cubicBezTo>
                <a:cubicBezTo>
                  <a:pt x="740" y="606"/>
                  <a:pt x="740" y="613"/>
                  <a:pt x="737" y="617"/>
                </a:cubicBezTo>
                <a:cubicBezTo>
                  <a:pt x="734" y="621"/>
                  <a:pt x="738" y="629"/>
                  <a:pt x="737" y="634"/>
                </a:cubicBezTo>
                <a:cubicBezTo>
                  <a:pt x="735" y="639"/>
                  <a:pt x="737" y="642"/>
                  <a:pt x="742" y="642"/>
                </a:cubicBezTo>
                <a:cubicBezTo>
                  <a:pt x="746" y="641"/>
                  <a:pt x="748" y="638"/>
                  <a:pt x="751" y="632"/>
                </a:cubicBezTo>
                <a:cubicBezTo>
                  <a:pt x="754" y="626"/>
                  <a:pt x="754" y="620"/>
                  <a:pt x="757" y="615"/>
                </a:cubicBezTo>
                <a:cubicBezTo>
                  <a:pt x="759" y="609"/>
                  <a:pt x="762" y="598"/>
                  <a:pt x="763" y="595"/>
                </a:cubicBezTo>
                <a:cubicBezTo>
                  <a:pt x="764" y="592"/>
                  <a:pt x="766" y="583"/>
                  <a:pt x="766" y="578"/>
                </a:cubicBezTo>
                <a:cubicBezTo>
                  <a:pt x="766" y="573"/>
                  <a:pt x="765" y="567"/>
                  <a:pt x="763" y="566"/>
                </a:cubicBezTo>
                <a:close/>
                <a:moveTo>
                  <a:pt x="143" y="130"/>
                </a:moveTo>
                <a:cubicBezTo>
                  <a:pt x="142" y="131"/>
                  <a:pt x="148" y="133"/>
                  <a:pt x="149" y="131"/>
                </a:cubicBezTo>
                <a:cubicBezTo>
                  <a:pt x="150" y="129"/>
                  <a:pt x="146" y="126"/>
                  <a:pt x="143" y="130"/>
                </a:cubicBezTo>
                <a:close/>
                <a:moveTo>
                  <a:pt x="586" y="254"/>
                </a:moveTo>
                <a:cubicBezTo>
                  <a:pt x="589" y="250"/>
                  <a:pt x="584" y="245"/>
                  <a:pt x="582" y="245"/>
                </a:cubicBezTo>
                <a:cubicBezTo>
                  <a:pt x="578" y="245"/>
                  <a:pt x="576" y="253"/>
                  <a:pt x="579" y="255"/>
                </a:cubicBezTo>
                <a:cubicBezTo>
                  <a:pt x="582" y="258"/>
                  <a:pt x="584" y="258"/>
                  <a:pt x="586" y="254"/>
                </a:cubicBezTo>
                <a:close/>
                <a:moveTo>
                  <a:pt x="606" y="269"/>
                </a:moveTo>
                <a:cubicBezTo>
                  <a:pt x="609" y="270"/>
                  <a:pt x="610" y="273"/>
                  <a:pt x="612" y="274"/>
                </a:cubicBezTo>
                <a:cubicBezTo>
                  <a:pt x="614" y="274"/>
                  <a:pt x="619" y="274"/>
                  <a:pt x="617" y="269"/>
                </a:cubicBezTo>
                <a:cubicBezTo>
                  <a:pt x="615" y="264"/>
                  <a:pt x="612" y="263"/>
                  <a:pt x="610" y="263"/>
                </a:cubicBezTo>
                <a:cubicBezTo>
                  <a:pt x="609" y="263"/>
                  <a:pt x="604" y="261"/>
                  <a:pt x="601" y="263"/>
                </a:cubicBezTo>
                <a:cubicBezTo>
                  <a:pt x="600" y="264"/>
                  <a:pt x="604" y="268"/>
                  <a:pt x="606" y="269"/>
                </a:cubicBezTo>
                <a:close/>
                <a:moveTo>
                  <a:pt x="158" y="131"/>
                </a:moveTo>
                <a:cubicBezTo>
                  <a:pt x="154" y="133"/>
                  <a:pt x="157" y="136"/>
                  <a:pt x="160" y="134"/>
                </a:cubicBezTo>
                <a:cubicBezTo>
                  <a:pt x="163" y="133"/>
                  <a:pt x="162" y="130"/>
                  <a:pt x="158" y="131"/>
                </a:cubicBezTo>
                <a:close/>
                <a:moveTo>
                  <a:pt x="421" y="0"/>
                </a:moveTo>
                <a:cubicBezTo>
                  <a:pt x="189" y="0"/>
                  <a:pt x="0" y="189"/>
                  <a:pt x="0" y="421"/>
                </a:cubicBezTo>
                <a:cubicBezTo>
                  <a:pt x="0" y="653"/>
                  <a:pt x="189" y="842"/>
                  <a:pt x="421" y="842"/>
                </a:cubicBezTo>
                <a:cubicBezTo>
                  <a:pt x="653" y="842"/>
                  <a:pt x="841" y="653"/>
                  <a:pt x="841" y="421"/>
                </a:cubicBezTo>
                <a:cubicBezTo>
                  <a:pt x="841" y="189"/>
                  <a:pt x="653" y="0"/>
                  <a:pt x="421" y="0"/>
                </a:cubicBezTo>
                <a:close/>
                <a:moveTo>
                  <a:pt x="755" y="227"/>
                </a:moveTo>
                <a:cubicBezTo>
                  <a:pt x="757" y="225"/>
                  <a:pt x="762" y="230"/>
                  <a:pt x="764" y="228"/>
                </a:cubicBezTo>
                <a:cubicBezTo>
                  <a:pt x="767" y="226"/>
                  <a:pt x="769" y="223"/>
                  <a:pt x="770" y="223"/>
                </a:cubicBezTo>
                <a:cubicBezTo>
                  <a:pt x="771" y="222"/>
                  <a:pt x="777" y="225"/>
                  <a:pt x="778" y="228"/>
                </a:cubicBezTo>
                <a:cubicBezTo>
                  <a:pt x="779" y="231"/>
                  <a:pt x="783" y="236"/>
                  <a:pt x="782" y="237"/>
                </a:cubicBezTo>
                <a:cubicBezTo>
                  <a:pt x="781" y="238"/>
                  <a:pt x="776" y="239"/>
                  <a:pt x="774" y="236"/>
                </a:cubicBezTo>
                <a:cubicBezTo>
                  <a:pt x="772" y="233"/>
                  <a:pt x="767" y="235"/>
                  <a:pt x="767" y="241"/>
                </a:cubicBezTo>
                <a:cubicBezTo>
                  <a:pt x="767" y="246"/>
                  <a:pt x="769" y="242"/>
                  <a:pt x="771" y="244"/>
                </a:cubicBezTo>
                <a:cubicBezTo>
                  <a:pt x="773" y="247"/>
                  <a:pt x="773" y="249"/>
                  <a:pt x="775" y="252"/>
                </a:cubicBezTo>
                <a:cubicBezTo>
                  <a:pt x="776" y="255"/>
                  <a:pt x="778" y="255"/>
                  <a:pt x="780" y="257"/>
                </a:cubicBezTo>
                <a:cubicBezTo>
                  <a:pt x="781" y="260"/>
                  <a:pt x="776" y="262"/>
                  <a:pt x="778" y="265"/>
                </a:cubicBezTo>
                <a:cubicBezTo>
                  <a:pt x="781" y="268"/>
                  <a:pt x="782" y="280"/>
                  <a:pt x="783" y="283"/>
                </a:cubicBezTo>
                <a:cubicBezTo>
                  <a:pt x="783" y="286"/>
                  <a:pt x="776" y="287"/>
                  <a:pt x="774" y="286"/>
                </a:cubicBezTo>
                <a:cubicBezTo>
                  <a:pt x="772" y="285"/>
                  <a:pt x="766" y="281"/>
                  <a:pt x="763" y="280"/>
                </a:cubicBezTo>
                <a:cubicBezTo>
                  <a:pt x="761" y="279"/>
                  <a:pt x="759" y="266"/>
                  <a:pt x="762" y="267"/>
                </a:cubicBezTo>
                <a:cubicBezTo>
                  <a:pt x="765" y="268"/>
                  <a:pt x="766" y="267"/>
                  <a:pt x="768" y="263"/>
                </a:cubicBezTo>
                <a:cubicBezTo>
                  <a:pt x="771" y="259"/>
                  <a:pt x="764" y="256"/>
                  <a:pt x="761" y="255"/>
                </a:cubicBezTo>
                <a:cubicBezTo>
                  <a:pt x="759" y="253"/>
                  <a:pt x="754" y="242"/>
                  <a:pt x="752" y="239"/>
                </a:cubicBezTo>
                <a:cubicBezTo>
                  <a:pt x="750" y="235"/>
                  <a:pt x="751" y="230"/>
                  <a:pt x="755" y="227"/>
                </a:cubicBezTo>
                <a:close/>
                <a:moveTo>
                  <a:pt x="677" y="234"/>
                </a:moveTo>
                <a:cubicBezTo>
                  <a:pt x="679" y="232"/>
                  <a:pt x="681" y="228"/>
                  <a:pt x="683" y="223"/>
                </a:cubicBezTo>
                <a:cubicBezTo>
                  <a:pt x="685" y="218"/>
                  <a:pt x="688" y="218"/>
                  <a:pt x="690" y="219"/>
                </a:cubicBezTo>
                <a:cubicBezTo>
                  <a:pt x="692" y="219"/>
                  <a:pt x="697" y="229"/>
                  <a:pt x="698" y="232"/>
                </a:cubicBezTo>
                <a:cubicBezTo>
                  <a:pt x="699" y="235"/>
                  <a:pt x="703" y="231"/>
                  <a:pt x="704" y="230"/>
                </a:cubicBezTo>
                <a:cubicBezTo>
                  <a:pt x="706" y="229"/>
                  <a:pt x="708" y="227"/>
                  <a:pt x="708" y="224"/>
                </a:cubicBezTo>
                <a:cubicBezTo>
                  <a:pt x="708" y="222"/>
                  <a:pt x="711" y="221"/>
                  <a:pt x="715" y="221"/>
                </a:cubicBezTo>
                <a:cubicBezTo>
                  <a:pt x="718" y="221"/>
                  <a:pt x="715" y="225"/>
                  <a:pt x="713" y="226"/>
                </a:cubicBezTo>
                <a:cubicBezTo>
                  <a:pt x="711" y="226"/>
                  <a:pt x="712" y="229"/>
                  <a:pt x="717" y="231"/>
                </a:cubicBezTo>
                <a:cubicBezTo>
                  <a:pt x="721" y="233"/>
                  <a:pt x="725" y="239"/>
                  <a:pt x="730" y="243"/>
                </a:cubicBezTo>
                <a:cubicBezTo>
                  <a:pt x="735" y="247"/>
                  <a:pt x="736" y="254"/>
                  <a:pt x="733" y="254"/>
                </a:cubicBezTo>
                <a:cubicBezTo>
                  <a:pt x="730" y="255"/>
                  <a:pt x="722" y="255"/>
                  <a:pt x="719" y="255"/>
                </a:cubicBezTo>
                <a:cubicBezTo>
                  <a:pt x="716" y="254"/>
                  <a:pt x="711" y="249"/>
                  <a:pt x="706" y="248"/>
                </a:cubicBezTo>
                <a:cubicBezTo>
                  <a:pt x="702" y="246"/>
                  <a:pt x="696" y="246"/>
                  <a:pt x="694" y="249"/>
                </a:cubicBezTo>
                <a:cubicBezTo>
                  <a:pt x="692" y="253"/>
                  <a:pt x="685" y="251"/>
                  <a:pt x="682" y="251"/>
                </a:cubicBezTo>
                <a:cubicBezTo>
                  <a:pt x="679" y="250"/>
                  <a:pt x="676" y="255"/>
                  <a:pt x="675" y="253"/>
                </a:cubicBezTo>
                <a:cubicBezTo>
                  <a:pt x="675" y="253"/>
                  <a:pt x="677" y="244"/>
                  <a:pt x="674" y="243"/>
                </a:cubicBezTo>
                <a:cubicBezTo>
                  <a:pt x="672" y="242"/>
                  <a:pt x="675" y="236"/>
                  <a:pt x="677" y="234"/>
                </a:cubicBezTo>
                <a:close/>
                <a:moveTo>
                  <a:pt x="671" y="148"/>
                </a:moveTo>
                <a:cubicBezTo>
                  <a:pt x="668" y="148"/>
                  <a:pt x="664" y="148"/>
                  <a:pt x="657" y="147"/>
                </a:cubicBezTo>
                <a:cubicBezTo>
                  <a:pt x="651" y="147"/>
                  <a:pt x="643" y="147"/>
                  <a:pt x="643" y="148"/>
                </a:cubicBezTo>
                <a:cubicBezTo>
                  <a:pt x="644" y="149"/>
                  <a:pt x="653" y="153"/>
                  <a:pt x="650" y="155"/>
                </a:cubicBezTo>
                <a:cubicBezTo>
                  <a:pt x="647" y="157"/>
                  <a:pt x="644" y="154"/>
                  <a:pt x="640" y="154"/>
                </a:cubicBezTo>
                <a:cubicBezTo>
                  <a:pt x="636" y="153"/>
                  <a:pt x="634" y="159"/>
                  <a:pt x="633" y="163"/>
                </a:cubicBezTo>
                <a:cubicBezTo>
                  <a:pt x="632" y="166"/>
                  <a:pt x="636" y="173"/>
                  <a:pt x="630" y="170"/>
                </a:cubicBezTo>
                <a:cubicBezTo>
                  <a:pt x="623" y="168"/>
                  <a:pt x="619" y="167"/>
                  <a:pt x="617" y="168"/>
                </a:cubicBezTo>
                <a:cubicBezTo>
                  <a:pt x="616" y="169"/>
                  <a:pt x="613" y="172"/>
                  <a:pt x="609" y="173"/>
                </a:cubicBezTo>
                <a:cubicBezTo>
                  <a:pt x="605" y="174"/>
                  <a:pt x="605" y="178"/>
                  <a:pt x="600" y="178"/>
                </a:cubicBezTo>
                <a:cubicBezTo>
                  <a:pt x="599" y="178"/>
                  <a:pt x="599" y="178"/>
                  <a:pt x="599" y="178"/>
                </a:cubicBezTo>
                <a:cubicBezTo>
                  <a:pt x="603" y="162"/>
                  <a:pt x="613" y="167"/>
                  <a:pt x="613" y="167"/>
                </a:cubicBezTo>
                <a:cubicBezTo>
                  <a:pt x="613" y="167"/>
                  <a:pt x="618" y="161"/>
                  <a:pt x="616" y="158"/>
                </a:cubicBezTo>
                <a:cubicBezTo>
                  <a:pt x="615" y="154"/>
                  <a:pt x="621" y="147"/>
                  <a:pt x="622" y="146"/>
                </a:cubicBezTo>
                <a:cubicBezTo>
                  <a:pt x="623" y="145"/>
                  <a:pt x="627" y="139"/>
                  <a:pt x="621" y="137"/>
                </a:cubicBezTo>
                <a:cubicBezTo>
                  <a:pt x="616" y="134"/>
                  <a:pt x="611" y="133"/>
                  <a:pt x="616" y="128"/>
                </a:cubicBezTo>
                <a:cubicBezTo>
                  <a:pt x="622" y="123"/>
                  <a:pt x="626" y="129"/>
                  <a:pt x="632" y="121"/>
                </a:cubicBezTo>
                <a:cubicBezTo>
                  <a:pt x="638" y="114"/>
                  <a:pt x="629" y="111"/>
                  <a:pt x="637" y="111"/>
                </a:cubicBezTo>
                <a:cubicBezTo>
                  <a:pt x="644" y="111"/>
                  <a:pt x="652" y="112"/>
                  <a:pt x="651" y="114"/>
                </a:cubicBezTo>
                <a:cubicBezTo>
                  <a:pt x="649" y="117"/>
                  <a:pt x="641" y="121"/>
                  <a:pt x="636" y="124"/>
                </a:cubicBezTo>
                <a:cubicBezTo>
                  <a:pt x="631" y="126"/>
                  <a:pt x="633" y="131"/>
                  <a:pt x="635" y="134"/>
                </a:cubicBezTo>
                <a:cubicBezTo>
                  <a:pt x="637" y="136"/>
                  <a:pt x="639" y="143"/>
                  <a:pt x="642" y="142"/>
                </a:cubicBezTo>
                <a:cubicBezTo>
                  <a:pt x="646" y="142"/>
                  <a:pt x="650" y="139"/>
                  <a:pt x="654" y="139"/>
                </a:cubicBezTo>
                <a:cubicBezTo>
                  <a:pt x="658" y="140"/>
                  <a:pt x="666" y="140"/>
                  <a:pt x="667" y="140"/>
                </a:cubicBezTo>
                <a:cubicBezTo>
                  <a:pt x="668" y="140"/>
                  <a:pt x="674" y="147"/>
                  <a:pt x="671" y="148"/>
                </a:cubicBezTo>
                <a:close/>
                <a:moveTo>
                  <a:pt x="205" y="669"/>
                </a:moveTo>
                <a:cubicBezTo>
                  <a:pt x="203" y="671"/>
                  <a:pt x="199" y="671"/>
                  <a:pt x="201" y="674"/>
                </a:cubicBezTo>
                <a:cubicBezTo>
                  <a:pt x="204" y="677"/>
                  <a:pt x="199" y="678"/>
                  <a:pt x="199" y="679"/>
                </a:cubicBezTo>
                <a:cubicBezTo>
                  <a:pt x="199" y="681"/>
                  <a:pt x="203" y="688"/>
                  <a:pt x="202" y="691"/>
                </a:cubicBezTo>
                <a:cubicBezTo>
                  <a:pt x="201" y="693"/>
                  <a:pt x="200" y="697"/>
                  <a:pt x="199" y="700"/>
                </a:cubicBezTo>
                <a:cubicBezTo>
                  <a:pt x="199" y="702"/>
                  <a:pt x="196" y="705"/>
                  <a:pt x="197" y="708"/>
                </a:cubicBezTo>
                <a:cubicBezTo>
                  <a:pt x="199" y="712"/>
                  <a:pt x="195" y="710"/>
                  <a:pt x="195" y="714"/>
                </a:cubicBezTo>
                <a:cubicBezTo>
                  <a:pt x="196" y="717"/>
                  <a:pt x="199" y="716"/>
                  <a:pt x="199" y="720"/>
                </a:cubicBezTo>
                <a:cubicBezTo>
                  <a:pt x="199" y="725"/>
                  <a:pt x="197" y="726"/>
                  <a:pt x="198" y="729"/>
                </a:cubicBezTo>
                <a:cubicBezTo>
                  <a:pt x="198" y="732"/>
                  <a:pt x="201" y="736"/>
                  <a:pt x="201" y="737"/>
                </a:cubicBezTo>
                <a:cubicBezTo>
                  <a:pt x="201" y="738"/>
                  <a:pt x="200" y="742"/>
                  <a:pt x="198" y="744"/>
                </a:cubicBezTo>
                <a:cubicBezTo>
                  <a:pt x="196" y="747"/>
                  <a:pt x="194" y="749"/>
                  <a:pt x="195" y="751"/>
                </a:cubicBezTo>
                <a:cubicBezTo>
                  <a:pt x="196" y="752"/>
                  <a:pt x="199" y="754"/>
                  <a:pt x="199" y="755"/>
                </a:cubicBezTo>
                <a:cubicBezTo>
                  <a:pt x="198" y="756"/>
                  <a:pt x="196" y="760"/>
                  <a:pt x="197" y="762"/>
                </a:cubicBezTo>
                <a:cubicBezTo>
                  <a:pt x="197" y="764"/>
                  <a:pt x="201" y="764"/>
                  <a:pt x="202" y="765"/>
                </a:cubicBezTo>
                <a:cubicBezTo>
                  <a:pt x="203" y="766"/>
                  <a:pt x="201" y="767"/>
                  <a:pt x="200" y="768"/>
                </a:cubicBezTo>
                <a:cubicBezTo>
                  <a:pt x="86" y="695"/>
                  <a:pt x="9" y="567"/>
                  <a:pt x="9" y="421"/>
                </a:cubicBezTo>
                <a:cubicBezTo>
                  <a:pt x="9" y="398"/>
                  <a:pt x="11" y="376"/>
                  <a:pt x="15" y="354"/>
                </a:cubicBezTo>
                <a:cubicBezTo>
                  <a:pt x="15" y="354"/>
                  <a:pt x="15" y="354"/>
                  <a:pt x="15" y="354"/>
                </a:cubicBezTo>
                <a:cubicBezTo>
                  <a:pt x="15" y="357"/>
                  <a:pt x="17" y="358"/>
                  <a:pt x="18" y="359"/>
                </a:cubicBezTo>
                <a:cubicBezTo>
                  <a:pt x="20" y="359"/>
                  <a:pt x="22" y="368"/>
                  <a:pt x="25" y="364"/>
                </a:cubicBezTo>
                <a:cubicBezTo>
                  <a:pt x="27" y="360"/>
                  <a:pt x="21" y="354"/>
                  <a:pt x="20" y="352"/>
                </a:cubicBezTo>
                <a:cubicBezTo>
                  <a:pt x="18" y="350"/>
                  <a:pt x="19" y="345"/>
                  <a:pt x="17" y="341"/>
                </a:cubicBezTo>
                <a:cubicBezTo>
                  <a:pt x="18" y="339"/>
                  <a:pt x="18" y="337"/>
                  <a:pt x="18" y="335"/>
                </a:cubicBezTo>
                <a:cubicBezTo>
                  <a:pt x="20" y="337"/>
                  <a:pt x="21" y="338"/>
                  <a:pt x="21" y="340"/>
                </a:cubicBezTo>
                <a:cubicBezTo>
                  <a:pt x="24" y="343"/>
                  <a:pt x="28" y="357"/>
                  <a:pt x="30" y="357"/>
                </a:cubicBezTo>
                <a:cubicBezTo>
                  <a:pt x="31" y="357"/>
                  <a:pt x="36" y="364"/>
                  <a:pt x="36" y="364"/>
                </a:cubicBezTo>
                <a:cubicBezTo>
                  <a:pt x="36" y="364"/>
                  <a:pt x="38" y="371"/>
                  <a:pt x="37" y="373"/>
                </a:cubicBezTo>
                <a:cubicBezTo>
                  <a:pt x="36" y="375"/>
                  <a:pt x="38" y="382"/>
                  <a:pt x="40" y="384"/>
                </a:cubicBezTo>
                <a:cubicBezTo>
                  <a:pt x="43" y="386"/>
                  <a:pt x="52" y="386"/>
                  <a:pt x="53" y="393"/>
                </a:cubicBezTo>
                <a:cubicBezTo>
                  <a:pt x="53" y="395"/>
                  <a:pt x="55" y="405"/>
                  <a:pt x="58" y="405"/>
                </a:cubicBezTo>
                <a:cubicBezTo>
                  <a:pt x="62" y="405"/>
                  <a:pt x="67" y="402"/>
                  <a:pt x="68" y="404"/>
                </a:cubicBezTo>
                <a:cubicBezTo>
                  <a:pt x="69" y="405"/>
                  <a:pt x="72" y="412"/>
                  <a:pt x="74" y="408"/>
                </a:cubicBezTo>
                <a:cubicBezTo>
                  <a:pt x="76" y="404"/>
                  <a:pt x="77" y="403"/>
                  <a:pt x="80" y="403"/>
                </a:cubicBezTo>
                <a:cubicBezTo>
                  <a:pt x="83" y="403"/>
                  <a:pt x="84" y="407"/>
                  <a:pt x="86" y="409"/>
                </a:cubicBezTo>
                <a:cubicBezTo>
                  <a:pt x="88" y="412"/>
                  <a:pt x="93" y="418"/>
                  <a:pt x="96" y="418"/>
                </a:cubicBezTo>
                <a:cubicBezTo>
                  <a:pt x="98" y="418"/>
                  <a:pt x="102" y="422"/>
                  <a:pt x="104" y="421"/>
                </a:cubicBezTo>
                <a:cubicBezTo>
                  <a:pt x="105" y="419"/>
                  <a:pt x="108" y="422"/>
                  <a:pt x="110" y="423"/>
                </a:cubicBezTo>
                <a:cubicBezTo>
                  <a:pt x="112" y="424"/>
                  <a:pt x="115" y="428"/>
                  <a:pt x="114" y="434"/>
                </a:cubicBezTo>
                <a:cubicBezTo>
                  <a:pt x="114" y="440"/>
                  <a:pt x="120" y="442"/>
                  <a:pt x="122" y="444"/>
                </a:cubicBezTo>
                <a:cubicBezTo>
                  <a:pt x="124" y="445"/>
                  <a:pt x="128" y="449"/>
                  <a:pt x="130" y="452"/>
                </a:cubicBezTo>
                <a:cubicBezTo>
                  <a:pt x="132" y="454"/>
                  <a:pt x="136" y="455"/>
                  <a:pt x="137" y="457"/>
                </a:cubicBezTo>
                <a:cubicBezTo>
                  <a:pt x="139" y="458"/>
                  <a:pt x="139" y="461"/>
                  <a:pt x="143" y="459"/>
                </a:cubicBezTo>
                <a:cubicBezTo>
                  <a:pt x="146" y="456"/>
                  <a:pt x="146" y="451"/>
                  <a:pt x="146" y="451"/>
                </a:cubicBezTo>
                <a:cubicBezTo>
                  <a:pt x="146" y="451"/>
                  <a:pt x="150" y="451"/>
                  <a:pt x="152" y="453"/>
                </a:cubicBezTo>
                <a:cubicBezTo>
                  <a:pt x="154" y="455"/>
                  <a:pt x="155" y="462"/>
                  <a:pt x="156" y="463"/>
                </a:cubicBezTo>
                <a:cubicBezTo>
                  <a:pt x="158" y="464"/>
                  <a:pt x="160" y="472"/>
                  <a:pt x="159" y="478"/>
                </a:cubicBezTo>
                <a:cubicBezTo>
                  <a:pt x="157" y="483"/>
                  <a:pt x="158" y="489"/>
                  <a:pt x="156" y="489"/>
                </a:cubicBezTo>
                <a:cubicBezTo>
                  <a:pt x="155" y="489"/>
                  <a:pt x="150" y="494"/>
                  <a:pt x="148" y="496"/>
                </a:cubicBezTo>
                <a:cubicBezTo>
                  <a:pt x="146" y="497"/>
                  <a:pt x="142" y="506"/>
                  <a:pt x="143" y="508"/>
                </a:cubicBezTo>
                <a:cubicBezTo>
                  <a:pt x="143" y="511"/>
                  <a:pt x="145" y="519"/>
                  <a:pt x="144" y="523"/>
                </a:cubicBezTo>
                <a:cubicBezTo>
                  <a:pt x="144" y="526"/>
                  <a:pt x="141" y="530"/>
                  <a:pt x="142" y="535"/>
                </a:cubicBezTo>
                <a:cubicBezTo>
                  <a:pt x="144" y="541"/>
                  <a:pt x="152" y="543"/>
                  <a:pt x="153" y="548"/>
                </a:cubicBezTo>
                <a:cubicBezTo>
                  <a:pt x="154" y="553"/>
                  <a:pt x="160" y="565"/>
                  <a:pt x="161" y="570"/>
                </a:cubicBezTo>
                <a:cubicBezTo>
                  <a:pt x="163" y="575"/>
                  <a:pt x="167" y="581"/>
                  <a:pt x="168" y="588"/>
                </a:cubicBezTo>
                <a:cubicBezTo>
                  <a:pt x="168" y="595"/>
                  <a:pt x="181" y="600"/>
                  <a:pt x="183" y="600"/>
                </a:cubicBezTo>
                <a:cubicBezTo>
                  <a:pt x="185" y="601"/>
                  <a:pt x="189" y="605"/>
                  <a:pt x="192" y="607"/>
                </a:cubicBezTo>
                <a:cubicBezTo>
                  <a:pt x="195" y="609"/>
                  <a:pt x="198" y="612"/>
                  <a:pt x="201" y="616"/>
                </a:cubicBezTo>
                <a:cubicBezTo>
                  <a:pt x="203" y="620"/>
                  <a:pt x="203" y="625"/>
                  <a:pt x="203" y="627"/>
                </a:cubicBezTo>
                <a:cubicBezTo>
                  <a:pt x="203" y="628"/>
                  <a:pt x="203" y="643"/>
                  <a:pt x="203" y="651"/>
                </a:cubicBezTo>
                <a:cubicBezTo>
                  <a:pt x="203" y="659"/>
                  <a:pt x="208" y="667"/>
                  <a:pt x="205" y="669"/>
                </a:cubicBezTo>
                <a:close/>
                <a:moveTo>
                  <a:pt x="226" y="781"/>
                </a:moveTo>
                <a:cubicBezTo>
                  <a:pt x="225" y="781"/>
                  <a:pt x="225" y="782"/>
                  <a:pt x="224" y="782"/>
                </a:cubicBezTo>
                <a:cubicBezTo>
                  <a:pt x="224" y="782"/>
                  <a:pt x="223" y="781"/>
                  <a:pt x="223" y="781"/>
                </a:cubicBezTo>
                <a:cubicBezTo>
                  <a:pt x="223" y="781"/>
                  <a:pt x="223" y="780"/>
                  <a:pt x="223" y="779"/>
                </a:cubicBezTo>
                <a:cubicBezTo>
                  <a:pt x="223" y="776"/>
                  <a:pt x="229" y="779"/>
                  <a:pt x="226" y="781"/>
                </a:cubicBezTo>
                <a:close/>
                <a:moveTo>
                  <a:pt x="421" y="832"/>
                </a:moveTo>
                <a:cubicBezTo>
                  <a:pt x="353" y="832"/>
                  <a:pt x="289" y="816"/>
                  <a:pt x="233" y="787"/>
                </a:cubicBezTo>
                <a:cubicBezTo>
                  <a:pt x="236" y="787"/>
                  <a:pt x="241" y="786"/>
                  <a:pt x="243" y="785"/>
                </a:cubicBezTo>
                <a:cubicBezTo>
                  <a:pt x="244" y="785"/>
                  <a:pt x="252" y="784"/>
                  <a:pt x="252" y="783"/>
                </a:cubicBezTo>
                <a:cubicBezTo>
                  <a:pt x="253" y="783"/>
                  <a:pt x="246" y="783"/>
                  <a:pt x="242" y="782"/>
                </a:cubicBezTo>
                <a:cubicBezTo>
                  <a:pt x="238" y="781"/>
                  <a:pt x="231" y="777"/>
                  <a:pt x="230" y="775"/>
                </a:cubicBezTo>
                <a:cubicBezTo>
                  <a:pt x="229" y="773"/>
                  <a:pt x="228" y="769"/>
                  <a:pt x="230" y="768"/>
                </a:cubicBezTo>
                <a:cubicBezTo>
                  <a:pt x="233" y="767"/>
                  <a:pt x="238" y="763"/>
                  <a:pt x="240" y="762"/>
                </a:cubicBezTo>
                <a:cubicBezTo>
                  <a:pt x="241" y="761"/>
                  <a:pt x="243" y="756"/>
                  <a:pt x="241" y="756"/>
                </a:cubicBezTo>
                <a:cubicBezTo>
                  <a:pt x="240" y="755"/>
                  <a:pt x="234" y="755"/>
                  <a:pt x="233" y="754"/>
                </a:cubicBezTo>
                <a:cubicBezTo>
                  <a:pt x="232" y="753"/>
                  <a:pt x="232" y="752"/>
                  <a:pt x="235" y="750"/>
                </a:cubicBezTo>
                <a:cubicBezTo>
                  <a:pt x="239" y="747"/>
                  <a:pt x="240" y="744"/>
                  <a:pt x="242" y="743"/>
                </a:cubicBezTo>
                <a:cubicBezTo>
                  <a:pt x="243" y="742"/>
                  <a:pt x="246" y="740"/>
                  <a:pt x="247" y="737"/>
                </a:cubicBezTo>
                <a:cubicBezTo>
                  <a:pt x="248" y="735"/>
                  <a:pt x="245" y="736"/>
                  <a:pt x="243" y="736"/>
                </a:cubicBezTo>
                <a:cubicBezTo>
                  <a:pt x="241" y="736"/>
                  <a:pt x="239" y="732"/>
                  <a:pt x="238" y="730"/>
                </a:cubicBezTo>
                <a:cubicBezTo>
                  <a:pt x="238" y="728"/>
                  <a:pt x="245" y="731"/>
                  <a:pt x="249" y="732"/>
                </a:cubicBezTo>
                <a:cubicBezTo>
                  <a:pt x="254" y="733"/>
                  <a:pt x="251" y="730"/>
                  <a:pt x="251" y="728"/>
                </a:cubicBezTo>
                <a:cubicBezTo>
                  <a:pt x="250" y="726"/>
                  <a:pt x="251" y="722"/>
                  <a:pt x="253" y="723"/>
                </a:cubicBezTo>
                <a:cubicBezTo>
                  <a:pt x="256" y="725"/>
                  <a:pt x="268" y="724"/>
                  <a:pt x="270" y="723"/>
                </a:cubicBezTo>
                <a:cubicBezTo>
                  <a:pt x="272" y="723"/>
                  <a:pt x="275" y="716"/>
                  <a:pt x="277" y="714"/>
                </a:cubicBezTo>
                <a:cubicBezTo>
                  <a:pt x="278" y="712"/>
                  <a:pt x="278" y="710"/>
                  <a:pt x="276" y="709"/>
                </a:cubicBezTo>
                <a:cubicBezTo>
                  <a:pt x="274" y="708"/>
                  <a:pt x="268" y="703"/>
                  <a:pt x="267" y="702"/>
                </a:cubicBezTo>
                <a:cubicBezTo>
                  <a:pt x="266" y="701"/>
                  <a:pt x="268" y="693"/>
                  <a:pt x="269" y="691"/>
                </a:cubicBezTo>
                <a:cubicBezTo>
                  <a:pt x="269" y="689"/>
                  <a:pt x="270" y="703"/>
                  <a:pt x="276" y="705"/>
                </a:cubicBezTo>
                <a:cubicBezTo>
                  <a:pt x="282" y="707"/>
                  <a:pt x="285" y="708"/>
                  <a:pt x="290" y="703"/>
                </a:cubicBezTo>
                <a:cubicBezTo>
                  <a:pt x="295" y="699"/>
                  <a:pt x="299" y="695"/>
                  <a:pt x="300" y="692"/>
                </a:cubicBezTo>
                <a:cubicBezTo>
                  <a:pt x="300" y="689"/>
                  <a:pt x="301" y="685"/>
                  <a:pt x="303" y="684"/>
                </a:cubicBezTo>
                <a:cubicBezTo>
                  <a:pt x="305" y="683"/>
                  <a:pt x="307" y="684"/>
                  <a:pt x="309" y="678"/>
                </a:cubicBezTo>
                <a:cubicBezTo>
                  <a:pt x="311" y="673"/>
                  <a:pt x="314" y="677"/>
                  <a:pt x="316" y="672"/>
                </a:cubicBezTo>
                <a:cubicBezTo>
                  <a:pt x="318" y="668"/>
                  <a:pt x="311" y="661"/>
                  <a:pt x="316" y="658"/>
                </a:cubicBezTo>
                <a:cubicBezTo>
                  <a:pt x="321" y="654"/>
                  <a:pt x="330" y="650"/>
                  <a:pt x="330" y="650"/>
                </a:cubicBezTo>
                <a:cubicBezTo>
                  <a:pt x="330" y="650"/>
                  <a:pt x="333" y="649"/>
                  <a:pt x="338" y="647"/>
                </a:cubicBezTo>
                <a:cubicBezTo>
                  <a:pt x="343" y="646"/>
                  <a:pt x="349" y="647"/>
                  <a:pt x="351" y="644"/>
                </a:cubicBezTo>
                <a:cubicBezTo>
                  <a:pt x="353" y="641"/>
                  <a:pt x="354" y="635"/>
                  <a:pt x="357" y="632"/>
                </a:cubicBezTo>
                <a:cubicBezTo>
                  <a:pt x="359" y="629"/>
                  <a:pt x="362" y="624"/>
                  <a:pt x="361" y="621"/>
                </a:cubicBezTo>
                <a:cubicBezTo>
                  <a:pt x="360" y="619"/>
                  <a:pt x="364" y="608"/>
                  <a:pt x="364" y="605"/>
                </a:cubicBezTo>
                <a:cubicBezTo>
                  <a:pt x="363" y="602"/>
                  <a:pt x="359" y="595"/>
                  <a:pt x="366" y="589"/>
                </a:cubicBezTo>
                <a:cubicBezTo>
                  <a:pt x="373" y="583"/>
                  <a:pt x="380" y="574"/>
                  <a:pt x="380" y="571"/>
                </a:cubicBezTo>
                <a:cubicBezTo>
                  <a:pt x="381" y="569"/>
                  <a:pt x="386" y="558"/>
                  <a:pt x="386" y="552"/>
                </a:cubicBezTo>
                <a:cubicBezTo>
                  <a:pt x="385" y="547"/>
                  <a:pt x="380" y="541"/>
                  <a:pt x="377" y="539"/>
                </a:cubicBezTo>
                <a:cubicBezTo>
                  <a:pt x="374" y="538"/>
                  <a:pt x="367" y="537"/>
                  <a:pt x="364" y="533"/>
                </a:cubicBezTo>
                <a:cubicBezTo>
                  <a:pt x="361" y="528"/>
                  <a:pt x="353" y="524"/>
                  <a:pt x="350" y="525"/>
                </a:cubicBezTo>
                <a:cubicBezTo>
                  <a:pt x="348" y="526"/>
                  <a:pt x="343" y="527"/>
                  <a:pt x="339" y="525"/>
                </a:cubicBezTo>
                <a:cubicBezTo>
                  <a:pt x="335" y="522"/>
                  <a:pt x="329" y="519"/>
                  <a:pt x="327" y="516"/>
                </a:cubicBezTo>
                <a:cubicBezTo>
                  <a:pt x="325" y="514"/>
                  <a:pt x="319" y="512"/>
                  <a:pt x="316" y="512"/>
                </a:cubicBezTo>
                <a:cubicBezTo>
                  <a:pt x="313" y="512"/>
                  <a:pt x="314" y="510"/>
                  <a:pt x="310" y="517"/>
                </a:cubicBezTo>
                <a:cubicBezTo>
                  <a:pt x="306" y="523"/>
                  <a:pt x="310" y="525"/>
                  <a:pt x="302" y="524"/>
                </a:cubicBezTo>
                <a:cubicBezTo>
                  <a:pt x="295" y="523"/>
                  <a:pt x="303" y="522"/>
                  <a:pt x="307" y="516"/>
                </a:cubicBezTo>
                <a:cubicBezTo>
                  <a:pt x="311" y="510"/>
                  <a:pt x="307" y="506"/>
                  <a:pt x="302" y="507"/>
                </a:cubicBezTo>
                <a:cubicBezTo>
                  <a:pt x="297" y="509"/>
                  <a:pt x="301" y="512"/>
                  <a:pt x="293" y="514"/>
                </a:cubicBezTo>
                <a:cubicBezTo>
                  <a:pt x="286" y="515"/>
                  <a:pt x="286" y="510"/>
                  <a:pt x="291" y="509"/>
                </a:cubicBezTo>
                <a:cubicBezTo>
                  <a:pt x="295" y="508"/>
                  <a:pt x="303" y="503"/>
                  <a:pt x="303" y="501"/>
                </a:cubicBezTo>
                <a:cubicBezTo>
                  <a:pt x="303" y="499"/>
                  <a:pt x="302" y="493"/>
                  <a:pt x="299" y="493"/>
                </a:cubicBezTo>
                <a:cubicBezTo>
                  <a:pt x="295" y="493"/>
                  <a:pt x="296" y="487"/>
                  <a:pt x="290" y="480"/>
                </a:cubicBezTo>
                <a:cubicBezTo>
                  <a:pt x="284" y="473"/>
                  <a:pt x="276" y="465"/>
                  <a:pt x="271" y="466"/>
                </a:cubicBezTo>
                <a:cubicBezTo>
                  <a:pt x="266" y="467"/>
                  <a:pt x="263" y="472"/>
                  <a:pt x="260" y="466"/>
                </a:cubicBezTo>
                <a:cubicBezTo>
                  <a:pt x="257" y="460"/>
                  <a:pt x="254" y="459"/>
                  <a:pt x="252" y="456"/>
                </a:cubicBezTo>
                <a:cubicBezTo>
                  <a:pt x="250" y="452"/>
                  <a:pt x="246" y="455"/>
                  <a:pt x="244" y="454"/>
                </a:cubicBezTo>
                <a:cubicBezTo>
                  <a:pt x="243" y="452"/>
                  <a:pt x="243" y="452"/>
                  <a:pt x="243" y="452"/>
                </a:cubicBezTo>
                <a:cubicBezTo>
                  <a:pt x="243" y="452"/>
                  <a:pt x="237" y="454"/>
                  <a:pt x="240" y="449"/>
                </a:cubicBezTo>
                <a:cubicBezTo>
                  <a:pt x="243" y="444"/>
                  <a:pt x="245" y="435"/>
                  <a:pt x="243" y="435"/>
                </a:cubicBezTo>
                <a:cubicBezTo>
                  <a:pt x="242" y="436"/>
                  <a:pt x="240" y="443"/>
                  <a:pt x="237" y="443"/>
                </a:cubicBezTo>
                <a:cubicBezTo>
                  <a:pt x="235" y="442"/>
                  <a:pt x="237" y="441"/>
                  <a:pt x="233" y="438"/>
                </a:cubicBezTo>
                <a:cubicBezTo>
                  <a:pt x="228" y="435"/>
                  <a:pt x="221" y="437"/>
                  <a:pt x="221" y="440"/>
                </a:cubicBezTo>
                <a:cubicBezTo>
                  <a:pt x="221" y="443"/>
                  <a:pt x="219" y="445"/>
                  <a:pt x="219" y="445"/>
                </a:cubicBezTo>
                <a:cubicBezTo>
                  <a:pt x="219" y="445"/>
                  <a:pt x="218" y="443"/>
                  <a:pt x="216" y="440"/>
                </a:cubicBezTo>
                <a:cubicBezTo>
                  <a:pt x="215" y="437"/>
                  <a:pt x="209" y="436"/>
                  <a:pt x="206" y="439"/>
                </a:cubicBezTo>
                <a:cubicBezTo>
                  <a:pt x="203" y="442"/>
                  <a:pt x="201" y="431"/>
                  <a:pt x="199" y="431"/>
                </a:cubicBezTo>
                <a:cubicBezTo>
                  <a:pt x="197" y="431"/>
                  <a:pt x="192" y="434"/>
                  <a:pt x="190" y="438"/>
                </a:cubicBezTo>
                <a:cubicBezTo>
                  <a:pt x="188" y="443"/>
                  <a:pt x="189" y="450"/>
                  <a:pt x="187" y="450"/>
                </a:cubicBezTo>
                <a:cubicBezTo>
                  <a:pt x="186" y="449"/>
                  <a:pt x="185" y="440"/>
                  <a:pt x="185" y="437"/>
                </a:cubicBezTo>
                <a:cubicBezTo>
                  <a:pt x="186" y="434"/>
                  <a:pt x="191" y="428"/>
                  <a:pt x="187" y="427"/>
                </a:cubicBezTo>
                <a:cubicBezTo>
                  <a:pt x="184" y="426"/>
                  <a:pt x="179" y="432"/>
                  <a:pt x="177" y="433"/>
                </a:cubicBezTo>
                <a:cubicBezTo>
                  <a:pt x="174" y="433"/>
                  <a:pt x="170" y="437"/>
                  <a:pt x="168" y="441"/>
                </a:cubicBezTo>
                <a:cubicBezTo>
                  <a:pt x="165" y="446"/>
                  <a:pt x="164" y="448"/>
                  <a:pt x="162" y="450"/>
                </a:cubicBezTo>
                <a:cubicBezTo>
                  <a:pt x="159" y="451"/>
                  <a:pt x="156" y="450"/>
                  <a:pt x="156" y="448"/>
                </a:cubicBezTo>
                <a:cubicBezTo>
                  <a:pt x="157" y="446"/>
                  <a:pt x="149" y="440"/>
                  <a:pt x="148" y="443"/>
                </a:cubicBezTo>
                <a:cubicBezTo>
                  <a:pt x="147" y="445"/>
                  <a:pt x="143" y="446"/>
                  <a:pt x="140" y="448"/>
                </a:cubicBezTo>
                <a:cubicBezTo>
                  <a:pt x="136" y="450"/>
                  <a:pt x="133" y="445"/>
                  <a:pt x="132" y="443"/>
                </a:cubicBezTo>
                <a:cubicBezTo>
                  <a:pt x="131" y="441"/>
                  <a:pt x="130" y="441"/>
                  <a:pt x="129" y="434"/>
                </a:cubicBezTo>
                <a:cubicBezTo>
                  <a:pt x="129" y="427"/>
                  <a:pt x="130" y="419"/>
                  <a:pt x="131" y="415"/>
                </a:cubicBezTo>
                <a:cubicBezTo>
                  <a:pt x="132" y="411"/>
                  <a:pt x="125" y="403"/>
                  <a:pt x="123" y="403"/>
                </a:cubicBezTo>
                <a:cubicBezTo>
                  <a:pt x="120" y="404"/>
                  <a:pt x="117" y="407"/>
                  <a:pt x="114" y="407"/>
                </a:cubicBezTo>
                <a:cubicBezTo>
                  <a:pt x="112" y="406"/>
                  <a:pt x="113" y="405"/>
                  <a:pt x="109" y="405"/>
                </a:cubicBezTo>
                <a:cubicBezTo>
                  <a:pt x="105" y="405"/>
                  <a:pt x="108" y="404"/>
                  <a:pt x="109" y="399"/>
                </a:cubicBezTo>
                <a:cubicBezTo>
                  <a:pt x="109" y="395"/>
                  <a:pt x="107" y="388"/>
                  <a:pt x="111" y="384"/>
                </a:cubicBezTo>
                <a:cubicBezTo>
                  <a:pt x="116" y="380"/>
                  <a:pt x="114" y="370"/>
                  <a:pt x="112" y="370"/>
                </a:cubicBezTo>
                <a:cubicBezTo>
                  <a:pt x="109" y="369"/>
                  <a:pt x="104" y="371"/>
                  <a:pt x="101" y="371"/>
                </a:cubicBezTo>
                <a:cubicBezTo>
                  <a:pt x="97" y="370"/>
                  <a:pt x="95" y="375"/>
                  <a:pt x="96" y="379"/>
                </a:cubicBezTo>
                <a:cubicBezTo>
                  <a:pt x="97" y="384"/>
                  <a:pt x="94" y="387"/>
                  <a:pt x="93" y="386"/>
                </a:cubicBezTo>
                <a:cubicBezTo>
                  <a:pt x="92" y="386"/>
                  <a:pt x="90" y="383"/>
                  <a:pt x="86" y="388"/>
                </a:cubicBezTo>
                <a:cubicBezTo>
                  <a:pt x="82" y="392"/>
                  <a:pt x="81" y="390"/>
                  <a:pt x="77" y="386"/>
                </a:cubicBezTo>
                <a:cubicBezTo>
                  <a:pt x="73" y="381"/>
                  <a:pt x="69" y="376"/>
                  <a:pt x="68" y="369"/>
                </a:cubicBezTo>
                <a:cubicBezTo>
                  <a:pt x="68" y="362"/>
                  <a:pt x="68" y="355"/>
                  <a:pt x="69" y="351"/>
                </a:cubicBezTo>
                <a:cubicBezTo>
                  <a:pt x="70" y="347"/>
                  <a:pt x="71" y="340"/>
                  <a:pt x="69" y="339"/>
                </a:cubicBezTo>
                <a:cubicBezTo>
                  <a:pt x="67" y="338"/>
                  <a:pt x="71" y="333"/>
                  <a:pt x="74" y="332"/>
                </a:cubicBezTo>
                <a:cubicBezTo>
                  <a:pt x="76" y="331"/>
                  <a:pt x="80" y="326"/>
                  <a:pt x="81" y="324"/>
                </a:cubicBezTo>
                <a:cubicBezTo>
                  <a:pt x="82" y="322"/>
                  <a:pt x="85" y="322"/>
                  <a:pt x="89" y="322"/>
                </a:cubicBezTo>
                <a:cubicBezTo>
                  <a:pt x="93" y="322"/>
                  <a:pt x="94" y="322"/>
                  <a:pt x="98" y="324"/>
                </a:cubicBezTo>
                <a:cubicBezTo>
                  <a:pt x="102" y="327"/>
                  <a:pt x="103" y="323"/>
                  <a:pt x="103" y="321"/>
                </a:cubicBezTo>
                <a:cubicBezTo>
                  <a:pt x="103" y="320"/>
                  <a:pt x="105" y="318"/>
                  <a:pt x="110" y="319"/>
                </a:cubicBezTo>
                <a:cubicBezTo>
                  <a:pt x="114" y="319"/>
                  <a:pt x="120" y="314"/>
                  <a:pt x="121" y="316"/>
                </a:cubicBezTo>
                <a:cubicBezTo>
                  <a:pt x="122" y="317"/>
                  <a:pt x="124" y="323"/>
                  <a:pt x="127" y="321"/>
                </a:cubicBezTo>
                <a:cubicBezTo>
                  <a:pt x="129" y="319"/>
                  <a:pt x="130" y="315"/>
                  <a:pt x="131" y="322"/>
                </a:cubicBezTo>
                <a:cubicBezTo>
                  <a:pt x="131" y="328"/>
                  <a:pt x="133" y="337"/>
                  <a:pt x="136" y="339"/>
                </a:cubicBezTo>
                <a:cubicBezTo>
                  <a:pt x="140" y="340"/>
                  <a:pt x="138" y="347"/>
                  <a:pt x="141" y="347"/>
                </a:cubicBezTo>
                <a:cubicBezTo>
                  <a:pt x="145" y="347"/>
                  <a:pt x="147" y="337"/>
                  <a:pt x="146" y="333"/>
                </a:cubicBezTo>
                <a:cubicBezTo>
                  <a:pt x="145" y="329"/>
                  <a:pt x="143" y="319"/>
                  <a:pt x="141" y="316"/>
                </a:cubicBezTo>
                <a:cubicBezTo>
                  <a:pt x="139" y="313"/>
                  <a:pt x="142" y="307"/>
                  <a:pt x="146" y="305"/>
                </a:cubicBezTo>
                <a:cubicBezTo>
                  <a:pt x="150" y="302"/>
                  <a:pt x="157" y="291"/>
                  <a:pt x="160" y="288"/>
                </a:cubicBezTo>
                <a:cubicBezTo>
                  <a:pt x="163" y="285"/>
                  <a:pt x="173" y="283"/>
                  <a:pt x="170" y="279"/>
                </a:cubicBezTo>
                <a:cubicBezTo>
                  <a:pt x="168" y="275"/>
                  <a:pt x="166" y="271"/>
                  <a:pt x="166" y="268"/>
                </a:cubicBezTo>
                <a:cubicBezTo>
                  <a:pt x="166" y="265"/>
                  <a:pt x="169" y="266"/>
                  <a:pt x="170" y="268"/>
                </a:cubicBezTo>
                <a:cubicBezTo>
                  <a:pt x="171" y="270"/>
                  <a:pt x="176" y="265"/>
                  <a:pt x="175" y="262"/>
                </a:cubicBezTo>
                <a:cubicBezTo>
                  <a:pt x="174" y="259"/>
                  <a:pt x="174" y="256"/>
                  <a:pt x="177" y="256"/>
                </a:cubicBezTo>
                <a:cubicBezTo>
                  <a:pt x="180" y="257"/>
                  <a:pt x="181" y="253"/>
                  <a:pt x="180" y="252"/>
                </a:cubicBezTo>
                <a:cubicBezTo>
                  <a:pt x="179" y="249"/>
                  <a:pt x="183" y="247"/>
                  <a:pt x="186" y="248"/>
                </a:cubicBezTo>
                <a:cubicBezTo>
                  <a:pt x="189" y="248"/>
                  <a:pt x="199" y="249"/>
                  <a:pt x="200" y="247"/>
                </a:cubicBezTo>
                <a:cubicBezTo>
                  <a:pt x="201" y="245"/>
                  <a:pt x="196" y="241"/>
                  <a:pt x="196" y="236"/>
                </a:cubicBezTo>
                <a:cubicBezTo>
                  <a:pt x="196" y="232"/>
                  <a:pt x="201" y="229"/>
                  <a:pt x="204" y="228"/>
                </a:cubicBezTo>
                <a:cubicBezTo>
                  <a:pt x="207" y="227"/>
                  <a:pt x="211" y="228"/>
                  <a:pt x="212" y="226"/>
                </a:cubicBezTo>
                <a:cubicBezTo>
                  <a:pt x="212" y="225"/>
                  <a:pt x="217" y="220"/>
                  <a:pt x="217" y="224"/>
                </a:cubicBezTo>
                <a:cubicBezTo>
                  <a:pt x="217" y="227"/>
                  <a:pt x="216" y="233"/>
                  <a:pt x="220" y="233"/>
                </a:cubicBezTo>
                <a:cubicBezTo>
                  <a:pt x="223" y="233"/>
                  <a:pt x="228" y="228"/>
                  <a:pt x="229" y="228"/>
                </a:cubicBezTo>
                <a:cubicBezTo>
                  <a:pt x="231" y="227"/>
                  <a:pt x="239" y="225"/>
                  <a:pt x="241" y="224"/>
                </a:cubicBezTo>
                <a:cubicBezTo>
                  <a:pt x="243" y="224"/>
                  <a:pt x="253" y="222"/>
                  <a:pt x="252" y="219"/>
                </a:cubicBezTo>
                <a:cubicBezTo>
                  <a:pt x="251" y="215"/>
                  <a:pt x="250" y="212"/>
                  <a:pt x="248" y="210"/>
                </a:cubicBezTo>
                <a:cubicBezTo>
                  <a:pt x="247" y="209"/>
                  <a:pt x="246" y="211"/>
                  <a:pt x="244" y="214"/>
                </a:cubicBezTo>
                <a:cubicBezTo>
                  <a:pt x="242" y="216"/>
                  <a:pt x="239" y="216"/>
                  <a:pt x="238" y="214"/>
                </a:cubicBezTo>
                <a:cubicBezTo>
                  <a:pt x="238" y="212"/>
                  <a:pt x="239" y="206"/>
                  <a:pt x="236" y="208"/>
                </a:cubicBezTo>
                <a:cubicBezTo>
                  <a:pt x="233" y="211"/>
                  <a:pt x="232" y="213"/>
                  <a:pt x="231" y="212"/>
                </a:cubicBezTo>
                <a:cubicBezTo>
                  <a:pt x="229" y="211"/>
                  <a:pt x="227" y="207"/>
                  <a:pt x="227" y="207"/>
                </a:cubicBezTo>
                <a:cubicBezTo>
                  <a:pt x="227" y="207"/>
                  <a:pt x="232" y="205"/>
                  <a:pt x="229" y="200"/>
                </a:cubicBezTo>
                <a:cubicBezTo>
                  <a:pt x="226" y="196"/>
                  <a:pt x="222" y="197"/>
                  <a:pt x="218" y="200"/>
                </a:cubicBezTo>
                <a:cubicBezTo>
                  <a:pt x="213" y="203"/>
                  <a:pt x="214" y="202"/>
                  <a:pt x="208" y="204"/>
                </a:cubicBezTo>
                <a:cubicBezTo>
                  <a:pt x="203" y="206"/>
                  <a:pt x="201" y="207"/>
                  <a:pt x="201" y="207"/>
                </a:cubicBezTo>
                <a:cubicBezTo>
                  <a:pt x="201" y="207"/>
                  <a:pt x="203" y="199"/>
                  <a:pt x="206" y="196"/>
                </a:cubicBezTo>
                <a:cubicBezTo>
                  <a:pt x="209" y="193"/>
                  <a:pt x="218" y="194"/>
                  <a:pt x="221" y="191"/>
                </a:cubicBezTo>
                <a:cubicBezTo>
                  <a:pt x="224" y="188"/>
                  <a:pt x="230" y="192"/>
                  <a:pt x="230" y="192"/>
                </a:cubicBezTo>
                <a:cubicBezTo>
                  <a:pt x="230" y="192"/>
                  <a:pt x="234" y="188"/>
                  <a:pt x="234" y="190"/>
                </a:cubicBezTo>
                <a:cubicBezTo>
                  <a:pt x="233" y="193"/>
                  <a:pt x="232" y="199"/>
                  <a:pt x="235" y="199"/>
                </a:cubicBezTo>
                <a:cubicBezTo>
                  <a:pt x="237" y="199"/>
                  <a:pt x="245" y="195"/>
                  <a:pt x="242" y="194"/>
                </a:cubicBezTo>
                <a:cubicBezTo>
                  <a:pt x="239" y="193"/>
                  <a:pt x="244" y="191"/>
                  <a:pt x="247" y="188"/>
                </a:cubicBezTo>
                <a:cubicBezTo>
                  <a:pt x="250" y="186"/>
                  <a:pt x="256" y="188"/>
                  <a:pt x="258" y="187"/>
                </a:cubicBezTo>
                <a:cubicBezTo>
                  <a:pt x="260" y="186"/>
                  <a:pt x="261" y="182"/>
                  <a:pt x="264" y="182"/>
                </a:cubicBezTo>
                <a:cubicBezTo>
                  <a:pt x="268" y="182"/>
                  <a:pt x="269" y="186"/>
                  <a:pt x="264" y="189"/>
                </a:cubicBezTo>
                <a:cubicBezTo>
                  <a:pt x="260" y="192"/>
                  <a:pt x="259" y="200"/>
                  <a:pt x="256" y="202"/>
                </a:cubicBezTo>
                <a:cubicBezTo>
                  <a:pt x="254" y="204"/>
                  <a:pt x="255" y="206"/>
                  <a:pt x="259" y="206"/>
                </a:cubicBezTo>
                <a:cubicBezTo>
                  <a:pt x="262" y="205"/>
                  <a:pt x="265" y="206"/>
                  <a:pt x="269" y="205"/>
                </a:cubicBezTo>
                <a:cubicBezTo>
                  <a:pt x="272" y="204"/>
                  <a:pt x="273" y="205"/>
                  <a:pt x="274" y="207"/>
                </a:cubicBezTo>
                <a:cubicBezTo>
                  <a:pt x="275" y="208"/>
                  <a:pt x="278" y="205"/>
                  <a:pt x="278" y="205"/>
                </a:cubicBezTo>
                <a:cubicBezTo>
                  <a:pt x="278" y="205"/>
                  <a:pt x="284" y="204"/>
                  <a:pt x="285" y="206"/>
                </a:cubicBezTo>
                <a:cubicBezTo>
                  <a:pt x="287" y="209"/>
                  <a:pt x="289" y="205"/>
                  <a:pt x="287" y="202"/>
                </a:cubicBezTo>
                <a:cubicBezTo>
                  <a:pt x="286" y="200"/>
                  <a:pt x="284" y="197"/>
                  <a:pt x="283" y="194"/>
                </a:cubicBezTo>
                <a:cubicBezTo>
                  <a:pt x="282" y="191"/>
                  <a:pt x="280" y="190"/>
                  <a:pt x="277" y="192"/>
                </a:cubicBezTo>
                <a:cubicBezTo>
                  <a:pt x="273" y="193"/>
                  <a:pt x="272" y="191"/>
                  <a:pt x="270" y="189"/>
                </a:cubicBezTo>
                <a:cubicBezTo>
                  <a:pt x="268" y="188"/>
                  <a:pt x="266" y="191"/>
                  <a:pt x="268" y="188"/>
                </a:cubicBezTo>
                <a:cubicBezTo>
                  <a:pt x="270" y="184"/>
                  <a:pt x="271" y="183"/>
                  <a:pt x="272" y="180"/>
                </a:cubicBezTo>
                <a:cubicBezTo>
                  <a:pt x="274" y="177"/>
                  <a:pt x="280" y="172"/>
                  <a:pt x="274" y="171"/>
                </a:cubicBezTo>
                <a:cubicBezTo>
                  <a:pt x="269" y="169"/>
                  <a:pt x="267" y="169"/>
                  <a:pt x="266" y="166"/>
                </a:cubicBezTo>
                <a:cubicBezTo>
                  <a:pt x="266" y="163"/>
                  <a:pt x="259" y="158"/>
                  <a:pt x="258" y="158"/>
                </a:cubicBezTo>
                <a:cubicBezTo>
                  <a:pt x="256" y="158"/>
                  <a:pt x="248" y="160"/>
                  <a:pt x="247" y="158"/>
                </a:cubicBezTo>
                <a:cubicBezTo>
                  <a:pt x="247" y="156"/>
                  <a:pt x="246" y="149"/>
                  <a:pt x="244" y="147"/>
                </a:cubicBezTo>
                <a:cubicBezTo>
                  <a:pt x="242" y="145"/>
                  <a:pt x="235" y="135"/>
                  <a:pt x="233" y="134"/>
                </a:cubicBezTo>
                <a:cubicBezTo>
                  <a:pt x="232" y="133"/>
                  <a:pt x="230" y="134"/>
                  <a:pt x="226" y="140"/>
                </a:cubicBezTo>
                <a:cubicBezTo>
                  <a:pt x="222" y="145"/>
                  <a:pt x="218" y="146"/>
                  <a:pt x="216" y="145"/>
                </a:cubicBezTo>
                <a:cubicBezTo>
                  <a:pt x="213" y="144"/>
                  <a:pt x="210" y="145"/>
                  <a:pt x="207" y="142"/>
                </a:cubicBezTo>
                <a:cubicBezTo>
                  <a:pt x="204" y="139"/>
                  <a:pt x="213" y="137"/>
                  <a:pt x="212" y="134"/>
                </a:cubicBezTo>
                <a:cubicBezTo>
                  <a:pt x="211" y="132"/>
                  <a:pt x="205" y="132"/>
                  <a:pt x="201" y="132"/>
                </a:cubicBezTo>
                <a:cubicBezTo>
                  <a:pt x="196" y="131"/>
                  <a:pt x="194" y="127"/>
                  <a:pt x="188" y="127"/>
                </a:cubicBezTo>
                <a:cubicBezTo>
                  <a:pt x="182" y="127"/>
                  <a:pt x="175" y="129"/>
                  <a:pt x="173" y="129"/>
                </a:cubicBezTo>
                <a:cubicBezTo>
                  <a:pt x="171" y="129"/>
                  <a:pt x="170" y="132"/>
                  <a:pt x="169" y="137"/>
                </a:cubicBezTo>
                <a:cubicBezTo>
                  <a:pt x="168" y="142"/>
                  <a:pt x="171" y="143"/>
                  <a:pt x="167" y="144"/>
                </a:cubicBezTo>
                <a:cubicBezTo>
                  <a:pt x="164" y="145"/>
                  <a:pt x="162" y="146"/>
                  <a:pt x="165" y="148"/>
                </a:cubicBezTo>
                <a:cubicBezTo>
                  <a:pt x="169" y="149"/>
                  <a:pt x="173" y="156"/>
                  <a:pt x="173" y="156"/>
                </a:cubicBezTo>
                <a:cubicBezTo>
                  <a:pt x="173" y="156"/>
                  <a:pt x="172" y="160"/>
                  <a:pt x="169" y="163"/>
                </a:cubicBezTo>
                <a:cubicBezTo>
                  <a:pt x="166" y="165"/>
                  <a:pt x="163" y="168"/>
                  <a:pt x="162" y="165"/>
                </a:cubicBezTo>
                <a:cubicBezTo>
                  <a:pt x="161" y="163"/>
                  <a:pt x="156" y="163"/>
                  <a:pt x="157" y="166"/>
                </a:cubicBezTo>
                <a:cubicBezTo>
                  <a:pt x="158" y="169"/>
                  <a:pt x="160" y="170"/>
                  <a:pt x="160" y="173"/>
                </a:cubicBezTo>
                <a:cubicBezTo>
                  <a:pt x="160" y="176"/>
                  <a:pt x="163" y="182"/>
                  <a:pt x="160" y="185"/>
                </a:cubicBezTo>
                <a:cubicBezTo>
                  <a:pt x="158" y="188"/>
                  <a:pt x="155" y="186"/>
                  <a:pt x="153" y="187"/>
                </a:cubicBezTo>
                <a:cubicBezTo>
                  <a:pt x="151" y="187"/>
                  <a:pt x="149" y="183"/>
                  <a:pt x="151" y="182"/>
                </a:cubicBezTo>
                <a:cubicBezTo>
                  <a:pt x="153" y="181"/>
                  <a:pt x="151" y="174"/>
                  <a:pt x="151" y="174"/>
                </a:cubicBezTo>
                <a:cubicBezTo>
                  <a:pt x="151" y="174"/>
                  <a:pt x="146" y="182"/>
                  <a:pt x="147" y="178"/>
                </a:cubicBezTo>
                <a:cubicBezTo>
                  <a:pt x="147" y="174"/>
                  <a:pt x="145" y="174"/>
                  <a:pt x="145" y="170"/>
                </a:cubicBezTo>
                <a:cubicBezTo>
                  <a:pt x="146" y="167"/>
                  <a:pt x="143" y="163"/>
                  <a:pt x="139" y="164"/>
                </a:cubicBezTo>
                <a:cubicBezTo>
                  <a:pt x="135" y="165"/>
                  <a:pt x="132" y="166"/>
                  <a:pt x="126" y="166"/>
                </a:cubicBezTo>
                <a:cubicBezTo>
                  <a:pt x="119" y="165"/>
                  <a:pt x="117" y="164"/>
                  <a:pt x="112" y="161"/>
                </a:cubicBezTo>
                <a:cubicBezTo>
                  <a:pt x="107" y="159"/>
                  <a:pt x="105" y="161"/>
                  <a:pt x="102" y="162"/>
                </a:cubicBezTo>
                <a:cubicBezTo>
                  <a:pt x="102" y="162"/>
                  <a:pt x="102" y="162"/>
                  <a:pt x="102" y="162"/>
                </a:cubicBezTo>
                <a:cubicBezTo>
                  <a:pt x="111" y="150"/>
                  <a:pt x="122" y="138"/>
                  <a:pt x="133" y="127"/>
                </a:cubicBezTo>
                <a:cubicBezTo>
                  <a:pt x="134" y="127"/>
                  <a:pt x="134" y="127"/>
                  <a:pt x="134" y="127"/>
                </a:cubicBezTo>
                <a:cubicBezTo>
                  <a:pt x="137" y="127"/>
                  <a:pt x="143" y="123"/>
                  <a:pt x="143" y="123"/>
                </a:cubicBezTo>
                <a:cubicBezTo>
                  <a:pt x="143" y="123"/>
                  <a:pt x="149" y="120"/>
                  <a:pt x="150" y="122"/>
                </a:cubicBezTo>
                <a:cubicBezTo>
                  <a:pt x="152" y="125"/>
                  <a:pt x="151" y="127"/>
                  <a:pt x="154" y="127"/>
                </a:cubicBezTo>
                <a:cubicBezTo>
                  <a:pt x="157" y="127"/>
                  <a:pt x="163" y="123"/>
                  <a:pt x="158" y="120"/>
                </a:cubicBezTo>
                <a:cubicBezTo>
                  <a:pt x="154" y="118"/>
                  <a:pt x="151" y="118"/>
                  <a:pt x="148" y="115"/>
                </a:cubicBezTo>
                <a:cubicBezTo>
                  <a:pt x="148" y="115"/>
                  <a:pt x="147" y="115"/>
                  <a:pt x="147" y="114"/>
                </a:cubicBezTo>
                <a:cubicBezTo>
                  <a:pt x="149" y="112"/>
                  <a:pt x="152" y="110"/>
                  <a:pt x="154" y="108"/>
                </a:cubicBezTo>
                <a:cubicBezTo>
                  <a:pt x="156" y="107"/>
                  <a:pt x="160" y="106"/>
                  <a:pt x="160" y="103"/>
                </a:cubicBezTo>
                <a:cubicBezTo>
                  <a:pt x="164" y="100"/>
                  <a:pt x="169" y="96"/>
                  <a:pt x="173" y="93"/>
                </a:cubicBezTo>
                <a:cubicBezTo>
                  <a:pt x="174" y="94"/>
                  <a:pt x="174" y="94"/>
                  <a:pt x="176" y="94"/>
                </a:cubicBezTo>
                <a:cubicBezTo>
                  <a:pt x="179" y="93"/>
                  <a:pt x="180" y="93"/>
                  <a:pt x="182" y="94"/>
                </a:cubicBezTo>
                <a:cubicBezTo>
                  <a:pt x="184" y="95"/>
                  <a:pt x="180" y="101"/>
                  <a:pt x="178" y="102"/>
                </a:cubicBezTo>
                <a:cubicBezTo>
                  <a:pt x="176" y="103"/>
                  <a:pt x="173" y="104"/>
                  <a:pt x="177" y="105"/>
                </a:cubicBezTo>
                <a:cubicBezTo>
                  <a:pt x="181" y="105"/>
                  <a:pt x="185" y="104"/>
                  <a:pt x="185" y="104"/>
                </a:cubicBezTo>
                <a:cubicBezTo>
                  <a:pt x="185" y="104"/>
                  <a:pt x="188" y="101"/>
                  <a:pt x="189" y="99"/>
                </a:cubicBezTo>
                <a:cubicBezTo>
                  <a:pt x="191" y="96"/>
                  <a:pt x="193" y="98"/>
                  <a:pt x="194" y="98"/>
                </a:cubicBezTo>
                <a:cubicBezTo>
                  <a:pt x="196" y="99"/>
                  <a:pt x="202" y="100"/>
                  <a:pt x="196" y="102"/>
                </a:cubicBezTo>
                <a:cubicBezTo>
                  <a:pt x="190" y="104"/>
                  <a:pt x="188" y="106"/>
                  <a:pt x="187" y="108"/>
                </a:cubicBezTo>
                <a:cubicBezTo>
                  <a:pt x="185" y="111"/>
                  <a:pt x="185" y="112"/>
                  <a:pt x="180" y="111"/>
                </a:cubicBezTo>
                <a:cubicBezTo>
                  <a:pt x="175" y="110"/>
                  <a:pt x="172" y="111"/>
                  <a:pt x="170" y="113"/>
                </a:cubicBezTo>
                <a:cubicBezTo>
                  <a:pt x="169" y="115"/>
                  <a:pt x="169" y="122"/>
                  <a:pt x="171" y="121"/>
                </a:cubicBezTo>
                <a:cubicBezTo>
                  <a:pt x="173" y="120"/>
                  <a:pt x="175" y="120"/>
                  <a:pt x="178" y="119"/>
                </a:cubicBezTo>
                <a:cubicBezTo>
                  <a:pt x="180" y="118"/>
                  <a:pt x="190" y="119"/>
                  <a:pt x="192" y="118"/>
                </a:cubicBezTo>
                <a:cubicBezTo>
                  <a:pt x="194" y="118"/>
                  <a:pt x="198" y="122"/>
                  <a:pt x="199" y="121"/>
                </a:cubicBezTo>
                <a:cubicBezTo>
                  <a:pt x="201" y="120"/>
                  <a:pt x="203" y="123"/>
                  <a:pt x="205" y="124"/>
                </a:cubicBezTo>
                <a:cubicBezTo>
                  <a:pt x="207" y="126"/>
                  <a:pt x="207" y="120"/>
                  <a:pt x="211" y="124"/>
                </a:cubicBezTo>
                <a:cubicBezTo>
                  <a:pt x="215" y="127"/>
                  <a:pt x="213" y="127"/>
                  <a:pt x="215" y="127"/>
                </a:cubicBezTo>
                <a:cubicBezTo>
                  <a:pt x="218" y="127"/>
                  <a:pt x="223" y="127"/>
                  <a:pt x="223" y="127"/>
                </a:cubicBezTo>
                <a:cubicBezTo>
                  <a:pt x="223" y="127"/>
                  <a:pt x="224" y="122"/>
                  <a:pt x="228" y="123"/>
                </a:cubicBezTo>
                <a:cubicBezTo>
                  <a:pt x="232" y="124"/>
                  <a:pt x="236" y="128"/>
                  <a:pt x="236" y="125"/>
                </a:cubicBezTo>
                <a:cubicBezTo>
                  <a:pt x="235" y="121"/>
                  <a:pt x="237" y="119"/>
                  <a:pt x="234" y="116"/>
                </a:cubicBezTo>
                <a:cubicBezTo>
                  <a:pt x="230" y="114"/>
                  <a:pt x="225" y="112"/>
                  <a:pt x="225" y="111"/>
                </a:cubicBezTo>
                <a:cubicBezTo>
                  <a:pt x="224" y="110"/>
                  <a:pt x="223" y="108"/>
                  <a:pt x="225" y="107"/>
                </a:cubicBezTo>
                <a:cubicBezTo>
                  <a:pt x="226" y="107"/>
                  <a:pt x="232" y="107"/>
                  <a:pt x="235" y="109"/>
                </a:cubicBezTo>
                <a:cubicBezTo>
                  <a:pt x="238" y="111"/>
                  <a:pt x="240" y="113"/>
                  <a:pt x="243" y="112"/>
                </a:cubicBezTo>
                <a:cubicBezTo>
                  <a:pt x="246" y="110"/>
                  <a:pt x="249" y="109"/>
                  <a:pt x="250" y="107"/>
                </a:cubicBezTo>
                <a:cubicBezTo>
                  <a:pt x="252" y="106"/>
                  <a:pt x="255" y="102"/>
                  <a:pt x="255" y="102"/>
                </a:cubicBezTo>
                <a:cubicBezTo>
                  <a:pt x="255" y="102"/>
                  <a:pt x="243" y="101"/>
                  <a:pt x="241" y="99"/>
                </a:cubicBezTo>
                <a:cubicBezTo>
                  <a:pt x="240" y="97"/>
                  <a:pt x="234" y="95"/>
                  <a:pt x="233" y="95"/>
                </a:cubicBezTo>
                <a:cubicBezTo>
                  <a:pt x="231" y="95"/>
                  <a:pt x="226" y="98"/>
                  <a:pt x="225" y="94"/>
                </a:cubicBezTo>
                <a:cubicBezTo>
                  <a:pt x="224" y="90"/>
                  <a:pt x="225" y="85"/>
                  <a:pt x="223" y="85"/>
                </a:cubicBezTo>
                <a:cubicBezTo>
                  <a:pt x="221" y="84"/>
                  <a:pt x="205" y="83"/>
                  <a:pt x="203" y="82"/>
                </a:cubicBezTo>
                <a:cubicBezTo>
                  <a:pt x="201" y="81"/>
                  <a:pt x="197" y="80"/>
                  <a:pt x="193" y="79"/>
                </a:cubicBezTo>
                <a:cubicBezTo>
                  <a:pt x="202" y="73"/>
                  <a:pt x="211" y="67"/>
                  <a:pt x="220" y="62"/>
                </a:cubicBezTo>
                <a:cubicBezTo>
                  <a:pt x="220" y="62"/>
                  <a:pt x="221" y="62"/>
                  <a:pt x="221" y="62"/>
                </a:cubicBezTo>
                <a:cubicBezTo>
                  <a:pt x="223" y="63"/>
                  <a:pt x="225" y="62"/>
                  <a:pt x="227" y="61"/>
                </a:cubicBezTo>
                <a:cubicBezTo>
                  <a:pt x="228" y="60"/>
                  <a:pt x="229" y="59"/>
                  <a:pt x="229" y="57"/>
                </a:cubicBezTo>
                <a:cubicBezTo>
                  <a:pt x="230" y="57"/>
                  <a:pt x="230" y="57"/>
                  <a:pt x="231" y="56"/>
                </a:cubicBezTo>
                <a:cubicBezTo>
                  <a:pt x="231" y="58"/>
                  <a:pt x="231" y="59"/>
                  <a:pt x="233" y="60"/>
                </a:cubicBezTo>
                <a:cubicBezTo>
                  <a:pt x="236" y="61"/>
                  <a:pt x="243" y="59"/>
                  <a:pt x="245" y="59"/>
                </a:cubicBezTo>
                <a:cubicBezTo>
                  <a:pt x="247" y="59"/>
                  <a:pt x="259" y="60"/>
                  <a:pt x="262" y="61"/>
                </a:cubicBezTo>
                <a:cubicBezTo>
                  <a:pt x="265" y="63"/>
                  <a:pt x="272" y="63"/>
                  <a:pt x="274" y="66"/>
                </a:cubicBezTo>
                <a:cubicBezTo>
                  <a:pt x="276" y="70"/>
                  <a:pt x="275" y="81"/>
                  <a:pt x="276" y="82"/>
                </a:cubicBezTo>
                <a:cubicBezTo>
                  <a:pt x="277" y="84"/>
                  <a:pt x="282" y="78"/>
                  <a:pt x="283" y="77"/>
                </a:cubicBezTo>
                <a:cubicBezTo>
                  <a:pt x="285" y="75"/>
                  <a:pt x="290" y="76"/>
                  <a:pt x="291" y="78"/>
                </a:cubicBezTo>
                <a:cubicBezTo>
                  <a:pt x="293" y="80"/>
                  <a:pt x="297" y="84"/>
                  <a:pt x="296" y="86"/>
                </a:cubicBezTo>
                <a:cubicBezTo>
                  <a:pt x="296" y="88"/>
                  <a:pt x="295" y="90"/>
                  <a:pt x="293" y="89"/>
                </a:cubicBezTo>
                <a:cubicBezTo>
                  <a:pt x="292" y="88"/>
                  <a:pt x="289" y="98"/>
                  <a:pt x="290" y="96"/>
                </a:cubicBezTo>
                <a:cubicBezTo>
                  <a:pt x="291" y="94"/>
                  <a:pt x="291" y="99"/>
                  <a:pt x="289" y="99"/>
                </a:cubicBezTo>
                <a:cubicBezTo>
                  <a:pt x="287" y="99"/>
                  <a:pt x="285" y="99"/>
                  <a:pt x="285" y="99"/>
                </a:cubicBezTo>
                <a:cubicBezTo>
                  <a:pt x="285" y="99"/>
                  <a:pt x="285" y="98"/>
                  <a:pt x="284" y="96"/>
                </a:cubicBezTo>
                <a:cubicBezTo>
                  <a:pt x="283" y="97"/>
                  <a:pt x="282" y="99"/>
                  <a:pt x="282" y="100"/>
                </a:cubicBezTo>
                <a:cubicBezTo>
                  <a:pt x="282" y="102"/>
                  <a:pt x="285" y="108"/>
                  <a:pt x="286" y="109"/>
                </a:cubicBezTo>
                <a:cubicBezTo>
                  <a:pt x="286" y="110"/>
                  <a:pt x="292" y="111"/>
                  <a:pt x="293" y="112"/>
                </a:cubicBezTo>
                <a:cubicBezTo>
                  <a:pt x="295" y="112"/>
                  <a:pt x="290" y="112"/>
                  <a:pt x="291" y="114"/>
                </a:cubicBezTo>
                <a:cubicBezTo>
                  <a:pt x="292" y="116"/>
                  <a:pt x="294" y="121"/>
                  <a:pt x="297" y="122"/>
                </a:cubicBezTo>
                <a:cubicBezTo>
                  <a:pt x="299" y="123"/>
                  <a:pt x="307" y="128"/>
                  <a:pt x="308" y="130"/>
                </a:cubicBezTo>
                <a:cubicBezTo>
                  <a:pt x="309" y="133"/>
                  <a:pt x="316" y="128"/>
                  <a:pt x="317" y="128"/>
                </a:cubicBezTo>
                <a:cubicBezTo>
                  <a:pt x="318" y="128"/>
                  <a:pt x="318" y="134"/>
                  <a:pt x="322" y="134"/>
                </a:cubicBezTo>
                <a:cubicBezTo>
                  <a:pt x="325" y="135"/>
                  <a:pt x="327" y="134"/>
                  <a:pt x="330" y="131"/>
                </a:cubicBezTo>
                <a:cubicBezTo>
                  <a:pt x="333" y="128"/>
                  <a:pt x="333" y="125"/>
                  <a:pt x="333" y="122"/>
                </a:cubicBezTo>
                <a:cubicBezTo>
                  <a:pt x="333" y="119"/>
                  <a:pt x="333" y="117"/>
                  <a:pt x="337" y="118"/>
                </a:cubicBezTo>
                <a:cubicBezTo>
                  <a:pt x="340" y="119"/>
                  <a:pt x="342" y="117"/>
                  <a:pt x="342" y="115"/>
                </a:cubicBezTo>
                <a:cubicBezTo>
                  <a:pt x="342" y="112"/>
                  <a:pt x="339" y="108"/>
                  <a:pt x="344" y="107"/>
                </a:cubicBezTo>
                <a:cubicBezTo>
                  <a:pt x="350" y="106"/>
                  <a:pt x="353" y="103"/>
                  <a:pt x="357" y="103"/>
                </a:cubicBezTo>
                <a:cubicBezTo>
                  <a:pt x="360" y="103"/>
                  <a:pt x="369" y="104"/>
                  <a:pt x="370" y="103"/>
                </a:cubicBezTo>
                <a:cubicBezTo>
                  <a:pt x="372" y="101"/>
                  <a:pt x="376" y="93"/>
                  <a:pt x="379" y="93"/>
                </a:cubicBezTo>
                <a:cubicBezTo>
                  <a:pt x="382" y="92"/>
                  <a:pt x="390" y="94"/>
                  <a:pt x="396" y="93"/>
                </a:cubicBezTo>
                <a:cubicBezTo>
                  <a:pt x="403" y="92"/>
                  <a:pt x="411" y="88"/>
                  <a:pt x="413" y="88"/>
                </a:cubicBezTo>
                <a:cubicBezTo>
                  <a:pt x="415" y="88"/>
                  <a:pt x="421" y="88"/>
                  <a:pt x="419" y="87"/>
                </a:cubicBezTo>
                <a:cubicBezTo>
                  <a:pt x="417" y="85"/>
                  <a:pt x="415" y="81"/>
                  <a:pt x="411" y="81"/>
                </a:cubicBezTo>
                <a:cubicBezTo>
                  <a:pt x="407" y="81"/>
                  <a:pt x="406" y="73"/>
                  <a:pt x="407" y="73"/>
                </a:cubicBezTo>
                <a:cubicBezTo>
                  <a:pt x="408" y="73"/>
                  <a:pt x="418" y="76"/>
                  <a:pt x="417" y="79"/>
                </a:cubicBezTo>
                <a:cubicBezTo>
                  <a:pt x="417" y="82"/>
                  <a:pt x="419" y="85"/>
                  <a:pt x="424" y="84"/>
                </a:cubicBezTo>
                <a:cubicBezTo>
                  <a:pt x="429" y="83"/>
                  <a:pt x="429" y="79"/>
                  <a:pt x="428" y="78"/>
                </a:cubicBezTo>
                <a:cubicBezTo>
                  <a:pt x="426" y="77"/>
                  <a:pt x="426" y="74"/>
                  <a:pt x="425" y="73"/>
                </a:cubicBezTo>
                <a:cubicBezTo>
                  <a:pt x="423" y="71"/>
                  <a:pt x="421" y="65"/>
                  <a:pt x="426" y="65"/>
                </a:cubicBezTo>
                <a:cubicBezTo>
                  <a:pt x="432" y="65"/>
                  <a:pt x="442" y="70"/>
                  <a:pt x="442" y="66"/>
                </a:cubicBezTo>
                <a:cubicBezTo>
                  <a:pt x="441" y="62"/>
                  <a:pt x="441" y="58"/>
                  <a:pt x="443" y="56"/>
                </a:cubicBezTo>
                <a:cubicBezTo>
                  <a:pt x="444" y="54"/>
                  <a:pt x="447" y="53"/>
                  <a:pt x="445" y="52"/>
                </a:cubicBezTo>
                <a:cubicBezTo>
                  <a:pt x="444" y="51"/>
                  <a:pt x="441" y="53"/>
                  <a:pt x="439" y="50"/>
                </a:cubicBezTo>
                <a:cubicBezTo>
                  <a:pt x="438" y="46"/>
                  <a:pt x="441" y="44"/>
                  <a:pt x="443" y="43"/>
                </a:cubicBezTo>
                <a:cubicBezTo>
                  <a:pt x="445" y="41"/>
                  <a:pt x="454" y="33"/>
                  <a:pt x="460" y="32"/>
                </a:cubicBezTo>
                <a:cubicBezTo>
                  <a:pt x="465" y="31"/>
                  <a:pt x="469" y="26"/>
                  <a:pt x="465" y="25"/>
                </a:cubicBezTo>
                <a:cubicBezTo>
                  <a:pt x="461" y="24"/>
                  <a:pt x="453" y="22"/>
                  <a:pt x="448" y="25"/>
                </a:cubicBezTo>
                <a:cubicBezTo>
                  <a:pt x="443" y="29"/>
                  <a:pt x="441" y="32"/>
                  <a:pt x="435" y="31"/>
                </a:cubicBezTo>
                <a:cubicBezTo>
                  <a:pt x="429" y="29"/>
                  <a:pt x="428" y="24"/>
                  <a:pt x="424" y="22"/>
                </a:cubicBezTo>
                <a:cubicBezTo>
                  <a:pt x="419" y="18"/>
                  <a:pt x="422" y="11"/>
                  <a:pt x="417" y="12"/>
                </a:cubicBezTo>
                <a:cubicBezTo>
                  <a:pt x="412" y="12"/>
                  <a:pt x="412" y="12"/>
                  <a:pt x="412" y="12"/>
                </a:cubicBezTo>
                <a:cubicBezTo>
                  <a:pt x="412" y="12"/>
                  <a:pt x="406" y="12"/>
                  <a:pt x="403" y="12"/>
                </a:cubicBezTo>
                <a:cubicBezTo>
                  <a:pt x="398" y="13"/>
                  <a:pt x="395" y="15"/>
                  <a:pt x="392" y="14"/>
                </a:cubicBezTo>
                <a:cubicBezTo>
                  <a:pt x="387" y="13"/>
                  <a:pt x="382" y="15"/>
                  <a:pt x="381" y="16"/>
                </a:cubicBezTo>
                <a:cubicBezTo>
                  <a:pt x="369" y="17"/>
                  <a:pt x="360" y="15"/>
                  <a:pt x="358" y="15"/>
                </a:cubicBezTo>
                <a:cubicBezTo>
                  <a:pt x="357" y="15"/>
                  <a:pt x="366" y="15"/>
                  <a:pt x="373" y="15"/>
                </a:cubicBezTo>
                <a:cubicBezTo>
                  <a:pt x="379" y="14"/>
                  <a:pt x="389" y="13"/>
                  <a:pt x="393" y="12"/>
                </a:cubicBezTo>
                <a:cubicBezTo>
                  <a:pt x="397" y="12"/>
                  <a:pt x="395" y="11"/>
                  <a:pt x="394" y="11"/>
                </a:cubicBezTo>
                <a:cubicBezTo>
                  <a:pt x="403" y="10"/>
                  <a:pt x="412" y="10"/>
                  <a:pt x="421" y="10"/>
                </a:cubicBezTo>
                <a:cubicBezTo>
                  <a:pt x="509" y="10"/>
                  <a:pt x="592" y="38"/>
                  <a:pt x="659" y="86"/>
                </a:cubicBezTo>
                <a:cubicBezTo>
                  <a:pt x="651" y="83"/>
                  <a:pt x="643" y="80"/>
                  <a:pt x="638" y="81"/>
                </a:cubicBezTo>
                <a:cubicBezTo>
                  <a:pt x="628" y="82"/>
                  <a:pt x="603" y="93"/>
                  <a:pt x="601" y="94"/>
                </a:cubicBezTo>
                <a:cubicBezTo>
                  <a:pt x="600" y="95"/>
                  <a:pt x="598" y="100"/>
                  <a:pt x="593" y="104"/>
                </a:cubicBezTo>
                <a:cubicBezTo>
                  <a:pt x="589" y="108"/>
                  <a:pt x="580" y="112"/>
                  <a:pt x="572" y="113"/>
                </a:cubicBezTo>
                <a:cubicBezTo>
                  <a:pt x="564" y="114"/>
                  <a:pt x="556" y="126"/>
                  <a:pt x="556" y="128"/>
                </a:cubicBezTo>
                <a:cubicBezTo>
                  <a:pt x="556" y="130"/>
                  <a:pt x="560" y="137"/>
                  <a:pt x="559" y="138"/>
                </a:cubicBezTo>
                <a:cubicBezTo>
                  <a:pt x="559" y="139"/>
                  <a:pt x="562" y="146"/>
                  <a:pt x="567" y="149"/>
                </a:cubicBezTo>
                <a:cubicBezTo>
                  <a:pt x="571" y="151"/>
                  <a:pt x="579" y="151"/>
                  <a:pt x="580" y="148"/>
                </a:cubicBezTo>
                <a:cubicBezTo>
                  <a:pt x="580" y="145"/>
                  <a:pt x="585" y="140"/>
                  <a:pt x="586" y="144"/>
                </a:cubicBezTo>
                <a:cubicBezTo>
                  <a:pt x="587" y="148"/>
                  <a:pt x="592" y="154"/>
                  <a:pt x="591" y="157"/>
                </a:cubicBezTo>
                <a:cubicBezTo>
                  <a:pt x="591" y="158"/>
                  <a:pt x="591" y="163"/>
                  <a:pt x="592" y="166"/>
                </a:cubicBezTo>
                <a:cubicBezTo>
                  <a:pt x="591" y="167"/>
                  <a:pt x="591" y="167"/>
                  <a:pt x="590" y="167"/>
                </a:cubicBezTo>
                <a:cubicBezTo>
                  <a:pt x="590" y="167"/>
                  <a:pt x="587" y="166"/>
                  <a:pt x="586" y="162"/>
                </a:cubicBezTo>
                <a:cubicBezTo>
                  <a:pt x="585" y="158"/>
                  <a:pt x="587" y="154"/>
                  <a:pt x="585" y="153"/>
                </a:cubicBezTo>
                <a:cubicBezTo>
                  <a:pt x="582" y="152"/>
                  <a:pt x="575" y="153"/>
                  <a:pt x="574" y="156"/>
                </a:cubicBezTo>
                <a:cubicBezTo>
                  <a:pt x="573" y="159"/>
                  <a:pt x="572" y="164"/>
                  <a:pt x="574" y="166"/>
                </a:cubicBezTo>
                <a:cubicBezTo>
                  <a:pt x="576" y="169"/>
                  <a:pt x="581" y="174"/>
                  <a:pt x="577" y="172"/>
                </a:cubicBezTo>
                <a:cubicBezTo>
                  <a:pt x="572" y="171"/>
                  <a:pt x="566" y="170"/>
                  <a:pt x="562" y="173"/>
                </a:cubicBezTo>
                <a:cubicBezTo>
                  <a:pt x="559" y="175"/>
                  <a:pt x="554" y="181"/>
                  <a:pt x="554" y="181"/>
                </a:cubicBezTo>
                <a:cubicBezTo>
                  <a:pt x="554" y="181"/>
                  <a:pt x="543" y="182"/>
                  <a:pt x="543" y="185"/>
                </a:cubicBezTo>
                <a:cubicBezTo>
                  <a:pt x="543" y="188"/>
                  <a:pt x="543" y="192"/>
                  <a:pt x="539" y="192"/>
                </a:cubicBezTo>
                <a:cubicBezTo>
                  <a:pt x="535" y="192"/>
                  <a:pt x="530" y="194"/>
                  <a:pt x="525" y="194"/>
                </a:cubicBezTo>
                <a:cubicBezTo>
                  <a:pt x="520" y="195"/>
                  <a:pt x="520" y="198"/>
                  <a:pt x="514" y="198"/>
                </a:cubicBezTo>
                <a:cubicBezTo>
                  <a:pt x="508" y="198"/>
                  <a:pt x="507" y="201"/>
                  <a:pt x="513" y="203"/>
                </a:cubicBezTo>
                <a:cubicBezTo>
                  <a:pt x="519" y="204"/>
                  <a:pt x="528" y="208"/>
                  <a:pt x="528" y="213"/>
                </a:cubicBezTo>
                <a:cubicBezTo>
                  <a:pt x="529" y="217"/>
                  <a:pt x="528" y="222"/>
                  <a:pt x="526" y="227"/>
                </a:cubicBezTo>
                <a:cubicBezTo>
                  <a:pt x="525" y="230"/>
                  <a:pt x="516" y="227"/>
                  <a:pt x="510" y="227"/>
                </a:cubicBezTo>
                <a:cubicBezTo>
                  <a:pt x="505" y="227"/>
                  <a:pt x="494" y="225"/>
                  <a:pt x="489" y="227"/>
                </a:cubicBezTo>
                <a:cubicBezTo>
                  <a:pt x="485" y="229"/>
                  <a:pt x="486" y="239"/>
                  <a:pt x="488" y="244"/>
                </a:cubicBezTo>
                <a:cubicBezTo>
                  <a:pt x="489" y="249"/>
                  <a:pt x="487" y="251"/>
                  <a:pt x="485" y="253"/>
                </a:cubicBezTo>
                <a:cubicBezTo>
                  <a:pt x="484" y="254"/>
                  <a:pt x="483" y="259"/>
                  <a:pt x="486" y="261"/>
                </a:cubicBezTo>
                <a:cubicBezTo>
                  <a:pt x="488" y="263"/>
                  <a:pt x="490" y="268"/>
                  <a:pt x="492" y="269"/>
                </a:cubicBezTo>
                <a:cubicBezTo>
                  <a:pt x="494" y="269"/>
                  <a:pt x="500" y="267"/>
                  <a:pt x="502" y="270"/>
                </a:cubicBezTo>
                <a:cubicBezTo>
                  <a:pt x="504" y="273"/>
                  <a:pt x="507" y="279"/>
                  <a:pt x="508" y="278"/>
                </a:cubicBezTo>
                <a:cubicBezTo>
                  <a:pt x="509" y="276"/>
                  <a:pt x="511" y="269"/>
                  <a:pt x="513" y="271"/>
                </a:cubicBezTo>
                <a:cubicBezTo>
                  <a:pt x="516" y="272"/>
                  <a:pt x="521" y="270"/>
                  <a:pt x="525" y="270"/>
                </a:cubicBezTo>
                <a:cubicBezTo>
                  <a:pt x="529" y="270"/>
                  <a:pt x="531" y="264"/>
                  <a:pt x="535" y="262"/>
                </a:cubicBezTo>
                <a:cubicBezTo>
                  <a:pt x="539" y="259"/>
                  <a:pt x="537" y="259"/>
                  <a:pt x="535" y="256"/>
                </a:cubicBezTo>
                <a:cubicBezTo>
                  <a:pt x="534" y="253"/>
                  <a:pt x="539" y="249"/>
                  <a:pt x="542" y="246"/>
                </a:cubicBezTo>
                <a:cubicBezTo>
                  <a:pt x="545" y="242"/>
                  <a:pt x="551" y="245"/>
                  <a:pt x="552" y="241"/>
                </a:cubicBezTo>
                <a:cubicBezTo>
                  <a:pt x="553" y="237"/>
                  <a:pt x="554" y="230"/>
                  <a:pt x="557" y="231"/>
                </a:cubicBezTo>
                <a:cubicBezTo>
                  <a:pt x="561" y="231"/>
                  <a:pt x="566" y="234"/>
                  <a:pt x="569" y="234"/>
                </a:cubicBezTo>
                <a:cubicBezTo>
                  <a:pt x="572" y="234"/>
                  <a:pt x="578" y="229"/>
                  <a:pt x="580" y="228"/>
                </a:cubicBezTo>
                <a:cubicBezTo>
                  <a:pt x="581" y="227"/>
                  <a:pt x="588" y="228"/>
                  <a:pt x="589" y="233"/>
                </a:cubicBezTo>
                <a:cubicBezTo>
                  <a:pt x="590" y="237"/>
                  <a:pt x="598" y="243"/>
                  <a:pt x="599" y="244"/>
                </a:cubicBezTo>
                <a:cubicBezTo>
                  <a:pt x="601" y="245"/>
                  <a:pt x="612" y="250"/>
                  <a:pt x="614" y="252"/>
                </a:cubicBezTo>
                <a:cubicBezTo>
                  <a:pt x="616" y="253"/>
                  <a:pt x="619" y="258"/>
                  <a:pt x="620" y="262"/>
                </a:cubicBezTo>
                <a:cubicBezTo>
                  <a:pt x="621" y="266"/>
                  <a:pt x="626" y="271"/>
                  <a:pt x="626" y="268"/>
                </a:cubicBezTo>
                <a:cubicBezTo>
                  <a:pt x="626" y="264"/>
                  <a:pt x="621" y="252"/>
                  <a:pt x="624" y="253"/>
                </a:cubicBezTo>
                <a:cubicBezTo>
                  <a:pt x="627" y="254"/>
                  <a:pt x="630" y="252"/>
                  <a:pt x="630" y="252"/>
                </a:cubicBezTo>
                <a:cubicBezTo>
                  <a:pt x="630" y="252"/>
                  <a:pt x="622" y="245"/>
                  <a:pt x="619" y="244"/>
                </a:cubicBezTo>
                <a:cubicBezTo>
                  <a:pt x="616" y="242"/>
                  <a:pt x="610" y="239"/>
                  <a:pt x="608" y="233"/>
                </a:cubicBezTo>
                <a:cubicBezTo>
                  <a:pt x="605" y="228"/>
                  <a:pt x="598" y="227"/>
                  <a:pt x="599" y="222"/>
                </a:cubicBezTo>
                <a:cubicBezTo>
                  <a:pt x="599" y="217"/>
                  <a:pt x="605" y="220"/>
                  <a:pt x="608" y="224"/>
                </a:cubicBezTo>
                <a:cubicBezTo>
                  <a:pt x="612" y="229"/>
                  <a:pt x="621" y="235"/>
                  <a:pt x="624" y="238"/>
                </a:cubicBezTo>
                <a:cubicBezTo>
                  <a:pt x="627" y="242"/>
                  <a:pt x="632" y="244"/>
                  <a:pt x="633" y="248"/>
                </a:cubicBezTo>
                <a:cubicBezTo>
                  <a:pt x="634" y="253"/>
                  <a:pt x="638" y="258"/>
                  <a:pt x="640" y="261"/>
                </a:cubicBezTo>
                <a:cubicBezTo>
                  <a:pt x="641" y="263"/>
                  <a:pt x="643" y="279"/>
                  <a:pt x="644" y="282"/>
                </a:cubicBezTo>
                <a:cubicBezTo>
                  <a:pt x="645" y="284"/>
                  <a:pt x="652" y="277"/>
                  <a:pt x="654" y="275"/>
                </a:cubicBezTo>
                <a:cubicBezTo>
                  <a:pt x="656" y="273"/>
                  <a:pt x="660" y="272"/>
                  <a:pt x="660" y="268"/>
                </a:cubicBezTo>
                <a:cubicBezTo>
                  <a:pt x="660" y="264"/>
                  <a:pt x="655" y="260"/>
                  <a:pt x="653" y="259"/>
                </a:cubicBezTo>
                <a:cubicBezTo>
                  <a:pt x="651" y="257"/>
                  <a:pt x="657" y="256"/>
                  <a:pt x="659" y="254"/>
                </a:cubicBezTo>
                <a:cubicBezTo>
                  <a:pt x="661" y="252"/>
                  <a:pt x="664" y="249"/>
                  <a:pt x="666" y="252"/>
                </a:cubicBezTo>
                <a:cubicBezTo>
                  <a:pt x="668" y="255"/>
                  <a:pt x="667" y="267"/>
                  <a:pt x="668" y="269"/>
                </a:cubicBezTo>
                <a:cubicBezTo>
                  <a:pt x="669" y="271"/>
                  <a:pt x="677" y="275"/>
                  <a:pt x="679" y="278"/>
                </a:cubicBezTo>
                <a:cubicBezTo>
                  <a:pt x="680" y="280"/>
                  <a:pt x="687" y="282"/>
                  <a:pt x="688" y="280"/>
                </a:cubicBezTo>
                <a:cubicBezTo>
                  <a:pt x="689" y="279"/>
                  <a:pt x="695" y="282"/>
                  <a:pt x="697" y="282"/>
                </a:cubicBezTo>
                <a:cubicBezTo>
                  <a:pt x="698" y="283"/>
                  <a:pt x="703" y="282"/>
                  <a:pt x="706" y="281"/>
                </a:cubicBezTo>
                <a:cubicBezTo>
                  <a:pt x="709" y="280"/>
                  <a:pt x="711" y="277"/>
                  <a:pt x="711" y="284"/>
                </a:cubicBezTo>
                <a:cubicBezTo>
                  <a:pt x="711" y="290"/>
                  <a:pt x="711" y="300"/>
                  <a:pt x="707" y="305"/>
                </a:cubicBezTo>
                <a:cubicBezTo>
                  <a:pt x="704" y="310"/>
                  <a:pt x="705" y="313"/>
                  <a:pt x="701" y="313"/>
                </a:cubicBezTo>
                <a:cubicBezTo>
                  <a:pt x="700" y="312"/>
                  <a:pt x="698" y="312"/>
                  <a:pt x="697" y="313"/>
                </a:cubicBezTo>
                <a:cubicBezTo>
                  <a:pt x="696" y="310"/>
                  <a:pt x="694" y="308"/>
                  <a:pt x="692" y="309"/>
                </a:cubicBezTo>
                <a:cubicBezTo>
                  <a:pt x="687" y="310"/>
                  <a:pt x="681" y="310"/>
                  <a:pt x="678" y="316"/>
                </a:cubicBezTo>
                <a:cubicBezTo>
                  <a:pt x="674" y="322"/>
                  <a:pt x="672" y="323"/>
                  <a:pt x="671" y="320"/>
                </a:cubicBezTo>
                <a:cubicBezTo>
                  <a:pt x="671" y="318"/>
                  <a:pt x="682" y="310"/>
                  <a:pt x="681" y="307"/>
                </a:cubicBezTo>
                <a:cubicBezTo>
                  <a:pt x="679" y="305"/>
                  <a:pt x="670" y="305"/>
                  <a:pt x="665" y="305"/>
                </a:cubicBezTo>
                <a:cubicBezTo>
                  <a:pt x="659" y="305"/>
                  <a:pt x="655" y="301"/>
                  <a:pt x="651" y="299"/>
                </a:cubicBezTo>
                <a:cubicBezTo>
                  <a:pt x="647" y="298"/>
                  <a:pt x="645" y="309"/>
                  <a:pt x="641" y="314"/>
                </a:cubicBezTo>
                <a:cubicBezTo>
                  <a:pt x="637" y="319"/>
                  <a:pt x="631" y="311"/>
                  <a:pt x="627" y="311"/>
                </a:cubicBezTo>
                <a:cubicBezTo>
                  <a:pt x="623" y="310"/>
                  <a:pt x="616" y="303"/>
                  <a:pt x="616" y="303"/>
                </a:cubicBezTo>
                <a:cubicBezTo>
                  <a:pt x="616" y="303"/>
                  <a:pt x="608" y="299"/>
                  <a:pt x="605" y="299"/>
                </a:cubicBezTo>
                <a:cubicBezTo>
                  <a:pt x="602" y="299"/>
                  <a:pt x="596" y="292"/>
                  <a:pt x="594" y="292"/>
                </a:cubicBezTo>
                <a:cubicBezTo>
                  <a:pt x="593" y="292"/>
                  <a:pt x="588" y="287"/>
                  <a:pt x="591" y="285"/>
                </a:cubicBezTo>
                <a:cubicBezTo>
                  <a:pt x="595" y="283"/>
                  <a:pt x="602" y="288"/>
                  <a:pt x="598" y="276"/>
                </a:cubicBezTo>
                <a:cubicBezTo>
                  <a:pt x="594" y="265"/>
                  <a:pt x="583" y="266"/>
                  <a:pt x="580" y="268"/>
                </a:cubicBezTo>
                <a:cubicBezTo>
                  <a:pt x="577" y="269"/>
                  <a:pt x="555" y="268"/>
                  <a:pt x="553" y="268"/>
                </a:cubicBezTo>
                <a:cubicBezTo>
                  <a:pt x="551" y="268"/>
                  <a:pt x="538" y="273"/>
                  <a:pt x="534" y="275"/>
                </a:cubicBezTo>
                <a:cubicBezTo>
                  <a:pt x="530" y="277"/>
                  <a:pt x="523" y="280"/>
                  <a:pt x="521" y="281"/>
                </a:cubicBezTo>
                <a:cubicBezTo>
                  <a:pt x="519" y="282"/>
                  <a:pt x="510" y="278"/>
                  <a:pt x="506" y="281"/>
                </a:cubicBezTo>
                <a:cubicBezTo>
                  <a:pt x="500" y="284"/>
                  <a:pt x="495" y="290"/>
                  <a:pt x="494" y="290"/>
                </a:cubicBezTo>
                <a:cubicBezTo>
                  <a:pt x="493" y="290"/>
                  <a:pt x="489" y="293"/>
                  <a:pt x="486" y="302"/>
                </a:cubicBezTo>
                <a:cubicBezTo>
                  <a:pt x="483" y="310"/>
                  <a:pt x="487" y="317"/>
                  <a:pt x="481" y="320"/>
                </a:cubicBezTo>
                <a:cubicBezTo>
                  <a:pt x="476" y="322"/>
                  <a:pt x="465" y="327"/>
                  <a:pt x="462" y="331"/>
                </a:cubicBezTo>
                <a:cubicBezTo>
                  <a:pt x="458" y="335"/>
                  <a:pt x="455" y="353"/>
                  <a:pt x="450" y="360"/>
                </a:cubicBezTo>
                <a:cubicBezTo>
                  <a:pt x="446" y="367"/>
                  <a:pt x="450" y="374"/>
                  <a:pt x="451" y="378"/>
                </a:cubicBezTo>
                <a:cubicBezTo>
                  <a:pt x="452" y="383"/>
                  <a:pt x="456" y="391"/>
                  <a:pt x="450" y="399"/>
                </a:cubicBezTo>
                <a:cubicBezTo>
                  <a:pt x="445" y="407"/>
                  <a:pt x="446" y="411"/>
                  <a:pt x="443" y="411"/>
                </a:cubicBezTo>
                <a:cubicBezTo>
                  <a:pt x="441" y="412"/>
                  <a:pt x="446" y="414"/>
                  <a:pt x="447" y="420"/>
                </a:cubicBezTo>
                <a:cubicBezTo>
                  <a:pt x="447" y="425"/>
                  <a:pt x="442" y="431"/>
                  <a:pt x="451" y="436"/>
                </a:cubicBezTo>
                <a:cubicBezTo>
                  <a:pt x="460" y="441"/>
                  <a:pt x="468" y="441"/>
                  <a:pt x="471" y="448"/>
                </a:cubicBezTo>
                <a:cubicBezTo>
                  <a:pt x="473" y="454"/>
                  <a:pt x="481" y="469"/>
                  <a:pt x="481" y="469"/>
                </a:cubicBezTo>
                <a:cubicBezTo>
                  <a:pt x="481" y="469"/>
                  <a:pt x="489" y="478"/>
                  <a:pt x="493" y="482"/>
                </a:cubicBezTo>
                <a:cubicBezTo>
                  <a:pt x="497" y="486"/>
                  <a:pt x="498" y="484"/>
                  <a:pt x="499" y="480"/>
                </a:cubicBezTo>
                <a:cubicBezTo>
                  <a:pt x="500" y="476"/>
                  <a:pt x="506" y="475"/>
                  <a:pt x="512" y="475"/>
                </a:cubicBezTo>
                <a:cubicBezTo>
                  <a:pt x="519" y="475"/>
                  <a:pt x="523" y="477"/>
                  <a:pt x="530" y="475"/>
                </a:cubicBezTo>
                <a:cubicBezTo>
                  <a:pt x="536" y="474"/>
                  <a:pt x="541" y="465"/>
                  <a:pt x="543" y="464"/>
                </a:cubicBezTo>
                <a:cubicBezTo>
                  <a:pt x="545" y="463"/>
                  <a:pt x="555" y="461"/>
                  <a:pt x="561" y="465"/>
                </a:cubicBezTo>
                <a:cubicBezTo>
                  <a:pt x="566" y="469"/>
                  <a:pt x="565" y="475"/>
                  <a:pt x="568" y="479"/>
                </a:cubicBezTo>
                <a:cubicBezTo>
                  <a:pt x="571" y="483"/>
                  <a:pt x="577" y="481"/>
                  <a:pt x="581" y="477"/>
                </a:cubicBezTo>
                <a:cubicBezTo>
                  <a:pt x="585" y="473"/>
                  <a:pt x="583" y="475"/>
                  <a:pt x="588" y="478"/>
                </a:cubicBezTo>
                <a:cubicBezTo>
                  <a:pt x="592" y="481"/>
                  <a:pt x="595" y="484"/>
                  <a:pt x="590" y="489"/>
                </a:cubicBezTo>
                <a:cubicBezTo>
                  <a:pt x="586" y="494"/>
                  <a:pt x="588" y="501"/>
                  <a:pt x="585" y="509"/>
                </a:cubicBezTo>
                <a:cubicBezTo>
                  <a:pt x="582" y="516"/>
                  <a:pt x="587" y="516"/>
                  <a:pt x="592" y="519"/>
                </a:cubicBezTo>
                <a:cubicBezTo>
                  <a:pt x="597" y="522"/>
                  <a:pt x="600" y="542"/>
                  <a:pt x="602" y="546"/>
                </a:cubicBezTo>
                <a:cubicBezTo>
                  <a:pt x="605" y="549"/>
                  <a:pt x="601" y="560"/>
                  <a:pt x="603" y="565"/>
                </a:cubicBezTo>
                <a:cubicBezTo>
                  <a:pt x="606" y="571"/>
                  <a:pt x="607" y="575"/>
                  <a:pt x="603" y="578"/>
                </a:cubicBezTo>
                <a:cubicBezTo>
                  <a:pt x="600" y="581"/>
                  <a:pt x="595" y="587"/>
                  <a:pt x="594" y="597"/>
                </a:cubicBezTo>
                <a:cubicBezTo>
                  <a:pt x="593" y="607"/>
                  <a:pt x="595" y="614"/>
                  <a:pt x="596" y="617"/>
                </a:cubicBezTo>
                <a:cubicBezTo>
                  <a:pt x="597" y="620"/>
                  <a:pt x="601" y="629"/>
                  <a:pt x="603" y="632"/>
                </a:cubicBezTo>
                <a:cubicBezTo>
                  <a:pt x="604" y="635"/>
                  <a:pt x="611" y="641"/>
                  <a:pt x="611" y="646"/>
                </a:cubicBezTo>
                <a:cubicBezTo>
                  <a:pt x="611" y="651"/>
                  <a:pt x="604" y="659"/>
                  <a:pt x="606" y="661"/>
                </a:cubicBezTo>
                <a:cubicBezTo>
                  <a:pt x="608" y="664"/>
                  <a:pt x="608" y="668"/>
                  <a:pt x="612" y="671"/>
                </a:cubicBezTo>
                <a:cubicBezTo>
                  <a:pt x="615" y="674"/>
                  <a:pt x="615" y="682"/>
                  <a:pt x="615" y="682"/>
                </a:cubicBezTo>
                <a:cubicBezTo>
                  <a:pt x="615" y="682"/>
                  <a:pt x="616" y="685"/>
                  <a:pt x="616" y="689"/>
                </a:cubicBezTo>
                <a:cubicBezTo>
                  <a:pt x="615" y="694"/>
                  <a:pt x="615" y="697"/>
                  <a:pt x="619" y="698"/>
                </a:cubicBezTo>
                <a:cubicBezTo>
                  <a:pt x="623" y="700"/>
                  <a:pt x="626" y="700"/>
                  <a:pt x="628" y="698"/>
                </a:cubicBezTo>
                <a:cubicBezTo>
                  <a:pt x="630" y="696"/>
                  <a:pt x="639" y="691"/>
                  <a:pt x="644" y="691"/>
                </a:cubicBezTo>
                <a:cubicBezTo>
                  <a:pt x="649" y="691"/>
                  <a:pt x="656" y="692"/>
                  <a:pt x="662" y="687"/>
                </a:cubicBezTo>
                <a:cubicBezTo>
                  <a:pt x="668" y="683"/>
                  <a:pt x="676" y="672"/>
                  <a:pt x="679" y="669"/>
                </a:cubicBezTo>
                <a:cubicBezTo>
                  <a:pt x="682" y="665"/>
                  <a:pt x="689" y="659"/>
                  <a:pt x="689" y="655"/>
                </a:cubicBezTo>
                <a:cubicBezTo>
                  <a:pt x="688" y="652"/>
                  <a:pt x="685" y="647"/>
                  <a:pt x="688" y="644"/>
                </a:cubicBezTo>
                <a:cubicBezTo>
                  <a:pt x="691" y="642"/>
                  <a:pt x="701" y="640"/>
                  <a:pt x="702" y="637"/>
                </a:cubicBezTo>
                <a:cubicBezTo>
                  <a:pt x="703" y="634"/>
                  <a:pt x="701" y="623"/>
                  <a:pt x="700" y="621"/>
                </a:cubicBezTo>
                <a:cubicBezTo>
                  <a:pt x="700" y="619"/>
                  <a:pt x="703" y="614"/>
                  <a:pt x="706" y="609"/>
                </a:cubicBezTo>
                <a:cubicBezTo>
                  <a:pt x="710" y="604"/>
                  <a:pt x="717" y="598"/>
                  <a:pt x="718" y="596"/>
                </a:cubicBezTo>
                <a:cubicBezTo>
                  <a:pt x="720" y="594"/>
                  <a:pt x="727" y="587"/>
                  <a:pt x="728" y="581"/>
                </a:cubicBezTo>
                <a:cubicBezTo>
                  <a:pt x="729" y="574"/>
                  <a:pt x="727" y="567"/>
                  <a:pt x="729" y="563"/>
                </a:cubicBezTo>
                <a:cubicBezTo>
                  <a:pt x="731" y="560"/>
                  <a:pt x="730" y="557"/>
                  <a:pt x="727" y="554"/>
                </a:cubicBezTo>
                <a:cubicBezTo>
                  <a:pt x="724" y="550"/>
                  <a:pt x="724" y="541"/>
                  <a:pt x="723" y="539"/>
                </a:cubicBezTo>
                <a:cubicBezTo>
                  <a:pt x="722" y="537"/>
                  <a:pt x="725" y="524"/>
                  <a:pt x="727" y="523"/>
                </a:cubicBezTo>
                <a:cubicBezTo>
                  <a:pt x="729" y="521"/>
                  <a:pt x="734" y="511"/>
                  <a:pt x="737" y="507"/>
                </a:cubicBezTo>
                <a:cubicBezTo>
                  <a:pt x="740" y="502"/>
                  <a:pt x="748" y="487"/>
                  <a:pt x="752" y="486"/>
                </a:cubicBezTo>
                <a:cubicBezTo>
                  <a:pt x="755" y="485"/>
                  <a:pt x="761" y="477"/>
                  <a:pt x="761" y="472"/>
                </a:cubicBezTo>
                <a:cubicBezTo>
                  <a:pt x="762" y="468"/>
                  <a:pt x="771" y="450"/>
                  <a:pt x="771" y="447"/>
                </a:cubicBezTo>
                <a:cubicBezTo>
                  <a:pt x="772" y="443"/>
                  <a:pt x="775" y="431"/>
                  <a:pt x="774" y="428"/>
                </a:cubicBezTo>
                <a:cubicBezTo>
                  <a:pt x="773" y="425"/>
                  <a:pt x="760" y="433"/>
                  <a:pt x="759" y="434"/>
                </a:cubicBezTo>
                <a:cubicBezTo>
                  <a:pt x="757" y="435"/>
                  <a:pt x="753" y="439"/>
                  <a:pt x="747" y="439"/>
                </a:cubicBezTo>
                <a:cubicBezTo>
                  <a:pt x="742" y="438"/>
                  <a:pt x="745" y="432"/>
                  <a:pt x="744" y="429"/>
                </a:cubicBezTo>
                <a:cubicBezTo>
                  <a:pt x="744" y="426"/>
                  <a:pt x="738" y="414"/>
                  <a:pt x="737" y="414"/>
                </a:cubicBezTo>
                <a:cubicBezTo>
                  <a:pt x="736" y="413"/>
                  <a:pt x="732" y="407"/>
                  <a:pt x="730" y="401"/>
                </a:cubicBezTo>
                <a:cubicBezTo>
                  <a:pt x="728" y="395"/>
                  <a:pt x="721" y="391"/>
                  <a:pt x="718" y="386"/>
                </a:cubicBezTo>
                <a:cubicBezTo>
                  <a:pt x="715" y="381"/>
                  <a:pt x="718" y="367"/>
                  <a:pt x="715" y="360"/>
                </a:cubicBezTo>
                <a:cubicBezTo>
                  <a:pt x="712" y="352"/>
                  <a:pt x="709" y="343"/>
                  <a:pt x="707" y="336"/>
                </a:cubicBezTo>
                <a:cubicBezTo>
                  <a:pt x="706" y="335"/>
                  <a:pt x="705" y="333"/>
                  <a:pt x="704" y="331"/>
                </a:cubicBezTo>
                <a:cubicBezTo>
                  <a:pt x="708" y="330"/>
                  <a:pt x="713" y="329"/>
                  <a:pt x="713" y="331"/>
                </a:cubicBezTo>
                <a:cubicBezTo>
                  <a:pt x="714" y="335"/>
                  <a:pt x="718" y="343"/>
                  <a:pt x="719" y="349"/>
                </a:cubicBezTo>
                <a:cubicBezTo>
                  <a:pt x="720" y="354"/>
                  <a:pt x="724" y="352"/>
                  <a:pt x="724" y="357"/>
                </a:cubicBezTo>
                <a:cubicBezTo>
                  <a:pt x="725" y="363"/>
                  <a:pt x="728" y="375"/>
                  <a:pt x="730" y="376"/>
                </a:cubicBezTo>
                <a:cubicBezTo>
                  <a:pt x="731" y="378"/>
                  <a:pt x="737" y="386"/>
                  <a:pt x="738" y="389"/>
                </a:cubicBezTo>
                <a:cubicBezTo>
                  <a:pt x="739" y="392"/>
                  <a:pt x="741" y="396"/>
                  <a:pt x="742" y="404"/>
                </a:cubicBezTo>
                <a:cubicBezTo>
                  <a:pt x="743" y="411"/>
                  <a:pt x="744" y="422"/>
                  <a:pt x="746" y="423"/>
                </a:cubicBezTo>
                <a:cubicBezTo>
                  <a:pt x="749" y="424"/>
                  <a:pt x="758" y="420"/>
                  <a:pt x="759" y="419"/>
                </a:cubicBezTo>
                <a:cubicBezTo>
                  <a:pt x="761" y="417"/>
                  <a:pt x="771" y="409"/>
                  <a:pt x="775" y="409"/>
                </a:cubicBezTo>
                <a:cubicBezTo>
                  <a:pt x="778" y="408"/>
                  <a:pt x="779" y="404"/>
                  <a:pt x="783" y="403"/>
                </a:cubicBezTo>
                <a:cubicBezTo>
                  <a:pt x="787" y="401"/>
                  <a:pt x="790" y="396"/>
                  <a:pt x="793" y="392"/>
                </a:cubicBezTo>
                <a:cubicBezTo>
                  <a:pt x="796" y="388"/>
                  <a:pt x="799" y="379"/>
                  <a:pt x="800" y="375"/>
                </a:cubicBezTo>
                <a:cubicBezTo>
                  <a:pt x="801" y="372"/>
                  <a:pt x="804" y="370"/>
                  <a:pt x="802" y="366"/>
                </a:cubicBezTo>
                <a:cubicBezTo>
                  <a:pt x="801" y="362"/>
                  <a:pt x="795" y="356"/>
                  <a:pt x="793" y="356"/>
                </a:cubicBezTo>
                <a:cubicBezTo>
                  <a:pt x="791" y="355"/>
                  <a:pt x="791" y="349"/>
                  <a:pt x="790" y="349"/>
                </a:cubicBezTo>
                <a:cubicBezTo>
                  <a:pt x="788" y="349"/>
                  <a:pt x="789" y="352"/>
                  <a:pt x="786" y="354"/>
                </a:cubicBezTo>
                <a:cubicBezTo>
                  <a:pt x="783" y="357"/>
                  <a:pt x="780" y="361"/>
                  <a:pt x="778" y="360"/>
                </a:cubicBezTo>
                <a:cubicBezTo>
                  <a:pt x="776" y="359"/>
                  <a:pt x="779" y="357"/>
                  <a:pt x="776" y="352"/>
                </a:cubicBezTo>
                <a:cubicBezTo>
                  <a:pt x="772" y="348"/>
                  <a:pt x="771" y="347"/>
                  <a:pt x="771" y="343"/>
                </a:cubicBezTo>
                <a:cubicBezTo>
                  <a:pt x="771" y="340"/>
                  <a:pt x="764" y="333"/>
                  <a:pt x="763" y="328"/>
                </a:cubicBezTo>
                <a:cubicBezTo>
                  <a:pt x="762" y="323"/>
                  <a:pt x="768" y="317"/>
                  <a:pt x="769" y="321"/>
                </a:cubicBezTo>
                <a:cubicBezTo>
                  <a:pt x="771" y="326"/>
                  <a:pt x="772" y="333"/>
                  <a:pt x="776" y="336"/>
                </a:cubicBezTo>
                <a:cubicBezTo>
                  <a:pt x="780" y="339"/>
                  <a:pt x="784" y="344"/>
                  <a:pt x="785" y="345"/>
                </a:cubicBezTo>
                <a:cubicBezTo>
                  <a:pt x="787" y="346"/>
                  <a:pt x="791" y="340"/>
                  <a:pt x="792" y="341"/>
                </a:cubicBezTo>
                <a:cubicBezTo>
                  <a:pt x="794" y="342"/>
                  <a:pt x="797" y="351"/>
                  <a:pt x="799" y="353"/>
                </a:cubicBezTo>
                <a:cubicBezTo>
                  <a:pt x="802" y="354"/>
                  <a:pt x="809" y="355"/>
                  <a:pt x="810" y="355"/>
                </a:cubicBezTo>
                <a:cubicBezTo>
                  <a:pt x="811" y="355"/>
                  <a:pt x="816" y="356"/>
                  <a:pt x="817" y="353"/>
                </a:cubicBezTo>
                <a:cubicBezTo>
                  <a:pt x="818" y="351"/>
                  <a:pt x="822" y="349"/>
                  <a:pt x="825" y="348"/>
                </a:cubicBezTo>
                <a:cubicBezTo>
                  <a:pt x="830" y="371"/>
                  <a:pt x="832" y="396"/>
                  <a:pt x="832" y="421"/>
                </a:cubicBezTo>
                <a:cubicBezTo>
                  <a:pt x="832" y="648"/>
                  <a:pt x="647" y="832"/>
                  <a:pt x="421" y="832"/>
                </a:cubicBezTo>
                <a:close/>
                <a:moveTo>
                  <a:pt x="153" y="225"/>
                </a:moveTo>
                <a:cubicBezTo>
                  <a:pt x="151" y="226"/>
                  <a:pt x="148" y="224"/>
                  <a:pt x="148" y="220"/>
                </a:cubicBezTo>
                <a:cubicBezTo>
                  <a:pt x="148" y="217"/>
                  <a:pt x="145" y="227"/>
                  <a:pt x="146" y="230"/>
                </a:cubicBezTo>
                <a:cubicBezTo>
                  <a:pt x="147" y="233"/>
                  <a:pt x="142" y="237"/>
                  <a:pt x="141" y="237"/>
                </a:cubicBezTo>
                <a:cubicBezTo>
                  <a:pt x="139" y="237"/>
                  <a:pt x="138" y="232"/>
                  <a:pt x="139" y="228"/>
                </a:cubicBezTo>
                <a:cubicBezTo>
                  <a:pt x="140" y="223"/>
                  <a:pt x="137" y="220"/>
                  <a:pt x="133" y="220"/>
                </a:cubicBezTo>
                <a:cubicBezTo>
                  <a:pt x="129" y="221"/>
                  <a:pt x="126" y="226"/>
                  <a:pt x="125" y="227"/>
                </a:cubicBezTo>
                <a:cubicBezTo>
                  <a:pt x="123" y="229"/>
                  <a:pt x="122" y="237"/>
                  <a:pt x="123" y="239"/>
                </a:cubicBezTo>
                <a:cubicBezTo>
                  <a:pt x="123" y="241"/>
                  <a:pt x="123" y="248"/>
                  <a:pt x="119" y="248"/>
                </a:cubicBezTo>
                <a:cubicBezTo>
                  <a:pt x="115" y="248"/>
                  <a:pt x="117" y="239"/>
                  <a:pt x="117" y="236"/>
                </a:cubicBezTo>
                <a:cubicBezTo>
                  <a:pt x="118" y="233"/>
                  <a:pt x="117" y="226"/>
                  <a:pt x="119" y="222"/>
                </a:cubicBezTo>
                <a:cubicBezTo>
                  <a:pt x="120" y="218"/>
                  <a:pt x="125" y="216"/>
                  <a:pt x="128" y="215"/>
                </a:cubicBezTo>
                <a:cubicBezTo>
                  <a:pt x="131" y="215"/>
                  <a:pt x="138" y="217"/>
                  <a:pt x="139" y="217"/>
                </a:cubicBezTo>
                <a:cubicBezTo>
                  <a:pt x="140" y="216"/>
                  <a:pt x="146" y="216"/>
                  <a:pt x="149" y="216"/>
                </a:cubicBezTo>
                <a:cubicBezTo>
                  <a:pt x="151" y="216"/>
                  <a:pt x="155" y="225"/>
                  <a:pt x="153" y="225"/>
                </a:cubicBezTo>
                <a:close/>
                <a:moveTo>
                  <a:pt x="160" y="226"/>
                </a:moveTo>
                <a:cubicBezTo>
                  <a:pt x="161" y="227"/>
                  <a:pt x="170" y="224"/>
                  <a:pt x="171" y="227"/>
                </a:cubicBezTo>
                <a:cubicBezTo>
                  <a:pt x="173" y="229"/>
                  <a:pt x="169" y="230"/>
                  <a:pt x="165" y="232"/>
                </a:cubicBezTo>
                <a:cubicBezTo>
                  <a:pt x="161" y="234"/>
                  <a:pt x="160" y="234"/>
                  <a:pt x="158" y="237"/>
                </a:cubicBezTo>
                <a:cubicBezTo>
                  <a:pt x="156" y="239"/>
                  <a:pt x="151" y="241"/>
                  <a:pt x="148" y="244"/>
                </a:cubicBezTo>
                <a:cubicBezTo>
                  <a:pt x="146" y="247"/>
                  <a:pt x="141" y="249"/>
                  <a:pt x="141" y="247"/>
                </a:cubicBezTo>
                <a:cubicBezTo>
                  <a:pt x="140" y="244"/>
                  <a:pt x="141" y="245"/>
                  <a:pt x="142" y="244"/>
                </a:cubicBezTo>
                <a:cubicBezTo>
                  <a:pt x="142" y="242"/>
                  <a:pt x="149" y="238"/>
                  <a:pt x="149" y="238"/>
                </a:cubicBezTo>
                <a:cubicBezTo>
                  <a:pt x="149" y="238"/>
                  <a:pt x="159" y="226"/>
                  <a:pt x="160" y="226"/>
                </a:cubicBezTo>
                <a:close/>
                <a:moveTo>
                  <a:pt x="129" y="212"/>
                </a:moveTo>
                <a:cubicBezTo>
                  <a:pt x="128" y="212"/>
                  <a:pt x="124" y="211"/>
                  <a:pt x="121" y="211"/>
                </a:cubicBezTo>
                <a:cubicBezTo>
                  <a:pt x="117" y="212"/>
                  <a:pt x="118" y="209"/>
                  <a:pt x="117" y="209"/>
                </a:cubicBezTo>
                <a:cubicBezTo>
                  <a:pt x="115" y="210"/>
                  <a:pt x="111" y="211"/>
                  <a:pt x="109" y="213"/>
                </a:cubicBezTo>
                <a:cubicBezTo>
                  <a:pt x="107" y="214"/>
                  <a:pt x="103" y="215"/>
                  <a:pt x="103" y="212"/>
                </a:cubicBezTo>
                <a:cubicBezTo>
                  <a:pt x="104" y="208"/>
                  <a:pt x="105" y="209"/>
                  <a:pt x="110" y="206"/>
                </a:cubicBezTo>
                <a:cubicBezTo>
                  <a:pt x="115" y="203"/>
                  <a:pt x="121" y="196"/>
                  <a:pt x="123" y="199"/>
                </a:cubicBezTo>
                <a:cubicBezTo>
                  <a:pt x="132" y="205"/>
                  <a:pt x="132" y="205"/>
                  <a:pt x="132" y="205"/>
                </a:cubicBezTo>
                <a:cubicBezTo>
                  <a:pt x="134" y="205"/>
                  <a:pt x="131" y="211"/>
                  <a:pt x="129" y="212"/>
                </a:cubicBezTo>
                <a:close/>
                <a:moveTo>
                  <a:pt x="704" y="499"/>
                </a:moveTo>
                <a:cubicBezTo>
                  <a:pt x="706" y="503"/>
                  <a:pt x="700" y="517"/>
                  <a:pt x="696" y="516"/>
                </a:cubicBezTo>
                <a:cubicBezTo>
                  <a:pt x="693" y="515"/>
                  <a:pt x="695" y="503"/>
                  <a:pt x="696" y="501"/>
                </a:cubicBezTo>
                <a:cubicBezTo>
                  <a:pt x="697" y="498"/>
                  <a:pt x="704" y="497"/>
                  <a:pt x="704" y="499"/>
                </a:cubicBezTo>
                <a:close/>
                <a:moveTo>
                  <a:pt x="480" y="167"/>
                </a:moveTo>
                <a:cubicBezTo>
                  <a:pt x="481" y="171"/>
                  <a:pt x="483" y="173"/>
                  <a:pt x="480" y="175"/>
                </a:cubicBezTo>
                <a:cubicBezTo>
                  <a:pt x="478" y="176"/>
                  <a:pt x="481" y="182"/>
                  <a:pt x="485" y="183"/>
                </a:cubicBezTo>
                <a:cubicBezTo>
                  <a:pt x="488" y="183"/>
                  <a:pt x="492" y="180"/>
                  <a:pt x="495" y="179"/>
                </a:cubicBezTo>
                <a:cubicBezTo>
                  <a:pt x="498" y="177"/>
                  <a:pt x="503" y="175"/>
                  <a:pt x="503" y="170"/>
                </a:cubicBezTo>
                <a:cubicBezTo>
                  <a:pt x="502" y="166"/>
                  <a:pt x="501" y="162"/>
                  <a:pt x="499" y="160"/>
                </a:cubicBezTo>
                <a:cubicBezTo>
                  <a:pt x="498" y="158"/>
                  <a:pt x="494" y="158"/>
                  <a:pt x="492" y="158"/>
                </a:cubicBezTo>
                <a:cubicBezTo>
                  <a:pt x="488" y="159"/>
                  <a:pt x="488" y="163"/>
                  <a:pt x="485" y="163"/>
                </a:cubicBezTo>
                <a:cubicBezTo>
                  <a:pt x="482" y="163"/>
                  <a:pt x="479" y="164"/>
                  <a:pt x="480" y="167"/>
                </a:cubicBezTo>
                <a:close/>
                <a:moveTo>
                  <a:pt x="279" y="93"/>
                </a:moveTo>
                <a:cubicBezTo>
                  <a:pt x="276" y="97"/>
                  <a:pt x="278" y="96"/>
                  <a:pt x="280" y="96"/>
                </a:cubicBezTo>
                <a:cubicBezTo>
                  <a:pt x="281" y="96"/>
                  <a:pt x="282" y="95"/>
                  <a:pt x="284" y="95"/>
                </a:cubicBezTo>
                <a:cubicBezTo>
                  <a:pt x="283" y="92"/>
                  <a:pt x="281" y="90"/>
                  <a:pt x="279" y="93"/>
                </a:cubicBezTo>
                <a:close/>
                <a:moveTo>
                  <a:pt x="506" y="162"/>
                </a:moveTo>
                <a:cubicBezTo>
                  <a:pt x="510" y="164"/>
                  <a:pt x="520" y="167"/>
                  <a:pt x="516" y="168"/>
                </a:cubicBezTo>
                <a:cubicBezTo>
                  <a:pt x="513" y="170"/>
                  <a:pt x="503" y="179"/>
                  <a:pt x="502" y="182"/>
                </a:cubicBezTo>
                <a:cubicBezTo>
                  <a:pt x="501" y="185"/>
                  <a:pt x="514" y="184"/>
                  <a:pt x="514" y="184"/>
                </a:cubicBezTo>
                <a:cubicBezTo>
                  <a:pt x="514" y="184"/>
                  <a:pt x="511" y="188"/>
                  <a:pt x="514" y="189"/>
                </a:cubicBezTo>
                <a:cubicBezTo>
                  <a:pt x="516" y="190"/>
                  <a:pt x="517" y="185"/>
                  <a:pt x="521" y="185"/>
                </a:cubicBezTo>
                <a:cubicBezTo>
                  <a:pt x="524" y="186"/>
                  <a:pt x="531" y="188"/>
                  <a:pt x="535" y="188"/>
                </a:cubicBezTo>
                <a:cubicBezTo>
                  <a:pt x="538" y="188"/>
                  <a:pt x="544" y="183"/>
                  <a:pt x="543" y="180"/>
                </a:cubicBezTo>
                <a:cubicBezTo>
                  <a:pt x="542" y="177"/>
                  <a:pt x="538" y="171"/>
                  <a:pt x="534" y="169"/>
                </a:cubicBezTo>
                <a:cubicBezTo>
                  <a:pt x="530" y="167"/>
                  <a:pt x="525" y="158"/>
                  <a:pt x="522" y="156"/>
                </a:cubicBezTo>
                <a:cubicBezTo>
                  <a:pt x="519" y="154"/>
                  <a:pt x="531" y="149"/>
                  <a:pt x="528" y="145"/>
                </a:cubicBezTo>
                <a:cubicBezTo>
                  <a:pt x="525" y="142"/>
                  <a:pt x="516" y="144"/>
                  <a:pt x="512" y="141"/>
                </a:cubicBezTo>
                <a:cubicBezTo>
                  <a:pt x="508" y="139"/>
                  <a:pt x="505" y="141"/>
                  <a:pt x="503" y="144"/>
                </a:cubicBezTo>
                <a:cubicBezTo>
                  <a:pt x="501" y="147"/>
                  <a:pt x="499" y="144"/>
                  <a:pt x="496" y="144"/>
                </a:cubicBezTo>
                <a:cubicBezTo>
                  <a:pt x="492" y="146"/>
                  <a:pt x="494" y="150"/>
                  <a:pt x="496" y="153"/>
                </a:cubicBezTo>
                <a:cubicBezTo>
                  <a:pt x="498" y="155"/>
                  <a:pt x="501" y="160"/>
                  <a:pt x="506" y="162"/>
                </a:cubicBezTo>
                <a:close/>
                <a:moveTo>
                  <a:pt x="454" y="114"/>
                </a:moveTo>
                <a:cubicBezTo>
                  <a:pt x="455" y="117"/>
                  <a:pt x="457" y="119"/>
                  <a:pt x="462" y="117"/>
                </a:cubicBezTo>
                <a:cubicBezTo>
                  <a:pt x="467" y="116"/>
                  <a:pt x="471" y="115"/>
                  <a:pt x="472" y="114"/>
                </a:cubicBezTo>
                <a:cubicBezTo>
                  <a:pt x="473" y="112"/>
                  <a:pt x="481" y="112"/>
                  <a:pt x="481" y="112"/>
                </a:cubicBezTo>
                <a:cubicBezTo>
                  <a:pt x="481" y="112"/>
                  <a:pt x="487" y="107"/>
                  <a:pt x="485" y="105"/>
                </a:cubicBezTo>
                <a:cubicBezTo>
                  <a:pt x="482" y="103"/>
                  <a:pt x="477" y="102"/>
                  <a:pt x="474" y="101"/>
                </a:cubicBezTo>
                <a:cubicBezTo>
                  <a:pt x="472" y="101"/>
                  <a:pt x="469" y="103"/>
                  <a:pt x="463" y="103"/>
                </a:cubicBezTo>
                <a:cubicBezTo>
                  <a:pt x="458" y="103"/>
                  <a:pt x="454" y="105"/>
                  <a:pt x="452" y="103"/>
                </a:cubicBezTo>
                <a:cubicBezTo>
                  <a:pt x="449" y="101"/>
                  <a:pt x="440" y="99"/>
                  <a:pt x="439" y="101"/>
                </a:cubicBezTo>
                <a:cubicBezTo>
                  <a:pt x="438" y="103"/>
                  <a:pt x="435" y="103"/>
                  <a:pt x="438" y="107"/>
                </a:cubicBezTo>
                <a:cubicBezTo>
                  <a:pt x="440" y="111"/>
                  <a:pt x="442" y="113"/>
                  <a:pt x="444" y="113"/>
                </a:cubicBezTo>
                <a:cubicBezTo>
                  <a:pt x="446" y="112"/>
                  <a:pt x="453" y="112"/>
                  <a:pt x="454" y="114"/>
                </a:cubicBezTo>
                <a:close/>
                <a:moveTo>
                  <a:pt x="213" y="386"/>
                </a:moveTo>
                <a:cubicBezTo>
                  <a:pt x="209" y="387"/>
                  <a:pt x="210" y="396"/>
                  <a:pt x="215" y="395"/>
                </a:cubicBezTo>
                <a:cubicBezTo>
                  <a:pt x="219" y="393"/>
                  <a:pt x="217" y="385"/>
                  <a:pt x="213" y="386"/>
                </a:cubicBezTo>
                <a:close/>
                <a:moveTo>
                  <a:pt x="193" y="379"/>
                </a:moveTo>
                <a:cubicBezTo>
                  <a:pt x="190" y="378"/>
                  <a:pt x="186" y="379"/>
                  <a:pt x="184" y="379"/>
                </a:cubicBezTo>
                <a:cubicBezTo>
                  <a:pt x="181" y="380"/>
                  <a:pt x="174" y="388"/>
                  <a:pt x="174" y="388"/>
                </a:cubicBezTo>
                <a:cubicBezTo>
                  <a:pt x="174" y="388"/>
                  <a:pt x="178" y="389"/>
                  <a:pt x="181" y="389"/>
                </a:cubicBezTo>
                <a:cubicBezTo>
                  <a:pt x="184" y="389"/>
                  <a:pt x="186" y="391"/>
                  <a:pt x="189" y="393"/>
                </a:cubicBezTo>
                <a:cubicBezTo>
                  <a:pt x="191" y="395"/>
                  <a:pt x="196" y="391"/>
                  <a:pt x="198" y="391"/>
                </a:cubicBezTo>
                <a:cubicBezTo>
                  <a:pt x="199" y="391"/>
                  <a:pt x="202" y="397"/>
                  <a:pt x="202" y="390"/>
                </a:cubicBezTo>
                <a:cubicBezTo>
                  <a:pt x="202" y="383"/>
                  <a:pt x="197" y="380"/>
                  <a:pt x="193" y="379"/>
                </a:cubicBezTo>
                <a:close/>
                <a:moveTo>
                  <a:pt x="157" y="353"/>
                </a:moveTo>
                <a:cubicBezTo>
                  <a:pt x="161" y="352"/>
                  <a:pt x="159" y="347"/>
                  <a:pt x="155" y="348"/>
                </a:cubicBezTo>
                <a:cubicBezTo>
                  <a:pt x="152" y="348"/>
                  <a:pt x="152" y="354"/>
                  <a:pt x="157" y="353"/>
                </a:cubicBezTo>
                <a:close/>
                <a:moveTo>
                  <a:pt x="157" y="392"/>
                </a:moveTo>
                <a:cubicBezTo>
                  <a:pt x="153" y="393"/>
                  <a:pt x="154" y="402"/>
                  <a:pt x="158" y="401"/>
                </a:cubicBezTo>
                <a:cubicBezTo>
                  <a:pt x="163" y="399"/>
                  <a:pt x="161" y="391"/>
                  <a:pt x="157" y="392"/>
                </a:cubicBezTo>
                <a:close/>
                <a:moveTo>
                  <a:pt x="161" y="370"/>
                </a:moveTo>
                <a:cubicBezTo>
                  <a:pt x="159" y="371"/>
                  <a:pt x="152" y="366"/>
                  <a:pt x="149" y="363"/>
                </a:cubicBezTo>
                <a:cubicBezTo>
                  <a:pt x="146" y="359"/>
                  <a:pt x="140" y="359"/>
                  <a:pt x="138" y="359"/>
                </a:cubicBezTo>
                <a:cubicBezTo>
                  <a:pt x="135" y="359"/>
                  <a:pt x="126" y="363"/>
                  <a:pt x="126" y="363"/>
                </a:cubicBezTo>
                <a:cubicBezTo>
                  <a:pt x="125" y="368"/>
                  <a:pt x="129" y="367"/>
                  <a:pt x="134" y="367"/>
                </a:cubicBezTo>
                <a:cubicBezTo>
                  <a:pt x="139" y="367"/>
                  <a:pt x="147" y="365"/>
                  <a:pt x="149" y="368"/>
                </a:cubicBezTo>
                <a:cubicBezTo>
                  <a:pt x="150" y="371"/>
                  <a:pt x="158" y="375"/>
                  <a:pt x="160" y="377"/>
                </a:cubicBezTo>
                <a:cubicBezTo>
                  <a:pt x="162" y="379"/>
                  <a:pt x="168" y="380"/>
                  <a:pt x="169" y="377"/>
                </a:cubicBezTo>
                <a:cubicBezTo>
                  <a:pt x="169" y="375"/>
                  <a:pt x="164" y="369"/>
                  <a:pt x="161" y="370"/>
                </a:cubicBezTo>
                <a:close/>
              </a:path>
            </a:pathLst>
          </a:custGeom>
          <a:solidFill>
            <a:srgbClr val="B2B2B2">
              <a:alpha val="40000"/>
            </a:srgbClr>
          </a:solidFill>
          <a:ln>
            <a:noFill/>
          </a:ln>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52" name="Title 51"/>
          <p:cNvSpPr>
            <a:spLocks noGrp="1"/>
          </p:cNvSpPr>
          <p:nvPr>
            <p:ph type="title"/>
          </p:nvPr>
        </p:nvSpPr>
        <p:spPr>
          <a:xfrm>
            <a:off x="498088" y="162289"/>
            <a:ext cx="8074412" cy="495266"/>
          </a:xfrm>
        </p:spPr>
        <p:txBody>
          <a:bodyPr>
            <a:normAutofit/>
          </a:bodyPr>
          <a:lstStyle/>
          <a:p>
            <a:pPr algn="ctr"/>
            <a:r>
              <a:rPr lang="lv-LV" sz="2500" b="1" dirty="0">
                <a:solidFill>
                  <a:schemeClr val="accent2"/>
                </a:solidFill>
              </a:rPr>
              <a:t>CONTRACTING AUTHORITY CODE OF CONDUCT</a:t>
            </a:r>
            <a:endParaRPr lang="en-US" sz="2500" b="1" dirty="0">
              <a:solidFill>
                <a:schemeClr val="accent2"/>
              </a:solidFill>
            </a:endParaRPr>
          </a:p>
        </p:txBody>
      </p:sp>
      <p:sp>
        <p:nvSpPr>
          <p:cNvPr id="53" name="Text Placeholder 52"/>
          <p:cNvSpPr>
            <a:spLocks noGrp="1"/>
          </p:cNvSpPr>
          <p:nvPr>
            <p:ph type="body" sz="quarter" idx="10"/>
          </p:nvPr>
        </p:nvSpPr>
        <p:spPr/>
        <p:txBody>
          <a:bodyPr/>
          <a:lstStyle/>
          <a:p>
            <a:r>
              <a:rPr lang="en-US" sz="1500" b="1">
                <a:solidFill>
                  <a:schemeClr val="accent4"/>
                </a:solidFill>
              </a:rPr>
              <a:t>We are FAIR</a:t>
            </a:r>
            <a:r>
              <a:rPr lang="en-US"/>
              <a:t>			</a:t>
            </a:r>
            <a:r>
              <a:rPr lang="en-US" sz="1500" b="1">
                <a:solidFill>
                  <a:schemeClr val="accent4"/>
                </a:solidFill>
              </a:rPr>
              <a:t>We are TRANSPARENT</a:t>
            </a:r>
          </a:p>
        </p:txBody>
      </p:sp>
      <p:cxnSp>
        <p:nvCxnSpPr>
          <p:cNvPr id="29" name="Straight Connector 28"/>
          <p:cNvCxnSpPr>
            <a:cxnSpLocks/>
          </p:cNvCxnSpPr>
          <p:nvPr/>
        </p:nvCxnSpPr>
        <p:spPr bwMode="black">
          <a:xfrm flipV="1">
            <a:off x="4524674" y="4121053"/>
            <a:ext cx="9409" cy="575966"/>
          </a:xfrm>
          <a:prstGeom prst="line">
            <a:avLst/>
          </a:pr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31" name="Oval 30"/>
          <p:cNvSpPr/>
          <p:nvPr/>
        </p:nvSpPr>
        <p:spPr>
          <a:xfrm>
            <a:off x="4201396" y="4322911"/>
            <a:ext cx="667796" cy="66779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2400" dirty="0">
              <a:solidFill>
                <a:srgbClr val="E5E5E5"/>
              </a:solidFill>
              <a:latin typeface="Myriad Pro"/>
            </a:endParaRPr>
          </a:p>
        </p:txBody>
      </p:sp>
      <p:sp>
        <p:nvSpPr>
          <p:cNvPr id="34" name="Freeform 103"/>
          <p:cNvSpPr>
            <a:spLocks noEditPoints="1"/>
          </p:cNvSpPr>
          <p:nvPr/>
        </p:nvSpPr>
        <p:spPr bwMode="auto">
          <a:xfrm>
            <a:off x="4280185" y="4409035"/>
            <a:ext cx="510219" cy="399302"/>
          </a:xfrm>
          <a:custGeom>
            <a:avLst/>
            <a:gdLst>
              <a:gd name="T0" fmla="*/ 466 w 675"/>
              <a:gd name="T1" fmla="*/ 403 h 557"/>
              <a:gd name="T2" fmla="*/ 270 w 675"/>
              <a:gd name="T3" fmla="*/ 403 h 557"/>
              <a:gd name="T4" fmla="*/ 368 w 675"/>
              <a:gd name="T5" fmla="*/ 304 h 557"/>
              <a:gd name="T6" fmla="*/ 368 w 675"/>
              <a:gd name="T7" fmla="*/ 502 h 557"/>
              <a:gd name="T8" fmla="*/ 368 w 675"/>
              <a:gd name="T9" fmla="*/ 304 h 557"/>
              <a:gd name="T10" fmla="*/ 598 w 675"/>
              <a:gd name="T11" fmla="*/ 406 h 557"/>
              <a:gd name="T12" fmla="*/ 514 w 675"/>
              <a:gd name="T13" fmla="*/ 406 h 557"/>
              <a:gd name="T14" fmla="*/ 556 w 675"/>
              <a:gd name="T15" fmla="*/ 378 h 557"/>
              <a:gd name="T16" fmla="*/ 556 w 675"/>
              <a:gd name="T17" fmla="*/ 435 h 557"/>
              <a:gd name="T18" fmla="*/ 556 w 675"/>
              <a:gd name="T19" fmla="*/ 378 h 557"/>
              <a:gd name="T20" fmla="*/ 226 w 675"/>
              <a:gd name="T21" fmla="*/ 406 h 557"/>
              <a:gd name="T22" fmla="*/ 142 w 675"/>
              <a:gd name="T23" fmla="*/ 406 h 557"/>
              <a:gd name="T24" fmla="*/ 184 w 675"/>
              <a:gd name="T25" fmla="*/ 378 h 557"/>
              <a:gd name="T26" fmla="*/ 184 w 675"/>
              <a:gd name="T27" fmla="*/ 435 h 557"/>
              <a:gd name="T28" fmla="*/ 184 w 675"/>
              <a:gd name="T29" fmla="*/ 378 h 557"/>
              <a:gd name="T30" fmla="*/ 659 w 675"/>
              <a:gd name="T31" fmla="*/ 249 h 557"/>
              <a:gd name="T32" fmla="*/ 613 w 675"/>
              <a:gd name="T33" fmla="*/ 93 h 557"/>
              <a:gd name="T34" fmla="*/ 587 w 675"/>
              <a:gd name="T35" fmla="*/ 6 h 557"/>
              <a:gd name="T36" fmla="*/ 579 w 675"/>
              <a:gd name="T37" fmla="*/ 1 h 557"/>
              <a:gd name="T38" fmla="*/ 492 w 675"/>
              <a:gd name="T39" fmla="*/ 26 h 557"/>
              <a:gd name="T40" fmla="*/ 93 w 675"/>
              <a:gd name="T41" fmla="*/ 143 h 557"/>
              <a:gd name="T42" fmla="*/ 93 w 675"/>
              <a:gd name="T43" fmla="*/ 143 h 557"/>
              <a:gd name="T44" fmla="*/ 1 w 675"/>
              <a:gd name="T45" fmla="*/ 177 h 557"/>
              <a:gd name="T46" fmla="*/ 64 w 675"/>
              <a:gd name="T47" fmla="*/ 550 h 557"/>
              <a:gd name="T48" fmla="*/ 668 w 675"/>
              <a:gd name="T49" fmla="*/ 557 h 557"/>
              <a:gd name="T50" fmla="*/ 675 w 675"/>
              <a:gd name="T51" fmla="*/ 256 h 557"/>
              <a:gd name="T52" fmla="*/ 64 w 675"/>
              <a:gd name="T53" fmla="*/ 344 h 557"/>
              <a:gd name="T54" fmla="*/ 64 w 675"/>
              <a:gd name="T55" fmla="*/ 255 h 557"/>
              <a:gd name="T56" fmla="*/ 64 w 675"/>
              <a:gd name="T57" fmla="*/ 344 h 557"/>
              <a:gd name="T58" fmla="*/ 169 w 675"/>
              <a:gd name="T59" fmla="*/ 263 h 557"/>
              <a:gd name="T60" fmla="*/ 661 w 675"/>
              <a:gd name="T61" fmla="*/ 354 h 557"/>
              <a:gd name="T62" fmla="*/ 593 w 675"/>
              <a:gd name="T63" fmla="*/ 543 h 557"/>
              <a:gd name="T64" fmla="*/ 78 w 675"/>
              <a:gd name="T65" fmla="*/ 475 h 557"/>
              <a:gd name="T66" fmla="*/ 78 w 675"/>
              <a:gd name="T67" fmla="*/ 340 h 557"/>
              <a:gd name="T68" fmla="*/ 155 w 675"/>
              <a:gd name="T69" fmla="*/ 263 h 557"/>
              <a:gd name="T70" fmla="*/ 306 w 675"/>
              <a:gd name="T71" fmla="*/ 138 h 557"/>
              <a:gd name="T72" fmla="*/ 419 w 675"/>
              <a:gd name="T73" fmla="*/ 249 h 557"/>
              <a:gd name="T74" fmla="*/ 306 w 675"/>
              <a:gd name="T75" fmla="*/ 138 h 557"/>
              <a:gd name="T76" fmla="*/ 585 w 675"/>
              <a:gd name="T77" fmla="*/ 263 h 557"/>
              <a:gd name="T78" fmla="*/ 654 w 675"/>
              <a:gd name="T79" fmla="*/ 263 h 557"/>
              <a:gd name="T80" fmla="*/ 661 w 675"/>
              <a:gd name="T81" fmla="*/ 340 h 557"/>
              <a:gd name="T82" fmla="*/ 428 w 675"/>
              <a:gd name="T83" fmla="*/ 206 h 557"/>
              <a:gd name="T84" fmla="*/ 237 w 675"/>
              <a:gd name="T85" fmla="*/ 249 h 557"/>
              <a:gd name="T86" fmla="*/ 103 w 675"/>
              <a:gd name="T87" fmla="*/ 155 h 557"/>
              <a:gd name="T88" fmla="*/ 534 w 675"/>
              <a:gd name="T89" fmla="*/ 93 h 557"/>
              <a:gd name="T90" fmla="*/ 601 w 675"/>
              <a:gd name="T91" fmla="*/ 103 h 557"/>
              <a:gd name="T92" fmla="*/ 433 w 675"/>
              <a:gd name="T93" fmla="*/ 249 h 557"/>
              <a:gd name="T94" fmla="*/ 541 w 675"/>
              <a:gd name="T95" fmla="*/ 81 h 557"/>
              <a:gd name="T96" fmla="*/ 576 w 675"/>
              <a:gd name="T97" fmla="*/ 16 h 557"/>
              <a:gd name="T98" fmla="*/ 90 w 675"/>
              <a:gd name="T99" fmla="*/ 159 h 557"/>
              <a:gd name="T100" fmla="*/ 16 w 675"/>
              <a:gd name="T101" fmla="*/ 180 h 557"/>
              <a:gd name="T102" fmla="*/ 78 w 675"/>
              <a:gd name="T103" fmla="*/ 489 h 557"/>
              <a:gd name="T104" fmla="*/ 78 w 675"/>
              <a:gd name="T105" fmla="*/ 543 h 557"/>
              <a:gd name="T106" fmla="*/ 607 w 675"/>
              <a:gd name="T107" fmla="*/ 543 h 557"/>
              <a:gd name="T108" fmla="*/ 661 w 675"/>
              <a:gd name="T109" fmla="*/ 543 h 557"/>
              <a:gd name="T110" fmla="*/ 515 w 675"/>
              <a:gd name="T111" fmla="*/ 141 h 557"/>
              <a:gd name="T112" fmla="*/ 478 w 675"/>
              <a:gd name="T113" fmla="*/ 163 h 557"/>
              <a:gd name="T114" fmla="*/ 515 w 675"/>
              <a:gd name="T115" fmla="*/ 226 h 557"/>
              <a:gd name="T116" fmla="*/ 555 w 675"/>
              <a:gd name="T117" fmla="*/ 172 h 557"/>
              <a:gd name="T118" fmla="*/ 523 w 675"/>
              <a:gd name="T119" fmla="*/ 210 h 557"/>
              <a:gd name="T120" fmla="*/ 488 w 675"/>
              <a:gd name="T121" fmla="*/ 191 h 557"/>
              <a:gd name="T122" fmla="*/ 507 w 675"/>
              <a:gd name="T123" fmla="*/ 157 h 557"/>
              <a:gd name="T124" fmla="*/ 542 w 675"/>
              <a:gd name="T125" fmla="*/ 17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5" h="557">
                <a:moveTo>
                  <a:pt x="368" y="516"/>
                </a:moveTo>
                <a:cubicBezTo>
                  <a:pt x="422" y="516"/>
                  <a:pt x="466" y="465"/>
                  <a:pt x="466" y="403"/>
                </a:cubicBezTo>
                <a:cubicBezTo>
                  <a:pt x="466" y="341"/>
                  <a:pt x="422" y="290"/>
                  <a:pt x="368" y="290"/>
                </a:cubicBezTo>
                <a:cubicBezTo>
                  <a:pt x="314" y="290"/>
                  <a:pt x="270" y="341"/>
                  <a:pt x="270" y="403"/>
                </a:cubicBezTo>
                <a:cubicBezTo>
                  <a:pt x="270" y="465"/>
                  <a:pt x="314" y="516"/>
                  <a:pt x="368" y="516"/>
                </a:cubicBezTo>
                <a:close/>
                <a:moveTo>
                  <a:pt x="368" y="304"/>
                </a:moveTo>
                <a:cubicBezTo>
                  <a:pt x="414" y="304"/>
                  <a:pt x="452" y="349"/>
                  <a:pt x="452" y="403"/>
                </a:cubicBezTo>
                <a:cubicBezTo>
                  <a:pt x="452" y="458"/>
                  <a:pt x="414" y="502"/>
                  <a:pt x="368" y="502"/>
                </a:cubicBezTo>
                <a:cubicBezTo>
                  <a:pt x="322" y="502"/>
                  <a:pt x="284" y="458"/>
                  <a:pt x="284" y="403"/>
                </a:cubicBezTo>
                <a:cubicBezTo>
                  <a:pt x="284" y="349"/>
                  <a:pt x="322" y="304"/>
                  <a:pt x="368" y="304"/>
                </a:cubicBezTo>
                <a:close/>
                <a:moveTo>
                  <a:pt x="556" y="449"/>
                </a:moveTo>
                <a:cubicBezTo>
                  <a:pt x="579" y="449"/>
                  <a:pt x="598" y="430"/>
                  <a:pt x="598" y="406"/>
                </a:cubicBezTo>
                <a:cubicBezTo>
                  <a:pt x="598" y="383"/>
                  <a:pt x="579" y="364"/>
                  <a:pt x="556" y="364"/>
                </a:cubicBezTo>
                <a:cubicBezTo>
                  <a:pt x="533" y="364"/>
                  <a:pt x="514" y="383"/>
                  <a:pt x="514" y="406"/>
                </a:cubicBezTo>
                <a:cubicBezTo>
                  <a:pt x="514" y="430"/>
                  <a:pt x="533" y="449"/>
                  <a:pt x="556" y="449"/>
                </a:cubicBezTo>
                <a:close/>
                <a:moveTo>
                  <a:pt x="556" y="378"/>
                </a:moveTo>
                <a:cubicBezTo>
                  <a:pt x="571" y="378"/>
                  <a:pt x="584" y="391"/>
                  <a:pt x="584" y="406"/>
                </a:cubicBezTo>
                <a:cubicBezTo>
                  <a:pt x="584" y="422"/>
                  <a:pt x="571" y="435"/>
                  <a:pt x="556" y="435"/>
                </a:cubicBezTo>
                <a:cubicBezTo>
                  <a:pt x="540" y="435"/>
                  <a:pt x="528" y="422"/>
                  <a:pt x="528" y="406"/>
                </a:cubicBezTo>
                <a:cubicBezTo>
                  <a:pt x="528" y="391"/>
                  <a:pt x="540" y="378"/>
                  <a:pt x="556" y="378"/>
                </a:cubicBezTo>
                <a:close/>
                <a:moveTo>
                  <a:pt x="184" y="449"/>
                </a:moveTo>
                <a:cubicBezTo>
                  <a:pt x="207" y="449"/>
                  <a:pt x="226" y="430"/>
                  <a:pt x="226" y="406"/>
                </a:cubicBezTo>
                <a:cubicBezTo>
                  <a:pt x="226" y="383"/>
                  <a:pt x="207" y="364"/>
                  <a:pt x="184" y="364"/>
                </a:cubicBezTo>
                <a:cubicBezTo>
                  <a:pt x="161" y="364"/>
                  <a:pt x="142" y="383"/>
                  <a:pt x="142" y="406"/>
                </a:cubicBezTo>
                <a:cubicBezTo>
                  <a:pt x="142" y="430"/>
                  <a:pt x="161" y="449"/>
                  <a:pt x="184" y="449"/>
                </a:cubicBezTo>
                <a:close/>
                <a:moveTo>
                  <a:pt x="184" y="378"/>
                </a:moveTo>
                <a:cubicBezTo>
                  <a:pt x="199" y="378"/>
                  <a:pt x="212" y="391"/>
                  <a:pt x="212" y="406"/>
                </a:cubicBezTo>
                <a:cubicBezTo>
                  <a:pt x="212" y="422"/>
                  <a:pt x="199" y="435"/>
                  <a:pt x="184" y="435"/>
                </a:cubicBezTo>
                <a:cubicBezTo>
                  <a:pt x="168" y="435"/>
                  <a:pt x="156" y="422"/>
                  <a:pt x="156" y="406"/>
                </a:cubicBezTo>
                <a:cubicBezTo>
                  <a:pt x="156" y="391"/>
                  <a:pt x="168" y="378"/>
                  <a:pt x="184" y="378"/>
                </a:cubicBezTo>
                <a:close/>
                <a:moveTo>
                  <a:pt x="668" y="249"/>
                </a:moveTo>
                <a:cubicBezTo>
                  <a:pt x="659" y="249"/>
                  <a:pt x="659" y="249"/>
                  <a:pt x="659" y="249"/>
                </a:cubicBezTo>
                <a:cubicBezTo>
                  <a:pt x="613" y="93"/>
                  <a:pt x="613" y="93"/>
                  <a:pt x="613" y="93"/>
                </a:cubicBezTo>
                <a:cubicBezTo>
                  <a:pt x="613" y="93"/>
                  <a:pt x="613" y="93"/>
                  <a:pt x="613" y="93"/>
                </a:cubicBezTo>
                <a:cubicBezTo>
                  <a:pt x="613" y="93"/>
                  <a:pt x="613" y="93"/>
                  <a:pt x="613" y="93"/>
                </a:cubicBezTo>
                <a:cubicBezTo>
                  <a:pt x="587" y="6"/>
                  <a:pt x="587" y="6"/>
                  <a:pt x="587" y="6"/>
                </a:cubicBezTo>
                <a:cubicBezTo>
                  <a:pt x="587" y="4"/>
                  <a:pt x="586" y="2"/>
                  <a:pt x="584" y="1"/>
                </a:cubicBezTo>
                <a:cubicBezTo>
                  <a:pt x="582" y="1"/>
                  <a:pt x="581" y="0"/>
                  <a:pt x="579" y="1"/>
                </a:cubicBezTo>
                <a:cubicBezTo>
                  <a:pt x="492" y="26"/>
                  <a:pt x="492" y="26"/>
                  <a:pt x="492" y="26"/>
                </a:cubicBezTo>
                <a:cubicBezTo>
                  <a:pt x="492" y="26"/>
                  <a:pt x="492" y="26"/>
                  <a:pt x="492" y="26"/>
                </a:cubicBezTo>
                <a:cubicBezTo>
                  <a:pt x="492" y="26"/>
                  <a:pt x="492" y="26"/>
                  <a:pt x="492" y="26"/>
                </a:cubicBezTo>
                <a:cubicBezTo>
                  <a:pt x="93" y="143"/>
                  <a:pt x="93" y="143"/>
                  <a:pt x="93" y="143"/>
                </a:cubicBezTo>
                <a:cubicBezTo>
                  <a:pt x="93" y="143"/>
                  <a:pt x="93" y="143"/>
                  <a:pt x="93" y="143"/>
                </a:cubicBezTo>
                <a:cubicBezTo>
                  <a:pt x="93" y="143"/>
                  <a:pt x="93" y="143"/>
                  <a:pt x="93" y="143"/>
                </a:cubicBezTo>
                <a:cubicBezTo>
                  <a:pt x="6" y="169"/>
                  <a:pt x="6" y="169"/>
                  <a:pt x="6" y="169"/>
                </a:cubicBezTo>
                <a:cubicBezTo>
                  <a:pt x="2" y="170"/>
                  <a:pt x="0" y="173"/>
                  <a:pt x="1" y="177"/>
                </a:cubicBezTo>
                <a:cubicBezTo>
                  <a:pt x="64" y="394"/>
                  <a:pt x="64" y="394"/>
                  <a:pt x="64" y="394"/>
                </a:cubicBezTo>
                <a:cubicBezTo>
                  <a:pt x="64" y="550"/>
                  <a:pt x="64" y="550"/>
                  <a:pt x="64" y="550"/>
                </a:cubicBezTo>
                <a:cubicBezTo>
                  <a:pt x="64" y="554"/>
                  <a:pt x="67" y="557"/>
                  <a:pt x="71" y="557"/>
                </a:cubicBezTo>
                <a:cubicBezTo>
                  <a:pt x="668" y="557"/>
                  <a:pt x="668" y="557"/>
                  <a:pt x="668" y="557"/>
                </a:cubicBezTo>
                <a:cubicBezTo>
                  <a:pt x="672" y="557"/>
                  <a:pt x="675" y="554"/>
                  <a:pt x="675" y="550"/>
                </a:cubicBezTo>
                <a:cubicBezTo>
                  <a:pt x="675" y="256"/>
                  <a:pt x="675" y="256"/>
                  <a:pt x="675" y="256"/>
                </a:cubicBezTo>
                <a:cubicBezTo>
                  <a:pt x="675" y="252"/>
                  <a:pt x="672" y="249"/>
                  <a:pt x="668" y="249"/>
                </a:cubicBezTo>
                <a:close/>
                <a:moveTo>
                  <a:pt x="64" y="344"/>
                </a:moveTo>
                <a:cubicBezTo>
                  <a:pt x="42" y="267"/>
                  <a:pt x="42" y="267"/>
                  <a:pt x="42" y="267"/>
                </a:cubicBezTo>
                <a:cubicBezTo>
                  <a:pt x="50" y="264"/>
                  <a:pt x="58" y="260"/>
                  <a:pt x="64" y="255"/>
                </a:cubicBezTo>
                <a:cubicBezTo>
                  <a:pt x="64" y="255"/>
                  <a:pt x="64" y="256"/>
                  <a:pt x="64" y="256"/>
                </a:cubicBezTo>
                <a:lnTo>
                  <a:pt x="64" y="344"/>
                </a:lnTo>
                <a:close/>
                <a:moveTo>
                  <a:pt x="78" y="354"/>
                </a:moveTo>
                <a:cubicBezTo>
                  <a:pt x="127" y="350"/>
                  <a:pt x="165" y="311"/>
                  <a:pt x="169" y="263"/>
                </a:cubicBezTo>
                <a:cubicBezTo>
                  <a:pt x="571" y="263"/>
                  <a:pt x="571" y="263"/>
                  <a:pt x="571" y="263"/>
                </a:cubicBezTo>
                <a:cubicBezTo>
                  <a:pt x="574" y="311"/>
                  <a:pt x="613" y="350"/>
                  <a:pt x="661" y="354"/>
                </a:cubicBezTo>
                <a:cubicBezTo>
                  <a:pt x="661" y="475"/>
                  <a:pt x="661" y="475"/>
                  <a:pt x="661" y="475"/>
                </a:cubicBezTo>
                <a:cubicBezTo>
                  <a:pt x="625" y="478"/>
                  <a:pt x="596" y="507"/>
                  <a:pt x="593" y="543"/>
                </a:cubicBezTo>
                <a:cubicBezTo>
                  <a:pt x="147" y="543"/>
                  <a:pt x="147" y="543"/>
                  <a:pt x="147" y="543"/>
                </a:cubicBezTo>
                <a:cubicBezTo>
                  <a:pt x="143" y="507"/>
                  <a:pt x="114" y="478"/>
                  <a:pt x="78" y="475"/>
                </a:cubicBezTo>
                <a:lnTo>
                  <a:pt x="78" y="354"/>
                </a:lnTo>
                <a:close/>
                <a:moveTo>
                  <a:pt x="78" y="340"/>
                </a:moveTo>
                <a:cubicBezTo>
                  <a:pt x="78" y="263"/>
                  <a:pt x="78" y="263"/>
                  <a:pt x="78" y="263"/>
                </a:cubicBezTo>
                <a:cubicBezTo>
                  <a:pt x="155" y="263"/>
                  <a:pt x="155" y="263"/>
                  <a:pt x="155" y="263"/>
                </a:cubicBezTo>
                <a:cubicBezTo>
                  <a:pt x="151" y="304"/>
                  <a:pt x="119" y="336"/>
                  <a:pt x="78" y="340"/>
                </a:cubicBezTo>
                <a:close/>
                <a:moveTo>
                  <a:pt x="306" y="138"/>
                </a:moveTo>
                <a:cubicBezTo>
                  <a:pt x="351" y="125"/>
                  <a:pt x="399" y="157"/>
                  <a:pt x="414" y="210"/>
                </a:cubicBezTo>
                <a:cubicBezTo>
                  <a:pt x="418" y="223"/>
                  <a:pt x="420" y="236"/>
                  <a:pt x="419" y="249"/>
                </a:cubicBezTo>
                <a:cubicBezTo>
                  <a:pt x="252" y="249"/>
                  <a:pt x="252" y="249"/>
                  <a:pt x="252" y="249"/>
                </a:cubicBezTo>
                <a:cubicBezTo>
                  <a:pt x="241" y="200"/>
                  <a:pt x="264" y="150"/>
                  <a:pt x="306" y="138"/>
                </a:cubicBezTo>
                <a:close/>
                <a:moveTo>
                  <a:pt x="661" y="340"/>
                </a:moveTo>
                <a:cubicBezTo>
                  <a:pt x="621" y="336"/>
                  <a:pt x="588" y="304"/>
                  <a:pt x="585" y="263"/>
                </a:cubicBezTo>
                <a:cubicBezTo>
                  <a:pt x="654" y="263"/>
                  <a:pt x="654" y="263"/>
                  <a:pt x="654" y="263"/>
                </a:cubicBezTo>
                <a:cubicBezTo>
                  <a:pt x="654" y="263"/>
                  <a:pt x="654" y="263"/>
                  <a:pt x="654" y="263"/>
                </a:cubicBezTo>
                <a:cubicBezTo>
                  <a:pt x="661" y="263"/>
                  <a:pt x="661" y="263"/>
                  <a:pt x="661" y="263"/>
                </a:cubicBezTo>
                <a:lnTo>
                  <a:pt x="661" y="340"/>
                </a:lnTo>
                <a:close/>
                <a:moveTo>
                  <a:pt x="433" y="249"/>
                </a:moveTo>
                <a:cubicBezTo>
                  <a:pt x="434" y="235"/>
                  <a:pt x="432" y="220"/>
                  <a:pt x="428" y="206"/>
                </a:cubicBezTo>
                <a:cubicBezTo>
                  <a:pt x="410" y="146"/>
                  <a:pt x="354" y="110"/>
                  <a:pt x="302" y="125"/>
                </a:cubicBezTo>
                <a:cubicBezTo>
                  <a:pt x="253" y="139"/>
                  <a:pt x="226" y="193"/>
                  <a:pt x="237" y="249"/>
                </a:cubicBezTo>
                <a:cubicBezTo>
                  <a:pt x="72" y="249"/>
                  <a:pt x="72" y="249"/>
                  <a:pt x="72" y="249"/>
                </a:cubicBezTo>
                <a:cubicBezTo>
                  <a:pt x="98" y="226"/>
                  <a:pt x="111" y="190"/>
                  <a:pt x="103" y="155"/>
                </a:cubicBezTo>
                <a:cubicBezTo>
                  <a:pt x="489" y="42"/>
                  <a:pt x="489" y="42"/>
                  <a:pt x="489" y="42"/>
                </a:cubicBezTo>
                <a:cubicBezTo>
                  <a:pt x="497" y="64"/>
                  <a:pt x="513" y="82"/>
                  <a:pt x="534" y="93"/>
                </a:cubicBezTo>
                <a:cubicBezTo>
                  <a:pt x="548" y="101"/>
                  <a:pt x="564" y="105"/>
                  <a:pt x="581" y="105"/>
                </a:cubicBezTo>
                <a:cubicBezTo>
                  <a:pt x="588" y="105"/>
                  <a:pt x="595" y="105"/>
                  <a:pt x="601" y="103"/>
                </a:cubicBezTo>
                <a:cubicBezTo>
                  <a:pt x="644" y="249"/>
                  <a:pt x="644" y="249"/>
                  <a:pt x="644" y="249"/>
                </a:cubicBezTo>
                <a:lnTo>
                  <a:pt x="433" y="249"/>
                </a:lnTo>
                <a:close/>
                <a:moveTo>
                  <a:pt x="597" y="90"/>
                </a:moveTo>
                <a:cubicBezTo>
                  <a:pt x="578" y="94"/>
                  <a:pt x="558" y="91"/>
                  <a:pt x="541" y="81"/>
                </a:cubicBezTo>
                <a:cubicBezTo>
                  <a:pt x="523" y="71"/>
                  <a:pt x="510" y="56"/>
                  <a:pt x="503" y="38"/>
                </a:cubicBezTo>
                <a:cubicBezTo>
                  <a:pt x="576" y="16"/>
                  <a:pt x="576" y="16"/>
                  <a:pt x="576" y="16"/>
                </a:cubicBezTo>
                <a:lnTo>
                  <a:pt x="597" y="90"/>
                </a:lnTo>
                <a:close/>
                <a:moveTo>
                  <a:pt x="90" y="159"/>
                </a:moveTo>
                <a:cubicBezTo>
                  <a:pt x="98" y="198"/>
                  <a:pt x="76" y="239"/>
                  <a:pt x="38" y="253"/>
                </a:cubicBezTo>
                <a:cubicBezTo>
                  <a:pt x="16" y="180"/>
                  <a:pt x="16" y="180"/>
                  <a:pt x="16" y="180"/>
                </a:cubicBezTo>
                <a:lnTo>
                  <a:pt x="90" y="159"/>
                </a:lnTo>
                <a:close/>
                <a:moveTo>
                  <a:pt x="78" y="489"/>
                </a:moveTo>
                <a:cubicBezTo>
                  <a:pt x="107" y="492"/>
                  <a:pt x="129" y="515"/>
                  <a:pt x="133" y="543"/>
                </a:cubicBezTo>
                <a:cubicBezTo>
                  <a:pt x="78" y="543"/>
                  <a:pt x="78" y="543"/>
                  <a:pt x="78" y="543"/>
                </a:cubicBezTo>
                <a:lnTo>
                  <a:pt x="78" y="489"/>
                </a:lnTo>
                <a:close/>
                <a:moveTo>
                  <a:pt x="607" y="543"/>
                </a:moveTo>
                <a:cubicBezTo>
                  <a:pt x="610" y="515"/>
                  <a:pt x="633" y="492"/>
                  <a:pt x="661" y="489"/>
                </a:cubicBezTo>
                <a:cubicBezTo>
                  <a:pt x="661" y="543"/>
                  <a:pt x="661" y="543"/>
                  <a:pt x="661" y="543"/>
                </a:cubicBezTo>
                <a:lnTo>
                  <a:pt x="607" y="543"/>
                </a:lnTo>
                <a:close/>
                <a:moveTo>
                  <a:pt x="515" y="141"/>
                </a:moveTo>
                <a:cubicBezTo>
                  <a:pt x="511" y="141"/>
                  <a:pt x="507" y="142"/>
                  <a:pt x="503" y="143"/>
                </a:cubicBezTo>
                <a:cubicBezTo>
                  <a:pt x="492" y="146"/>
                  <a:pt x="484" y="153"/>
                  <a:pt x="478" y="163"/>
                </a:cubicBezTo>
                <a:cubicBezTo>
                  <a:pt x="473" y="173"/>
                  <a:pt x="471" y="185"/>
                  <a:pt x="475" y="195"/>
                </a:cubicBezTo>
                <a:cubicBezTo>
                  <a:pt x="480" y="213"/>
                  <a:pt x="496" y="226"/>
                  <a:pt x="515" y="226"/>
                </a:cubicBezTo>
                <a:cubicBezTo>
                  <a:pt x="519" y="226"/>
                  <a:pt x="523" y="225"/>
                  <a:pt x="527" y="224"/>
                </a:cubicBezTo>
                <a:cubicBezTo>
                  <a:pt x="549" y="217"/>
                  <a:pt x="562" y="194"/>
                  <a:pt x="555" y="172"/>
                </a:cubicBezTo>
                <a:cubicBezTo>
                  <a:pt x="550" y="154"/>
                  <a:pt x="534" y="141"/>
                  <a:pt x="515" y="141"/>
                </a:cubicBezTo>
                <a:close/>
                <a:moveTo>
                  <a:pt x="523" y="210"/>
                </a:moveTo>
                <a:cubicBezTo>
                  <a:pt x="520" y="211"/>
                  <a:pt x="518" y="212"/>
                  <a:pt x="515" y="212"/>
                </a:cubicBezTo>
                <a:cubicBezTo>
                  <a:pt x="503" y="212"/>
                  <a:pt x="492" y="203"/>
                  <a:pt x="488" y="191"/>
                </a:cubicBezTo>
                <a:cubicBezTo>
                  <a:pt x="486" y="184"/>
                  <a:pt x="487" y="177"/>
                  <a:pt x="490" y="170"/>
                </a:cubicBezTo>
                <a:cubicBezTo>
                  <a:pt x="494" y="163"/>
                  <a:pt x="500" y="159"/>
                  <a:pt x="507" y="157"/>
                </a:cubicBezTo>
                <a:cubicBezTo>
                  <a:pt x="510" y="156"/>
                  <a:pt x="512" y="155"/>
                  <a:pt x="515" y="155"/>
                </a:cubicBezTo>
                <a:cubicBezTo>
                  <a:pt x="527" y="155"/>
                  <a:pt x="538" y="164"/>
                  <a:pt x="542" y="176"/>
                </a:cubicBezTo>
                <a:cubicBezTo>
                  <a:pt x="546" y="190"/>
                  <a:pt x="538" y="206"/>
                  <a:pt x="523" y="210"/>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783"/>
            <a:endParaRPr lang="en-US" sz="1013" dirty="0">
              <a:solidFill>
                <a:srgbClr val="5D5D5D"/>
              </a:solidFill>
              <a:latin typeface="Myriad Pro"/>
            </a:endParaRPr>
          </a:p>
        </p:txBody>
      </p:sp>
      <p:sp>
        <p:nvSpPr>
          <p:cNvPr id="35" name="Rectangle 34"/>
          <p:cNvSpPr/>
          <p:nvPr/>
        </p:nvSpPr>
        <p:spPr bwMode="black">
          <a:xfrm>
            <a:off x="4862606" y="4527236"/>
            <a:ext cx="2027606" cy="289310"/>
          </a:xfrm>
          <a:prstGeom prst="rect">
            <a:avLst/>
          </a:prstGeom>
        </p:spPr>
        <p:txBody>
          <a:bodyPr wrap="none" anchor="ctr" anchorCtr="0">
            <a:spAutoFit/>
          </a:bodyPr>
          <a:lstStyle/>
          <a:p>
            <a:pPr algn="r" defTabSz="685783">
              <a:lnSpc>
                <a:spcPct val="80000"/>
              </a:lnSpc>
            </a:pPr>
            <a:r>
              <a:rPr lang="en-US" sz="1600" spc="-20">
                <a:solidFill>
                  <a:srgbClr val="5D5D5D"/>
                </a:solidFill>
                <a:latin typeface="Myriad Pro"/>
              </a:rPr>
              <a:t>Best value for money</a:t>
            </a:r>
            <a:endParaRPr lang="en-US" sz="1100">
              <a:solidFill>
                <a:srgbClr val="5D5D5D"/>
              </a:solidFill>
              <a:latin typeface="Myriad Pro"/>
            </a:endParaRPr>
          </a:p>
        </p:txBody>
      </p:sp>
      <p:pic>
        <p:nvPicPr>
          <p:cNvPr id="36" name="Picture 35"/>
          <p:cNvPicPr>
            <a:picLocks noChangeAspect="1"/>
          </p:cNvPicPr>
          <p:nvPr/>
        </p:nvPicPr>
        <p:blipFill>
          <a:blip r:embed="rId3"/>
          <a:stretch>
            <a:fillRect/>
          </a:stretch>
        </p:blipFill>
        <p:spPr>
          <a:xfrm>
            <a:off x="6523695" y="1220018"/>
            <a:ext cx="271522" cy="406230"/>
          </a:xfrm>
          <a:prstGeom prst="rect">
            <a:avLst/>
          </a:prstGeom>
        </p:spPr>
      </p:pic>
      <p:sp>
        <p:nvSpPr>
          <p:cNvPr id="41" name="Freeform 21"/>
          <p:cNvSpPr>
            <a:spLocks noEditPoints="1"/>
          </p:cNvSpPr>
          <p:nvPr/>
        </p:nvSpPr>
        <p:spPr bwMode="auto">
          <a:xfrm>
            <a:off x="2265766" y="1220018"/>
            <a:ext cx="406845" cy="388899"/>
          </a:xfrm>
          <a:custGeom>
            <a:avLst/>
            <a:gdLst>
              <a:gd name="T0" fmla="*/ 446 w 813"/>
              <a:gd name="T1" fmla="*/ 0 h 672"/>
              <a:gd name="T2" fmla="*/ 20 w 813"/>
              <a:gd name="T3" fmla="*/ 282 h 672"/>
              <a:gd name="T4" fmla="*/ 123 w 813"/>
              <a:gd name="T5" fmla="*/ 469 h 672"/>
              <a:gd name="T6" fmla="*/ 324 w 813"/>
              <a:gd name="T7" fmla="*/ 440 h 672"/>
              <a:gd name="T8" fmla="*/ 321 w 813"/>
              <a:gd name="T9" fmla="*/ 465 h 672"/>
              <a:gd name="T10" fmla="*/ 327 w 813"/>
              <a:gd name="T11" fmla="*/ 666 h 672"/>
              <a:gd name="T12" fmla="*/ 396 w 813"/>
              <a:gd name="T13" fmla="*/ 672 h 672"/>
              <a:gd name="T14" fmla="*/ 716 w 813"/>
              <a:gd name="T15" fmla="*/ 112 h 672"/>
              <a:gd name="T16" fmla="*/ 396 w 813"/>
              <a:gd name="T17" fmla="*/ 651 h 672"/>
              <a:gd name="T18" fmla="*/ 312 w 813"/>
              <a:gd name="T19" fmla="*/ 632 h 672"/>
              <a:gd name="T20" fmla="*/ 347 w 813"/>
              <a:gd name="T21" fmla="*/ 431 h 672"/>
              <a:gd name="T22" fmla="*/ 299 w 813"/>
              <a:gd name="T23" fmla="*/ 424 h 672"/>
              <a:gd name="T24" fmla="*/ 123 w 813"/>
              <a:gd name="T25" fmla="*/ 448 h 672"/>
              <a:gd name="T26" fmla="*/ 40 w 813"/>
              <a:gd name="T27" fmla="*/ 288 h 672"/>
              <a:gd name="T28" fmla="*/ 446 w 813"/>
              <a:gd name="T29" fmla="*/ 21 h 672"/>
              <a:gd name="T30" fmla="*/ 789 w 813"/>
              <a:gd name="T31" fmla="*/ 342 h 672"/>
              <a:gd name="T32" fmla="*/ 115 w 813"/>
              <a:gd name="T33" fmla="*/ 245 h 672"/>
              <a:gd name="T34" fmla="*/ 249 w 813"/>
              <a:gd name="T35" fmla="*/ 245 h 672"/>
              <a:gd name="T36" fmla="*/ 182 w 813"/>
              <a:gd name="T37" fmla="*/ 291 h 672"/>
              <a:gd name="T38" fmla="*/ 182 w 813"/>
              <a:gd name="T39" fmla="*/ 198 h 672"/>
              <a:gd name="T40" fmla="*/ 182 w 813"/>
              <a:gd name="T41" fmla="*/ 291 h 672"/>
              <a:gd name="T42" fmla="*/ 326 w 813"/>
              <a:gd name="T43" fmla="*/ 77 h 672"/>
              <a:gd name="T44" fmla="*/ 326 w 813"/>
              <a:gd name="T45" fmla="*/ 211 h 672"/>
              <a:gd name="T46" fmla="*/ 326 w 813"/>
              <a:gd name="T47" fmla="*/ 190 h 672"/>
              <a:gd name="T48" fmla="*/ 326 w 813"/>
              <a:gd name="T49" fmla="*/ 98 h 672"/>
              <a:gd name="T50" fmla="*/ 326 w 813"/>
              <a:gd name="T51" fmla="*/ 190 h 672"/>
              <a:gd name="T52" fmla="*/ 619 w 813"/>
              <a:gd name="T53" fmla="*/ 156 h 672"/>
              <a:gd name="T54" fmla="*/ 619 w 813"/>
              <a:gd name="T55" fmla="*/ 291 h 672"/>
              <a:gd name="T56" fmla="*/ 573 w 813"/>
              <a:gd name="T57" fmla="*/ 223 h 672"/>
              <a:gd name="T58" fmla="*/ 666 w 813"/>
              <a:gd name="T59" fmla="*/ 223 h 672"/>
              <a:gd name="T60" fmla="*/ 573 w 813"/>
              <a:gd name="T61" fmla="*/ 223 h 672"/>
              <a:gd name="T62" fmla="*/ 415 w 813"/>
              <a:gd name="T63" fmla="*/ 144 h 672"/>
              <a:gd name="T64" fmla="*/ 550 w 813"/>
              <a:gd name="T65" fmla="*/ 144 h 672"/>
              <a:gd name="T66" fmla="*/ 482 w 813"/>
              <a:gd name="T67" fmla="*/ 190 h 672"/>
              <a:gd name="T68" fmla="*/ 482 w 813"/>
              <a:gd name="T69" fmla="*/ 98 h 672"/>
              <a:gd name="T70" fmla="*/ 482 w 813"/>
              <a:gd name="T71" fmla="*/ 190 h 672"/>
              <a:gd name="T72" fmla="*/ 372 w 813"/>
              <a:gd name="T73" fmla="*/ 545 h 672"/>
              <a:gd name="T74" fmla="*/ 507 w 813"/>
              <a:gd name="T75" fmla="*/ 545 h 672"/>
              <a:gd name="T76" fmla="*/ 440 w 813"/>
              <a:gd name="T77" fmla="*/ 591 h 672"/>
              <a:gd name="T78" fmla="*/ 440 w 813"/>
              <a:gd name="T79" fmla="*/ 499 h 672"/>
              <a:gd name="T80" fmla="*/ 440 w 813"/>
              <a:gd name="T81" fmla="*/ 591 h 672"/>
              <a:gd name="T82" fmla="*/ 669 w 813"/>
              <a:gd name="T83" fmla="*/ 460 h 672"/>
              <a:gd name="T84" fmla="*/ 669 w 813"/>
              <a:gd name="T85" fmla="*/ 325 h 672"/>
              <a:gd name="T86" fmla="*/ 715 w 813"/>
              <a:gd name="T87" fmla="*/ 393 h 672"/>
              <a:gd name="T88" fmla="*/ 622 w 813"/>
              <a:gd name="T89" fmla="*/ 393 h 672"/>
              <a:gd name="T90" fmla="*/ 715 w 813"/>
              <a:gd name="T91" fmla="*/ 39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3" h="672">
                <a:moveTo>
                  <a:pt x="716" y="112"/>
                </a:moveTo>
                <a:cubicBezTo>
                  <a:pt x="647" y="40"/>
                  <a:pt x="551" y="0"/>
                  <a:pt x="446" y="0"/>
                </a:cubicBezTo>
                <a:cubicBezTo>
                  <a:pt x="399" y="0"/>
                  <a:pt x="349" y="8"/>
                  <a:pt x="299" y="24"/>
                </a:cubicBezTo>
                <a:cubicBezTo>
                  <a:pt x="100" y="87"/>
                  <a:pt x="39" y="213"/>
                  <a:pt x="20" y="282"/>
                </a:cubicBezTo>
                <a:cubicBezTo>
                  <a:pt x="0" y="356"/>
                  <a:pt x="12" y="421"/>
                  <a:pt x="34" y="445"/>
                </a:cubicBezTo>
                <a:cubicBezTo>
                  <a:pt x="49" y="461"/>
                  <a:pt x="78" y="469"/>
                  <a:pt x="123" y="469"/>
                </a:cubicBezTo>
                <a:cubicBezTo>
                  <a:pt x="203" y="469"/>
                  <a:pt x="304" y="444"/>
                  <a:pt x="305" y="444"/>
                </a:cubicBezTo>
                <a:cubicBezTo>
                  <a:pt x="305" y="444"/>
                  <a:pt x="316" y="440"/>
                  <a:pt x="324" y="440"/>
                </a:cubicBezTo>
                <a:cubicBezTo>
                  <a:pt x="327" y="440"/>
                  <a:pt x="328" y="440"/>
                  <a:pt x="328" y="440"/>
                </a:cubicBezTo>
                <a:cubicBezTo>
                  <a:pt x="330" y="445"/>
                  <a:pt x="326" y="456"/>
                  <a:pt x="321" y="465"/>
                </a:cubicBezTo>
                <a:cubicBezTo>
                  <a:pt x="318" y="470"/>
                  <a:pt x="265" y="591"/>
                  <a:pt x="294" y="642"/>
                </a:cubicBezTo>
                <a:cubicBezTo>
                  <a:pt x="301" y="656"/>
                  <a:pt x="312" y="664"/>
                  <a:pt x="327" y="666"/>
                </a:cubicBezTo>
                <a:cubicBezTo>
                  <a:pt x="350" y="670"/>
                  <a:pt x="373" y="672"/>
                  <a:pt x="396" y="672"/>
                </a:cubicBezTo>
                <a:cubicBezTo>
                  <a:pt x="396" y="672"/>
                  <a:pt x="396" y="672"/>
                  <a:pt x="396" y="672"/>
                </a:cubicBezTo>
                <a:cubicBezTo>
                  <a:pt x="610" y="672"/>
                  <a:pt x="803" y="518"/>
                  <a:pt x="810" y="342"/>
                </a:cubicBezTo>
                <a:cubicBezTo>
                  <a:pt x="813" y="262"/>
                  <a:pt x="778" y="176"/>
                  <a:pt x="716" y="112"/>
                </a:cubicBezTo>
                <a:close/>
                <a:moveTo>
                  <a:pt x="789" y="342"/>
                </a:moveTo>
                <a:cubicBezTo>
                  <a:pt x="782" y="503"/>
                  <a:pt x="595" y="651"/>
                  <a:pt x="396" y="651"/>
                </a:cubicBezTo>
                <a:cubicBezTo>
                  <a:pt x="374" y="651"/>
                  <a:pt x="352" y="649"/>
                  <a:pt x="331" y="645"/>
                </a:cubicBezTo>
                <a:cubicBezTo>
                  <a:pt x="322" y="644"/>
                  <a:pt x="316" y="640"/>
                  <a:pt x="312" y="632"/>
                </a:cubicBezTo>
                <a:cubicBezTo>
                  <a:pt x="293" y="597"/>
                  <a:pt x="325" y="506"/>
                  <a:pt x="339" y="474"/>
                </a:cubicBezTo>
                <a:cubicBezTo>
                  <a:pt x="341" y="472"/>
                  <a:pt x="356" y="448"/>
                  <a:pt x="347" y="431"/>
                </a:cubicBezTo>
                <a:cubicBezTo>
                  <a:pt x="344" y="425"/>
                  <a:pt x="338" y="419"/>
                  <a:pt x="324" y="419"/>
                </a:cubicBezTo>
                <a:cubicBezTo>
                  <a:pt x="320" y="419"/>
                  <a:pt x="304" y="421"/>
                  <a:pt x="299" y="424"/>
                </a:cubicBezTo>
                <a:cubicBezTo>
                  <a:pt x="299" y="424"/>
                  <a:pt x="299" y="424"/>
                  <a:pt x="299" y="424"/>
                </a:cubicBezTo>
                <a:cubicBezTo>
                  <a:pt x="295" y="425"/>
                  <a:pt x="198" y="448"/>
                  <a:pt x="123" y="448"/>
                </a:cubicBezTo>
                <a:cubicBezTo>
                  <a:pt x="75" y="448"/>
                  <a:pt x="57" y="439"/>
                  <a:pt x="49" y="431"/>
                </a:cubicBezTo>
                <a:cubicBezTo>
                  <a:pt x="34" y="414"/>
                  <a:pt x="21" y="358"/>
                  <a:pt x="40" y="288"/>
                </a:cubicBezTo>
                <a:cubicBezTo>
                  <a:pt x="58" y="222"/>
                  <a:pt x="116" y="104"/>
                  <a:pt x="305" y="44"/>
                </a:cubicBezTo>
                <a:cubicBezTo>
                  <a:pt x="353" y="29"/>
                  <a:pt x="401" y="21"/>
                  <a:pt x="446" y="21"/>
                </a:cubicBezTo>
                <a:cubicBezTo>
                  <a:pt x="545" y="21"/>
                  <a:pt x="636" y="58"/>
                  <a:pt x="701" y="126"/>
                </a:cubicBezTo>
                <a:cubicBezTo>
                  <a:pt x="759" y="187"/>
                  <a:pt x="792" y="267"/>
                  <a:pt x="789" y="342"/>
                </a:cubicBezTo>
                <a:close/>
                <a:moveTo>
                  <a:pt x="182" y="177"/>
                </a:moveTo>
                <a:cubicBezTo>
                  <a:pt x="145" y="177"/>
                  <a:pt x="115" y="208"/>
                  <a:pt x="115" y="245"/>
                </a:cubicBezTo>
                <a:cubicBezTo>
                  <a:pt x="115" y="282"/>
                  <a:pt x="145" y="312"/>
                  <a:pt x="182" y="312"/>
                </a:cubicBezTo>
                <a:cubicBezTo>
                  <a:pt x="219" y="312"/>
                  <a:pt x="249" y="282"/>
                  <a:pt x="249" y="245"/>
                </a:cubicBezTo>
                <a:cubicBezTo>
                  <a:pt x="249" y="207"/>
                  <a:pt x="219" y="177"/>
                  <a:pt x="182" y="177"/>
                </a:cubicBezTo>
                <a:close/>
                <a:moveTo>
                  <a:pt x="182" y="291"/>
                </a:moveTo>
                <a:cubicBezTo>
                  <a:pt x="156" y="291"/>
                  <a:pt x="136" y="270"/>
                  <a:pt x="136" y="245"/>
                </a:cubicBezTo>
                <a:cubicBezTo>
                  <a:pt x="135" y="219"/>
                  <a:pt x="156" y="198"/>
                  <a:pt x="182" y="198"/>
                </a:cubicBezTo>
                <a:cubicBezTo>
                  <a:pt x="208" y="198"/>
                  <a:pt x="228" y="219"/>
                  <a:pt x="228" y="245"/>
                </a:cubicBezTo>
                <a:cubicBezTo>
                  <a:pt x="228" y="270"/>
                  <a:pt x="208" y="291"/>
                  <a:pt x="182" y="291"/>
                </a:cubicBezTo>
                <a:close/>
                <a:moveTo>
                  <a:pt x="393" y="144"/>
                </a:moveTo>
                <a:cubicBezTo>
                  <a:pt x="393" y="107"/>
                  <a:pt x="363" y="77"/>
                  <a:pt x="326" y="77"/>
                </a:cubicBezTo>
                <a:cubicBezTo>
                  <a:pt x="288" y="77"/>
                  <a:pt x="258" y="107"/>
                  <a:pt x="258" y="144"/>
                </a:cubicBezTo>
                <a:cubicBezTo>
                  <a:pt x="258" y="181"/>
                  <a:pt x="288" y="211"/>
                  <a:pt x="326" y="211"/>
                </a:cubicBezTo>
                <a:cubicBezTo>
                  <a:pt x="363" y="211"/>
                  <a:pt x="393" y="181"/>
                  <a:pt x="393" y="144"/>
                </a:cubicBezTo>
                <a:close/>
                <a:moveTo>
                  <a:pt x="326" y="190"/>
                </a:moveTo>
                <a:cubicBezTo>
                  <a:pt x="300" y="190"/>
                  <a:pt x="279" y="170"/>
                  <a:pt x="279" y="144"/>
                </a:cubicBezTo>
                <a:cubicBezTo>
                  <a:pt x="279" y="118"/>
                  <a:pt x="300" y="98"/>
                  <a:pt x="326" y="98"/>
                </a:cubicBezTo>
                <a:cubicBezTo>
                  <a:pt x="351" y="98"/>
                  <a:pt x="372" y="118"/>
                  <a:pt x="372" y="144"/>
                </a:cubicBezTo>
                <a:cubicBezTo>
                  <a:pt x="372" y="170"/>
                  <a:pt x="351" y="190"/>
                  <a:pt x="326" y="190"/>
                </a:cubicBezTo>
                <a:close/>
                <a:moveTo>
                  <a:pt x="687" y="223"/>
                </a:moveTo>
                <a:cubicBezTo>
                  <a:pt x="687" y="186"/>
                  <a:pt x="657" y="156"/>
                  <a:pt x="619" y="156"/>
                </a:cubicBezTo>
                <a:cubicBezTo>
                  <a:pt x="582" y="156"/>
                  <a:pt x="552" y="186"/>
                  <a:pt x="552" y="223"/>
                </a:cubicBezTo>
                <a:cubicBezTo>
                  <a:pt x="552" y="260"/>
                  <a:pt x="582" y="291"/>
                  <a:pt x="619" y="291"/>
                </a:cubicBezTo>
                <a:cubicBezTo>
                  <a:pt x="657" y="291"/>
                  <a:pt x="687" y="260"/>
                  <a:pt x="687" y="223"/>
                </a:cubicBezTo>
                <a:close/>
                <a:moveTo>
                  <a:pt x="573" y="223"/>
                </a:moveTo>
                <a:cubicBezTo>
                  <a:pt x="573" y="198"/>
                  <a:pt x="594" y="177"/>
                  <a:pt x="619" y="177"/>
                </a:cubicBezTo>
                <a:cubicBezTo>
                  <a:pt x="645" y="177"/>
                  <a:pt x="666" y="198"/>
                  <a:pt x="666" y="223"/>
                </a:cubicBezTo>
                <a:cubicBezTo>
                  <a:pt x="666" y="249"/>
                  <a:pt x="645" y="270"/>
                  <a:pt x="619" y="270"/>
                </a:cubicBezTo>
                <a:cubicBezTo>
                  <a:pt x="594" y="270"/>
                  <a:pt x="573" y="249"/>
                  <a:pt x="573" y="223"/>
                </a:cubicBezTo>
                <a:close/>
                <a:moveTo>
                  <a:pt x="482" y="77"/>
                </a:moveTo>
                <a:cubicBezTo>
                  <a:pt x="445" y="77"/>
                  <a:pt x="415" y="107"/>
                  <a:pt x="415" y="144"/>
                </a:cubicBezTo>
                <a:cubicBezTo>
                  <a:pt x="415" y="181"/>
                  <a:pt x="445" y="211"/>
                  <a:pt x="482" y="211"/>
                </a:cubicBezTo>
                <a:cubicBezTo>
                  <a:pt x="520" y="211"/>
                  <a:pt x="550" y="181"/>
                  <a:pt x="550" y="144"/>
                </a:cubicBezTo>
                <a:cubicBezTo>
                  <a:pt x="550" y="107"/>
                  <a:pt x="520" y="77"/>
                  <a:pt x="482" y="77"/>
                </a:cubicBezTo>
                <a:close/>
                <a:moveTo>
                  <a:pt x="482" y="190"/>
                </a:moveTo>
                <a:cubicBezTo>
                  <a:pt x="457" y="190"/>
                  <a:pt x="436" y="170"/>
                  <a:pt x="436" y="144"/>
                </a:cubicBezTo>
                <a:cubicBezTo>
                  <a:pt x="436" y="118"/>
                  <a:pt x="457" y="98"/>
                  <a:pt x="482" y="98"/>
                </a:cubicBezTo>
                <a:cubicBezTo>
                  <a:pt x="508" y="98"/>
                  <a:pt x="529" y="118"/>
                  <a:pt x="529" y="144"/>
                </a:cubicBezTo>
                <a:cubicBezTo>
                  <a:pt x="529" y="170"/>
                  <a:pt x="508" y="190"/>
                  <a:pt x="482" y="190"/>
                </a:cubicBezTo>
                <a:close/>
                <a:moveTo>
                  <a:pt x="440" y="478"/>
                </a:moveTo>
                <a:cubicBezTo>
                  <a:pt x="402" y="478"/>
                  <a:pt x="372" y="508"/>
                  <a:pt x="372" y="545"/>
                </a:cubicBezTo>
                <a:cubicBezTo>
                  <a:pt x="372" y="582"/>
                  <a:pt x="402" y="612"/>
                  <a:pt x="440" y="612"/>
                </a:cubicBezTo>
                <a:cubicBezTo>
                  <a:pt x="477" y="612"/>
                  <a:pt x="507" y="582"/>
                  <a:pt x="507" y="545"/>
                </a:cubicBezTo>
                <a:cubicBezTo>
                  <a:pt x="507" y="508"/>
                  <a:pt x="477" y="478"/>
                  <a:pt x="440" y="478"/>
                </a:cubicBezTo>
                <a:close/>
                <a:moveTo>
                  <a:pt x="440" y="591"/>
                </a:moveTo>
                <a:cubicBezTo>
                  <a:pt x="414" y="591"/>
                  <a:pt x="393" y="571"/>
                  <a:pt x="393" y="545"/>
                </a:cubicBezTo>
                <a:cubicBezTo>
                  <a:pt x="393" y="519"/>
                  <a:pt x="414" y="499"/>
                  <a:pt x="440" y="499"/>
                </a:cubicBezTo>
                <a:cubicBezTo>
                  <a:pt x="465" y="499"/>
                  <a:pt x="486" y="519"/>
                  <a:pt x="486" y="545"/>
                </a:cubicBezTo>
                <a:cubicBezTo>
                  <a:pt x="486" y="571"/>
                  <a:pt x="465" y="591"/>
                  <a:pt x="440" y="591"/>
                </a:cubicBezTo>
                <a:close/>
                <a:moveTo>
                  <a:pt x="602" y="393"/>
                </a:moveTo>
                <a:cubicBezTo>
                  <a:pt x="602" y="430"/>
                  <a:pt x="632" y="460"/>
                  <a:pt x="669" y="460"/>
                </a:cubicBezTo>
                <a:cubicBezTo>
                  <a:pt x="706" y="460"/>
                  <a:pt x="736" y="430"/>
                  <a:pt x="736" y="393"/>
                </a:cubicBezTo>
                <a:cubicBezTo>
                  <a:pt x="736" y="356"/>
                  <a:pt x="706" y="325"/>
                  <a:pt x="669" y="325"/>
                </a:cubicBezTo>
                <a:cubicBezTo>
                  <a:pt x="632" y="325"/>
                  <a:pt x="602" y="356"/>
                  <a:pt x="602" y="393"/>
                </a:cubicBezTo>
                <a:close/>
                <a:moveTo>
                  <a:pt x="715" y="393"/>
                </a:moveTo>
                <a:cubicBezTo>
                  <a:pt x="715" y="418"/>
                  <a:pt x="695" y="439"/>
                  <a:pt x="669" y="439"/>
                </a:cubicBezTo>
                <a:cubicBezTo>
                  <a:pt x="643" y="439"/>
                  <a:pt x="622" y="418"/>
                  <a:pt x="622" y="393"/>
                </a:cubicBezTo>
                <a:cubicBezTo>
                  <a:pt x="622" y="367"/>
                  <a:pt x="643" y="346"/>
                  <a:pt x="669" y="346"/>
                </a:cubicBezTo>
                <a:cubicBezTo>
                  <a:pt x="695" y="346"/>
                  <a:pt x="715" y="367"/>
                  <a:pt x="715" y="39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685783"/>
            <a:endParaRPr lang="en-US" sz="2400" dirty="0">
              <a:solidFill>
                <a:srgbClr val="5D5D5D"/>
              </a:solidFill>
              <a:latin typeface="Myriad Pro"/>
            </a:endParaRPr>
          </a:p>
        </p:txBody>
      </p:sp>
      <p:grpSp>
        <p:nvGrpSpPr>
          <p:cNvPr id="37" name="Group 36"/>
          <p:cNvGrpSpPr/>
          <p:nvPr/>
        </p:nvGrpSpPr>
        <p:grpSpPr>
          <a:xfrm>
            <a:off x="1996956" y="2392439"/>
            <a:ext cx="675952" cy="658736"/>
            <a:chOff x="3012819" y="4619663"/>
            <a:chExt cx="1097280" cy="1097280"/>
          </a:xfrm>
        </p:grpSpPr>
        <p:sp>
          <p:nvSpPr>
            <p:cNvPr id="40" name="Oval 58"/>
            <p:cNvSpPr>
              <a:spLocks noChangeArrowheads="1"/>
            </p:cNvSpPr>
            <p:nvPr/>
          </p:nvSpPr>
          <p:spPr bwMode="auto">
            <a:xfrm>
              <a:off x="3012819" y="4619663"/>
              <a:ext cx="1097280" cy="1097280"/>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42" name="Freeform 108"/>
            <p:cNvSpPr>
              <a:spLocks noEditPoints="1"/>
            </p:cNvSpPr>
            <p:nvPr/>
          </p:nvSpPr>
          <p:spPr bwMode="auto">
            <a:xfrm>
              <a:off x="3232966" y="4844421"/>
              <a:ext cx="613186" cy="646612"/>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grpSp>
      <p:sp>
        <p:nvSpPr>
          <p:cNvPr id="45" name="Freeform 118"/>
          <p:cNvSpPr>
            <a:spLocks noEditPoints="1"/>
          </p:cNvSpPr>
          <p:nvPr/>
        </p:nvSpPr>
        <p:spPr bwMode="auto">
          <a:xfrm>
            <a:off x="6432702" y="3809894"/>
            <a:ext cx="453506" cy="441563"/>
          </a:xfrm>
          <a:custGeom>
            <a:avLst/>
            <a:gdLst>
              <a:gd name="T0" fmla="*/ 283 w 301"/>
              <a:gd name="T1" fmla="*/ 44 h 313"/>
              <a:gd name="T2" fmla="*/ 280 w 301"/>
              <a:gd name="T3" fmla="*/ 42 h 313"/>
              <a:gd name="T4" fmla="*/ 132 w 301"/>
              <a:gd name="T5" fmla="*/ 0 h 313"/>
              <a:gd name="T6" fmla="*/ 0 w 301"/>
              <a:gd name="T7" fmla="*/ 132 h 313"/>
              <a:gd name="T8" fmla="*/ 132 w 301"/>
              <a:gd name="T9" fmla="*/ 264 h 313"/>
              <a:gd name="T10" fmla="*/ 123 w 301"/>
              <a:gd name="T11" fmla="*/ 311 h 313"/>
              <a:gd name="T12" fmla="*/ 128 w 301"/>
              <a:gd name="T13" fmla="*/ 311 h 313"/>
              <a:gd name="T14" fmla="*/ 157 w 301"/>
              <a:gd name="T15" fmla="*/ 262 h 313"/>
              <a:gd name="T16" fmla="*/ 209 w 301"/>
              <a:gd name="T17" fmla="*/ 269 h 313"/>
              <a:gd name="T18" fmla="*/ 236 w 301"/>
              <a:gd name="T19" fmla="*/ 60 h 313"/>
              <a:gd name="T20" fmla="*/ 184 w 301"/>
              <a:gd name="T21" fmla="*/ 40 h 313"/>
              <a:gd name="T22" fmla="*/ 198 w 301"/>
              <a:gd name="T23" fmla="*/ 79 h 313"/>
              <a:gd name="T24" fmla="*/ 198 w 301"/>
              <a:gd name="T25" fmla="*/ 79 h 313"/>
              <a:gd name="T26" fmla="*/ 135 w 301"/>
              <a:gd name="T27" fmla="*/ 63 h 313"/>
              <a:gd name="T28" fmla="*/ 190 w 301"/>
              <a:gd name="T29" fmla="*/ 68 h 313"/>
              <a:gd name="T30" fmla="*/ 135 w 301"/>
              <a:gd name="T31" fmla="*/ 130 h 313"/>
              <a:gd name="T32" fmla="*/ 75 w 301"/>
              <a:gd name="T33" fmla="*/ 196 h 313"/>
              <a:gd name="T34" fmla="*/ 130 w 301"/>
              <a:gd name="T35" fmla="*/ 142 h 313"/>
              <a:gd name="T36" fmla="*/ 65 w 301"/>
              <a:gd name="T37" fmla="*/ 130 h 313"/>
              <a:gd name="T38" fmla="*/ 130 w 301"/>
              <a:gd name="T39" fmla="*/ 130 h 313"/>
              <a:gd name="T40" fmla="*/ 76 w 301"/>
              <a:gd name="T41" fmla="*/ 63 h 313"/>
              <a:gd name="T42" fmla="*/ 108 w 301"/>
              <a:gd name="T43" fmla="*/ 8 h 313"/>
              <a:gd name="T44" fmla="*/ 26 w 301"/>
              <a:gd name="T45" fmla="*/ 63 h 313"/>
              <a:gd name="T46" fmla="*/ 69 w 301"/>
              <a:gd name="T47" fmla="*/ 68 h 313"/>
              <a:gd name="T48" fmla="*/ 23 w 301"/>
              <a:gd name="T49" fmla="*/ 68 h 313"/>
              <a:gd name="T50" fmla="*/ 69 w 301"/>
              <a:gd name="T51" fmla="*/ 196 h 313"/>
              <a:gd name="T52" fmla="*/ 26 w 301"/>
              <a:gd name="T53" fmla="*/ 201 h 313"/>
              <a:gd name="T54" fmla="*/ 108 w 301"/>
              <a:gd name="T55" fmla="*/ 257 h 313"/>
              <a:gd name="T56" fmla="*/ 112 w 301"/>
              <a:gd name="T57" fmla="*/ 201 h 313"/>
              <a:gd name="T58" fmla="*/ 130 w 301"/>
              <a:gd name="T59" fmla="*/ 259 h 313"/>
              <a:gd name="T60" fmla="*/ 144 w 301"/>
              <a:gd name="T61" fmla="*/ 255 h 313"/>
              <a:gd name="T62" fmla="*/ 135 w 301"/>
              <a:gd name="T63" fmla="*/ 247 h 313"/>
              <a:gd name="T64" fmla="*/ 165 w 301"/>
              <a:gd name="T65" fmla="*/ 260 h 313"/>
              <a:gd name="T66" fmla="*/ 159 w 301"/>
              <a:gd name="T67" fmla="*/ 257 h 313"/>
              <a:gd name="T68" fmla="*/ 165 w 301"/>
              <a:gd name="T69" fmla="*/ 250 h 313"/>
              <a:gd name="T70" fmla="*/ 167 w 301"/>
              <a:gd name="T71" fmla="*/ 247 h 313"/>
              <a:gd name="T72" fmla="*/ 170 w 301"/>
              <a:gd name="T73" fmla="*/ 243 h 313"/>
              <a:gd name="T74" fmla="*/ 173 w 301"/>
              <a:gd name="T75" fmla="*/ 240 h 313"/>
              <a:gd name="T76" fmla="*/ 257 w 301"/>
              <a:gd name="T77" fmla="*/ 101 h 313"/>
              <a:gd name="T78" fmla="*/ 259 w 301"/>
              <a:gd name="T79" fmla="*/ 94 h 313"/>
              <a:gd name="T80" fmla="*/ 257 w 301"/>
              <a:gd name="T81" fmla="*/ 86 h 313"/>
              <a:gd name="T82" fmla="*/ 255 w 301"/>
              <a:gd name="T83" fmla="*/ 87 h 313"/>
              <a:gd name="T84" fmla="*/ 254 w 301"/>
              <a:gd name="T85" fmla="*/ 88 h 313"/>
              <a:gd name="T86" fmla="*/ 253 w 301"/>
              <a:gd name="T87" fmla="*/ 94 h 313"/>
              <a:gd name="T88" fmla="*/ 240 w 301"/>
              <a:gd name="T89" fmla="*/ 135 h 313"/>
              <a:gd name="T90" fmla="*/ 197 w 301"/>
              <a:gd name="T91" fmla="*/ 201 h 313"/>
              <a:gd name="T92" fmla="*/ 191 w 301"/>
              <a:gd name="T93" fmla="*/ 210 h 313"/>
              <a:gd name="T94" fmla="*/ 158 w 301"/>
              <a:gd name="T95" fmla="*/ 250 h 313"/>
              <a:gd name="T96" fmla="*/ 155 w 301"/>
              <a:gd name="T97" fmla="*/ 253 h 313"/>
              <a:gd name="T98" fmla="*/ 152 w 301"/>
              <a:gd name="T99" fmla="*/ 253 h 313"/>
              <a:gd name="T100" fmla="*/ 135 w 301"/>
              <a:gd name="T101" fmla="*/ 240 h 313"/>
              <a:gd name="T102" fmla="*/ 130 w 301"/>
              <a:gd name="T103" fmla="*/ 234 h 313"/>
              <a:gd name="T104" fmla="*/ 117 w 301"/>
              <a:gd name="T105" fmla="*/ 201 h 313"/>
              <a:gd name="T106" fmla="*/ 117 w 301"/>
              <a:gd name="T107" fmla="*/ 196 h 313"/>
              <a:gd name="T108" fmla="*/ 132 w 301"/>
              <a:gd name="T109" fmla="*/ 148 h 313"/>
              <a:gd name="T110" fmla="*/ 135 w 301"/>
              <a:gd name="T111" fmla="*/ 143 h 313"/>
              <a:gd name="T112" fmla="*/ 145 w 301"/>
              <a:gd name="T113" fmla="*/ 130 h 313"/>
              <a:gd name="T114" fmla="*/ 230 w 301"/>
              <a:gd name="T115" fmla="*/ 68 h 313"/>
              <a:gd name="T116" fmla="*/ 234 w 301"/>
              <a:gd name="T117" fmla="*/ 67 h 313"/>
              <a:gd name="T118" fmla="*/ 244 w 301"/>
              <a:gd name="T119" fmla="*/ 62 h 313"/>
              <a:gd name="T120" fmla="*/ 279 w 301"/>
              <a:gd name="T121" fmla="*/ 4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1" h="313">
                <a:moveTo>
                  <a:pt x="285" y="53"/>
                </a:moveTo>
                <a:cubicBezTo>
                  <a:pt x="285" y="53"/>
                  <a:pt x="285" y="53"/>
                  <a:pt x="285" y="53"/>
                </a:cubicBezTo>
                <a:cubicBezTo>
                  <a:pt x="284" y="49"/>
                  <a:pt x="284" y="46"/>
                  <a:pt x="283" y="44"/>
                </a:cubicBezTo>
                <a:cubicBezTo>
                  <a:pt x="283" y="44"/>
                  <a:pt x="283" y="44"/>
                  <a:pt x="283" y="44"/>
                </a:cubicBezTo>
                <a:cubicBezTo>
                  <a:pt x="283" y="43"/>
                  <a:pt x="283" y="43"/>
                  <a:pt x="282" y="42"/>
                </a:cubicBezTo>
                <a:cubicBezTo>
                  <a:pt x="281" y="42"/>
                  <a:pt x="281" y="42"/>
                  <a:pt x="280" y="42"/>
                </a:cubicBezTo>
                <a:cubicBezTo>
                  <a:pt x="278" y="43"/>
                  <a:pt x="276" y="44"/>
                  <a:pt x="273" y="45"/>
                </a:cubicBezTo>
                <a:cubicBezTo>
                  <a:pt x="265" y="48"/>
                  <a:pt x="254" y="52"/>
                  <a:pt x="241" y="58"/>
                </a:cubicBezTo>
                <a:cubicBezTo>
                  <a:pt x="217" y="23"/>
                  <a:pt x="177" y="0"/>
                  <a:pt x="132" y="0"/>
                </a:cubicBezTo>
                <a:cubicBezTo>
                  <a:pt x="85" y="0"/>
                  <a:pt x="43" y="26"/>
                  <a:pt x="19" y="64"/>
                </a:cubicBezTo>
                <a:cubicBezTo>
                  <a:pt x="19" y="65"/>
                  <a:pt x="19" y="65"/>
                  <a:pt x="19" y="65"/>
                </a:cubicBezTo>
                <a:cubicBezTo>
                  <a:pt x="7" y="85"/>
                  <a:pt x="0" y="108"/>
                  <a:pt x="0" y="132"/>
                </a:cubicBezTo>
                <a:cubicBezTo>
                  <a:pt x="0" y="157"/>
                  <a:pt x="7" y="180"/>
                  <a:pt x="19" y="200"/>
                </a:cubicBezTo>
                <a:cubicBezTo>
                  <a:pt x="19" y="200"/>
                  <a:pt x="19" y="200"/>
                  <a:pt x="19" y="201"/>
                </a:cubicBezTo>
                <a:cubicBezTo>
                  <a:pt x="43" y="239"/>
                  <a:pt x="85" y="264"/>
                  <a:pt x="132" y="264"/>
                </a:cubicBezTo>
                <a:cubicBezTo>
                  <a:pt x="137" y="264"/>
                  <a:pt x="142" y="264"/>
                  <a:pt x="147" y="263"/>
                </a:cubicBezTo>
                <a:cubicBezTo>
                  <a:pt x="141" y="271"/>
                  <a:pt x="131" y="286"/>
                  <a:pt x="123" y="309"/>
                </a:cubicBezTo>
                <a:cubicBezTo>
                  <a:pt x="123" y="310"/>
                  <a:pt x="123" y="310"/>
                  <a:pt x="123" y="311"/>
                </a:cubicBezTo>
                <a:cubicBezTo>
                  <a:pt x="123" y="312"/>
                  <a:pt x="124" y="312"/>
                  <a:pt x="125" y="312"/>
                </a:cubicBezTo>
                <a:cubicBezTo>
                  <a:pt x="125" y="313"/>
                  <a:pt x="126" y="313"/>
                  <a:pt x="127" y="312"/>
                </a:cubicBezTo>
                <a:cubicBezTo>
                  <a:pt x="128" y="311"/>
                  <a:pt x="128" y="311"/>
                  <a:pt x="128" y="311"/>
                </a:cubicBezTo>
                <a:cubicBezTo>
                  <a:pt x="138" y="283"/>
                  <a:pt x="150" y="267"/>
                  <a:pt x="154" y="262"/>
                </a:cubicBezTo>
                <a:cubicBezTo>
                  <a:pt x="154" y="262"/>
                  <a:pt x="154" y="262"/>
                  <a:pt x="154" y="262"/>
                </a:cubicBezTo>
                <a:cubicBezTo>
                  <a:pt x="155" y="262"/>
                  <a:pt x="156" y="262"/>
                  <a:pt x="157" y="262"/>
                </a:cubicBezTo>
                <a:cubicBezTo>
                  <a:pt x="157" y="262"/>
                  <a:pt x="157" y="262"/>
                  <a:pt x="157" y="262"/>
                </a:cubicBezTo>
                <a:cubicBezTo>
                  <a:pt x="158" y="263"/>
                  <a:pt x="159" y="263"/>
                  <a:pt x="160" y="263"/>
                </a:cubicBezTo>
                <a:cubicBezTo>
                  <a:pt x="172" y="268"/>
                  <a:pt x="189" y="274"/>
                  <a:pt x="209" y="269"/>
                </a:cubicBezTo>
                <a:cubicBezTo>
                  <a:pt x="232" y="264"/>
                  <a:pt x="251" y="248"/>
                  <a:pt x="268" y="221"/>
                </a:cubicBezTo>
                <a:cubicBezTo>
                  <a:pt x="301" y="165"/>
                  <a:pt x="289" y="84"/>
                  <a:pt x="285" y="53"/>
                </a:cubicBezTo>
                <a:close/>
                <a:moveTo>
                  <a:pt x="236" y="60"/>
                </a:moveTo>
                <a:cubicBezTo>
                  <a:pt x="234" y="61"/>
                  <a:pt x="231" y="62"/>
                  <a:pt x="228" y="63"/>
                </a:cubicBezTo>
                <a:cubicBezTo>
                  <a:pt x="194" y="63"/>
                  <a:pt x="194" y="63"/>
                  <a:pt x="194" y="63"/>
                </a:cubicBezTo>
                <a:cubicBezTo>
                  <a:pt x="191" y="55"/>
                  <a:pt x="188" y="47"/>
                  <a:pt x="184" y="40"/>
                </a:cubicBezTo>
                <a:cubicBezTo>
                  <a:pt x="176" y="25"/>
                  <a:pt x="166" y="14"/>
                  <a:pt x="156" y="8"/>
                </a:cubicBezTo>
                <a:cubicBezTo>
                  <a:pt x="189" y="14"/>
                  <a:pt x="218" y="33"/>
                  <a:pt x="236" y="60"/>
                </a:cubicBezTo>
                <a:close/>
                <a:moveTo>
                  <a:pt x="198" y="79"/>
                </a:moveTo>
                <a:cubicBezTo>
                  <a:pt x="197" y="75"/>
                  <a:pt x="196" y="72"/>
                  <a:pt x="195" y="68"/>
                </a:cubicBezTo>
                <a:cubicBezTo>
                  <a:pt x="218" y="68"/>
                  <a:pt x="218" y="68"/>
                  <a:pt x="218" y="68"/>
                </a:cubicBezTo>
                <a:cubicBezTo>
                  <a:pt x="211" y="72"/>
                  <a:pt x="205" y="75"/>
                  <a:pt x="198" y="79"/>
                </a:cubicBezTo>
                <a:close/>
                <a:moveTo>
                  <a:pt x="135" y="6"/>
                </a:moveTo>
                <a:cubicBezTo>
                  <a:pt x="157" y="7"/>
                  <a:pt x="177" y="30"/>
                  <a:pt x="188" y="63"/>
                </a:cubicBezTo>
                <a:cubicBezTo>
                  <a:pt x="135" y="63"/>
                  <a:pt x="135" y="63"/>
                  <a:pt x="135" y="63"/>
                </a:cubicBezTo>
                <a:lnTo>
                  <a:pt x="135" y="6"/>
                </a:lnTo>
                <a:close/>
                <a:moveTo>
                  <a:pt x="135" y="68"/>
                </a:moveTo>
                <a:cubicBezTo>
                  <a:pt x="190" y="68"/>
                  <a:pt x="190" y="68"/>
                  <a:pt x="190" y="68"/>
                </a:cubicBezTo>
                <a:cubicBezTo>
                  <a:pt x="191" y="73"/>
                  <a:pt x="193" y="77"/>
                  <a:pt x="194" y="82"/>
                </a:cubicBezTo>
                <a:cubicBezTo>
                  <a:pt x="173" y="94"/>
                  <a:pt x="153" y="110"/>
                  <a:pt x="138" y="130"/>
                </a:cubicBezTo>
                <a:cubicBezTo>
                  <a:pt x="135" y="130"/>
                  <a:pt x="135" y="130"/>
                  <a:pt x="135" y="130"/>
                </a:cubicBezTo>
                <a:lnTo>
                  <a:pt x="135" y="68"/>
                </a:lnTo>
                <a:close/>
                <a:moveTo>
                  <a:pt x="112" y="196"/>
                </a:moveTo>
                <a:cubicBezTo>
                  <a:pt x="75" y="196"/>
                  <a:pt x="75" y="196"/>
                  <a:pt x="75" y="196"/>
                </a:cubicBezTo>
                <a:cubicBezTo>
                  <a:pt x="69" y="178"/>
                  <a:pt x="66" y="157"/>
                  <a:pt x="65" y="135"/>
                </a:cubicBezTo>
                <a:cubicBezTo>
                  <a:pt x="130" y="135"/>
                  <a:pt x="130" y="135"/>
                  <a:pt x="130" y="135"/>
                </a:cubicBezTo>
                <a:cubicBezTo>
                  <a:pt x="130" y="142"/>
                  <a:pt x="130" y="142"/>
                  <a:pt x="130" y="142"/>
                </a:cubicBezTo>
                <a:cubicBezTo>
                  <a:pt x="130" y="142"/>
                  <a:pt x="130" y="142"/>
                  <a:pt x="130" y="142"/>
                </a:cubicBezTo>
                <a:cubicBezTo>
                  <a:pt x="118" y="161"/>
                  <a:pt x="112" y="180"/>
                  <a:pt x="112" y="196"/>
                </a:cubicBezTo>
                <a:close/>
                <a:moveTo>
                  <a:pt x="65" y="130"/>
                </a:moveTo>
                <a:cubicBezTo>
                  <a:pt x="66" y="107"/>
                  <a:pt x="69" y="86"/>
                  <a:pt x="75" y="68"/>
                </a:cubicBezTo>
                <a:cubicBezTo>
                  <a:pt x="130" y="68"/>
                  <a:pt x="130" y="68"/>
                  <a:pt x="130" y="68"/>
                </a:cubicBezTo>
                <a:cubicBezTo>
                  <a:pt x="130" y="130"/>
                  <a:pt x="130" y="130"/>
                  <a:pt x="130" y="130"/>
                </a:cubicBezTo>
                <a:lnTo>
                  <a:pt x="65" y="130"/>
                </a:lnTo>
                <a:close/>
                <a:moveTo>
                  <a:pt x="130" y="63"/>
                </a:moveTo>
                <a:cubicBezTo>
                  <a:pt x="76" y="63"/>
                  <a:pt x="76" y="63"/>
                  <a:pt x="76" y="63"/>
                </a:cubicBezTo>
                <a:cubicBezTo>
                  <a:pt x="88" y="30"/>
                  <a:pt x="107" y="7"/>
                  <a:pt x="130" y="6"/>
                </a:cubicBezTo>
                <a:lnTo>
                  <a:pt x="130" y="63"/>
                </a:lnTo>
                <a:close/>
                <a:moveTo>
                  <a:pt x="108" y="8"/>
                </a:moveTo>
                <a:cubicBezTo>
                  <a:pt x="98" y="14"/>
                  <a:pt x="89" y="25"/>
                  <a:pt x="81" y="40"/>
                </a:cubicBezTo>
                <a:cubicBezTo>
                  <a:pt x="77" y="47"/>
                  <a:pt x="74" y="55"/>
                  <a:pt x="71" y="63"/>
                </a:cubicBezTo>
                <a:cubicBezTo>
                  <a:pt x="26" y="63"/>
                  <a:pt x="26" y="63"/>
                  <a:pt x="26" y="63"/>
                </a:cubicBezTo>
                <a:cubicBezTo>
                  <a:pt x="44" y="35"/>
                  <a:pt x="74" y="14"/>
                  <a:pt x="108" y="8"/>
                </a:cubicBezTo>
                <a:close/>
                <a:moveTo>
                  <a:pt x="23" y="68"/>
                </a:moveTo>
                <a:cubicBezTo>
                  <a:pt x="69" y="68"/>
                  <a:pt x="69" y="68"/>
                  <a:pt x="69" y="68"/>
                </a:cubicBezTo>
                <a:cubicBezTo>
                  <a:pt x="64" y="87"/>
                  <a:pt x="61" y="108"/>
                  <a:pt x="60" y="130"/>
                </a:cubicBezTo>
                <a:cubicBezTo>
                  <a:pt x="6" y="130"/>
                  <a:pt x="6" y="130"/>
                  <a:pt x="6" y="130"/>
                </a:cubicBezTo>
                <a:cubicBezTo>
                  <a:pt x="6" y="107"/>
                  <a:pt x="12" y="86"/>
                  <a:pt x="23" y="68"/>
                </a:cubicBezTo>
                <a:close/>
                <a:moveTo>
                  <a:pt x="6" y="135"/>
                </a:moveTo>
                <a:cubicBezTo>
                  <a:pt x="60" y="135"/>
                  <a:pt x="60" y="135"/>
                  <a:pt x="60" y="135"/>
                </a:cubicBezTo>
                <a:cubicBezTo>
                  <a:pt x="61" y="157"/>
                  <a:pt x="64" y="178"/>
                  <a:pt x="69" y="196"/>
                </a:cubicBezTo>
                <a:cubicBezTo>
                  <a:pt x="23" y="196"/>
                  <a:pt x="23" y="196"/>
                  <a:pt x="23" y="196"/>
                </a:cubicBezTo>
                <a:cubicBezTo>
                  <a:pt x="12" y="178"/>
                  <a:pt x="6" y="157"/>
                  <a:pt x="6" y="135"/>
                </a:cubicBezTo>
                <a:close/>
                <a:moveTo>
                  <a:pt x="26" y="201"/>
                </a:moveTo>
                <a:cubicBezTo>
                  <a:pt x="71" y="201"/>
                  <a:pt x="71" y="201"/>
                  <a:pt x="71" y="201"/>
                </a:cubicBezTo>
                <a:cubicBezTo>
                  <a:pt x="74" y="210"/>
                  <a:pt x="77" y="218"/>
                  <a:pt x="81" y="225"/>
                </a:cubicBezTo>
                <a:cubicBezTo>
                  <a:pt x="89" y="240"/>
                  <a:pt x="98" y="250"/>
                  <a:pt x="108" y="257"/>
                </a:cubicBezTo>
                <a:cubicBezTo>
                  <a:pt x="74" y="250"/>
                  <a:pt x="44" y="230"/>
                  <a:pt x="26" y="201"/>
                </a:cubicBezTo>
                <a:close/>
                <a:moveTo>
                  <a:pt x="76" y="201"/>
                </a:moveTo>
                <a:cubicBezTo>
                  <a:pt x="112" y="201"/>
                  <a:pt x="112" y="201"/>
                  <a:pt x="112" y="201"/>
                </a:cubicBezTo>
                <a:cubicBezTo>
                  <a:pt x="112" y="206"/>
                  <a:pt x="113" y="210"/>
                  <a:pt x="114" y="214"/>
                </a:cubicBezTo>
                <a:cubicBezTo>
                  <a:pt x="117" y="226"/>
                  <a:pt x="124" y="235"/>
                  <a:pt x="130" y="242"/>
                </a:cubicBezTo>
                <a:cubicBezTo>
                  <a:pt x="130" y="259"/>
                  <a:pt x="130" y="259"/>
                  <a:pt x="130" y="259"/>
                </a:cubicBezTo>
                <a:cubicBezTo>
                  <a:pt x="107" y="257"/>
                  <a:pt x="88" y="235"/>
                  <a:pt x="76" y="201"/>
                </a:cubicBezTo>
                <a:close/>
                <a:moveTo>
                  <a:pt x="135" y="247"/>
                </a:moveTo>
                <a:cubicBezTo>
                  <a:pt x="139" y="251"/>
                  <a:pt x="142" y="253"/>
                  <a:pt x="144" y="255"/>
                </a:cubicBezTo>
                <a:cubicBezTo>
                  <a:pt x="145" y="255"/>
                  <a:pt x="146" y="256"/>
                  <a:pt x="147" y="256"/>
                </a:cubicBezTo>
                <a:cubicBezTo>
                  <a:pt x="143" y="258"/>
                  <a:pt x="139" y="259"/>
                  <a:pt x="135" y="259"/>
                </a:cubicBezTo>
                <a:lnTo>
                  <a:pt x="135" y="247"/>
                </a:lnTo>
                <a:close/>
                <a:moveTo>
                  <a:pt x="263" y="218"/>
                </a:moveTo>
                <a:cubicBezTo>
                  <a:pt x="231" y="271"/>
                  <a:pt x="193" y="271"/>
                  <a:pt x="165" y="260"/>
                </a:cubicBezTo>
                <a:cubicBezTo>
                  <a:pt x="165" y="260"/>
                  <a:pt x="165" y="260"/>
                  <a:pt x="165" y="260"/>
                </a:cubicBezTo>
                <a:cubicBezTo>
                  <a:pt x="164" y="260"/>
                  <a:pt x="163" y="259"/>
                  <a:pt x="162" y="259"/>
                </a:cubicBezTo>
                <a:cubicBezTo>
                  <a:pt x="161" y="258"/>
                  <a:pt x="161" y="258"/>
                  <a:pt x="161" y="258"/>
                </a:cubicBezTo>
                <a:cubicBezTo>
                  <a:pt x="159" y="257"/>
                  <a:pt x="159" y="257"/>
                  <a:pt x="159" y="257"/>
                </a:cubicBezTo>
                <a:cubicBezTo>
                  <a:pt x="160" y="255"/>
                  <a:pt x="160" y="255"/>
                  <a:pt x="160" y="255"/>
                </a:cubicBezTo>
                <a:cubicBezTo>
                  <a:pt x="161" y="253"/>
                  <a:pt x="162" y="252"/>
                  <a:pt x="164" y="251"/>
                </a:cubicBezTo>
                <a:cubicBezTo>
                  <a:pt x="164" y="251"/>
                  <a:pt x="164" y="250"/>
                  <a:pt x="165" y="250"/>
                </a:cubicBezTo>
                <a:cubicBezTo>
                  <a:pt x="165" y="249"/>
                  <a:pt x="165" y="249"/>
                  <a:pt x="165" y="249"/>
                </a:cubicBezTo>
                <a:cubicBezTo>
                  <a:pt x="166" y="248"/>
                  <a:pt x="166" y="248"/>
                  <a:pt x="166" y="248"/>
                </a:cubicBezTo>
                <a:cubicBezTo>
                  <a:pt x="166" y="247"/>
                  <a:pt x="167" y="247"/>
                  <a:pt x="167" y="247"/>
                </a:cubicBezTo>
                <a:cubicBezTo>
                  <a:pt x="167" y="246"/>
                  <a:pt x="168" y="246"/>
                  <a:pt x="168" y="246"/>
                </a:cubicBezTo>
                <a:cubicBezTo>
                  <a:pt x="168" y="245"/>
                  <a:pt x="168" y="245"/>
                  <a:pt x="169" y="245"/>
                </a:cubicBezTo>
                <a:cubicBezTo>
                  <a:pt x="169" y="244"/>
                  <a:pt x="169" y="244"/>
                  <a:pt x="170" y="243"/>
                </a:cubicBezTo>
                <a:cubicBezTo>
                  <a:pt x="170" y="243"/>
                  <a:pt x="170" y="243"/>
                  <a:pt x="171" y="242"/>
                </a:cubicBezTo>
                <a:cubicBezTo>
                  <a:pt x="171" y="242"/>
                  <a:pt x="171" y="242"/>
                  <a:pt x="172" y="241"/>
                </a:cubicBezTo>
                <a:cubicBezTo>
                  <a:pt x="172" y="241"/>
                  <a:pt x="172" y="240"/>
                  <a:pt x="173" y="240"/>
                </a:cubicBezTo>
                <a:cubicBezTo>
                  <a:pt x="173" y="239"/>
                  <a:pt x="173" y="239"/>
                  <a:pt x="173" y="239"/>
                </a:cubicBezTo>
                <a:cubicBezTo>
                  <a:pt x="174" y="238"/>
                  <a:pt x="175" y="237"/>
                  <a:pt x="175" y="237"/>
                </a:cubicBezTo>
                <a:cubicBezTo>
                  <a:pt x="206" y="200"/>
                  <a:pt x="247" y="151"/>
                  <a:pt x="257" y="101"/>
                </a:cubicBezTo>
                <a:cubicBezTo>
                  <a:pt x="258" y="100"/>
                  <a:pt x="258" y="100"/>
                  <a:pt x="258" y="100"/>
                </a:cubicBezTo>
                <a:cubicBezTo>
                  <a:pt x="258" y="99"/>
                  <a:pt x="258" y="99"/>
                  <a:pt x="258" y="98"/>
                </a:cubicBezTo>
                <a:cubicBezTo>
                  <a:pt x="258" y="97"/>
                  <a:pt x="258" y="95"/>
                  <a:pt x="259" y="94"/>
                </a:cubicBezTo>
                <a:cubicBezTo>
                  <a:pt x="259" y="92"/>
                  <a:pt x="259" y="91"/>
                  <a:pt x="259" y="89"/>
                </a:cubicBezTo>
                <a:cubicBezTo>
                  <a:pt x="259" y="88"/>
                  <a:pt x="259" y="88"/>
                  <a:pt x="259" y="88"/>
                </a:cubicBezTo>
                <a:cubicBezTo>
                  <a:pt x="259" y="87"/>
                  <a:pt x="258" y="86"/>
                  <a:pt x="257" y="86"/>
                </a:cubicBezTo>
                <a:cubicBezTo>
                  <a:pt x="256" y="86"/>
                  <a:pt x="256" y="86"/>
                  <a:pt x="255" y="87"/>
                </a:cubicBezTo>
                <a:cubicBezTo>
                  <a:pt x="255" y="87"/>
                  <a:pt x="255" y="87"/>
                  <a:pt x="255" y="87"/>
                </a:cubicBezTo>
                <a:cubicBezTo>
                  <a:pt x="255" y="87"/>
                  <a:pt x="255" y="87"/>
                  <a:pt x="255" y="87"/>
                </a:cubicBezTo>
                <a:cubicBezTo>
                  <a:pt x="255" y="87"/>
                  <a:pt x="255" y="87"/>
                  <a:pt x="255" y="87"/>
                </a:cubicBezTo>
                <a:cubicBezTo>
                  <a:pt x="254" y="87"/>
                  <a:pt x="254" y="87"/>
                  <a:pt x="254" y="88"/>
                </a:cubicBezTo>
                <a:cubicBezTo>
                  <a:pt x="254" y="88"/>
                  <a:pt x="254" y="88"/>
                  <a:pt x="254" y="88"/>
                </a:cubicBezTo>
                <a:cubicBezTo>
                  <a:pt x="254" y="88"/>
                  <a:pt x="254" y="88"/>
                  <a:pt x="254" y="88"/>
                </a:cubicBezTo>
                <a:cubicBezTo>
                  <a:pt x="254" y="90"/>
                  <a:pt x="254" y="91"/>
                  <a:pt x="254" y="92"/>
                </a:cubicBezTo>
                <a:cubicBezTo>
                  <a:pt x="253" y="93"/>
                  <a:pt x="253" y="94"/>
                  <a:pt x="253" y="94"/>
                </a:cubicBezTo>
                <a:cubicBezTo>
                  <a:pt x="252" y="106"/>
                  <a:pt x="248" y="118"/>
                  <a:pt x="243" y="130"/>
                </a:cubicBezTo>
                <a:cubicBezTo>
                  <a:pt x="243" y="130"/>
                  <a:pt x="243" y="130"/>
                  <a:pt x="243" y="130"/>
                </a:cubicBezTo>
                <a:cubicBezTo>
                  <a:pt x="242" y="131"/>
                  <a:pt x="241" y="133"/>
                  <a:pt x="240" y="135"/>
                </a:cubicBezTo>
                <a:cubicBezTo>
                  <a:pt x="230" y="156"/>
                  <a:pt x="216" y="177"/>
                  <a:pt x="201" y="196"/>
                </a:cubicBezTo>
                <a:cubicBezTo>
                  <a:pt x="201" y="196"/>
                  <a:pt x="201" y="196"/>
                  <a:pt x="201" y="196"/>
                </a:cubicBezTo>
                <a:cubicBezTo>
                  <a:pt x="200" y="198"/>
                  <a:pt x="199" y="200"/>
                  <a:pt x="197" y="201"/>
                </a:cubicBezTo>
                <a:cubicBezTo>
                  <a:pt x="197" y="201"/>
                  <a:pt x="197" y="201"/>
                  <a:pt x="197" y="201"/>
                </a:cubicBezTo>
                <a:cubicBezTo>
                  <a:pt x="195" y="204"/>
                  <a:pt x="193" y="207"/>
                  <a:pt x="191" y="210"/>
                </a:cubicBezTo>
                <a:cubicBezTo>
                  <a:pt x="191" y="210"/>
                  <a:pt x="191" y="210"/>
                  <a:pt x="191" y="210"/>
                </a:cubicBezTo>
                <a:cubicBezTo>
                  <a:pt x="186" y="216"/>
                  <a:pt x="182" y="221"/>
                  <a:pt x="177" y="226"/>
                </a:cubicBezTo>
                <a:cubicBezTo>
                  <a:pt x="175" y="229"/>
                  <a:pt x="173" y="231"/>
                  <a:pt x="171" y="233"/>
                </a:cubicBezTo>
                <a:cubicBezTo>
                  <a:pt x="167" y="239"/>
                  <a:pt x="162" y="244"/>
                  <a:pt x="158" y="250"/>
                </a:cubicBezTo>
                <a:cubicBezTo>
                  <a:pt x="158" y="250"/>
                  <a:pt x="158" y="250"/>
                  <a:pt x="158" y="250"/>
                </a:cubicBezTo>
                <a:cubicBezTo>
                  <a:pt x="158" y="250"/>
                  <a:pt x="158" y="250"/>
                  <a:pt x="158" y="250"/>
                </a:cubicBezTo>
                <a:cubicBezTo>
                  <a:pt x="157" y="251"/>
                  <a:pt x="156" y="252"/>
                  <a:pt x="155" y="253"/>
                </a:cubicBezTo>
                <a:cubicBezTo>
                  <a:pt x="154" y="254"/>
                  <a:pt x="154" y="254"/>
                  <a:pt x="154" y="254"/>
                </a:cubicBezTo>
                <a:cubicBezTo>
                  <a:pt x="152" y="253"/>
                  <a:pt x="152" y="253"/>
                  <a:pt x="152" y="253"/>
                </a:cubicBezTo>
                <a:cubicBezTo>
                  <a:pt x="152" y="253"/>
                  <a:pt x="152" y="253"/>
                  <a:pt x="152" y="253"/>
                </a:cubicBezTo>
                <a:cubicBezTo>
                  <a:pt x="152" y="253"/>
                  <a:pt x="152" y="253"/>
                  <a:pt x="152" y="253"/>
                </a:cubicBezTo>
                <a:cubicBezTo>
                  <a:pt x="150" y="252"/>
                  <a:pt x="149" y="251"/>
                  <a:pt x="147" y="250"/>
                </a:cubicBezTo>
                <a:cubicBezTo>
                  <a:pt x="144" y="248"/>
                  <a:pt x="139" y="245"/>
                  <a:pt x="135" y="240"/>
                </a:cubicBezTo>
                <a:cubicBezTo>
                  <a:pt x="135" y="240"/>
                  <a:pt x="135" y="240"/>
                  <a:pt x="135" y="240"/>
                </a:cubicBezTo>
                <a:cubicBezTo>
                  <a:pt x="133" y="238"/>
                  <a:pt x="131" y="236"/>
                  <a:pt x="130" y="234"/>
                </a:cubicBezTo>
                <a:cubicBezTo>
                  <a:pt x="130" y="234"/>
                  <a:pt x="130" y="234"/>
                  <a:pt x="130" y="234"/>
                </a:cubicBezTo>
                <a:cubicBezTo>
                  <a:pt x="125" y="228"/>
                  <a:pt x="121" y="221"/>
                  <a:pt x="119" y="212"/>
                </a:cubicBezTo>
                <a:cubicBezTo>
                  <a:pt x="118" y="209"/>
                  <a:pt x="118" y="205"/>
                  <a:pt x="117" y="201"/>
                </a:cubicBezTo>
                <a:cubicBezTo>
                  <a:pt x="117" y="201"/>
                  <a:pt x="117" y="201"/>
                  <a:pt x="117" y="201"/>
                </a:cubicBezTo>
                <a:cubicBezTo>
                  <a:pt x="117" y="200"/>
                  <a:pt x="117" y="200"/>
                  <a:pt x="117" y="200"/>
                </a:cubicBezTo>
                <a:cubicBezTo>
                  <a:pt x="117" y="199"/>
                  <a:pt x="117" y="199"/>
                  <a:pt x="117" y="198"/>
                </a:cubicBezTo>
                <a:cubicBezTo>
                  <a:pt x="117" y="198"/>
                  <a:pt x="117" y="197"/>
                  <a:pt x="117" y="196"/>
                </a:cubicBezTo>
                <a:cubicBezTo>
                  <a:pt x="117" y="183"/>
                  <a:pt x="121" y="168"/>
                  <a:pt x="130" y="152"/>
                </a:cubicBezTo>
                <a:cubicBezTo>
                  <a:pt x="130" y="152"/>
                  <a:pt x="130" y="152"/>
                  <a:pt x="130" y="152"/>
                </a:cubicBezTo>
                <a:cubicBezTo>
                  <a:pt x="130" y="151"/>
                  <a:pt x="131" y="150"/>
                  <a:pt x="132" y="148"/>
                </a:cubicBezTo>
                <a:cubicBezTo>
                  <a:pt x="133" y="147"/>
                  <a:pt x="133" y="146"/>
                  <a:pt x="134" y="145"/>
                </a:cubicBezTo>
                <a:cubicBezTo>
                  <a:pt x="134" y="144"/>
                  <a:pt x="135" y="144"/>
                  <a:pt x="135" y="143"/>
                </a:cubicBezTo>
                <a:cubicBezTo>
                  <a:pt x="135" y="143"/>
                  <a:pt x="135" y="143"/>
                  <a:pt x="135" y="143"/>
                </a:cubicBezTo>
                <a:cubicBezTo>
                  <a:pt x="137" y="140"/>
                  <a:pt x="139" y="138"/>
                  <a:pt x="141" y="135"/>
                </a:cubicBezTo>
                <a:cubicBezTo>
                  <a:pt x="141" y="135"/>
                  <a:pt x="141" y="135"/>
                  <a:pt x="141" y="135"/>
                </a:cubicBezTo>
                <a:cubicBezTo>
                  <a:pt x="142" y="133"/>
                  <a:pt x="143" y="131"/>
                  <a:pt x="145" y="130"/>
                </a:cubicBezTo>
                <a:cubicBezTo>
                  <a:pt x="158" y="113"/>
                  <a:pt x="176" y="99"/>
                  <a:pt x="195" y="87"/>
                </a:cubicBezTo>
                <a:cubicBezTo>
                  <a:pt x="196" y="86"/>
                  <a:pt x="198" y="85"/>
                  <a:pt x="199" y="85"/>
                </a:cubicBezTo>
                <a:cubicBezTo>
                  <a:pt x="210" y="78"/>
                  <a:pt x="220" y="73"/>
                  <a:pt x="230" y="68"/>
                </a:cubicBezTo>
                <a:cubicBezTo>
                  <a:pt x="230" y="68"/>
                  <a:pt x="230" y="68"/>
                  <a:pt x="230" y="68"/>
                </a:cubicBezTo>
                <a:cubicBezTo>
                  <a:pt x="231" y="68"/>
                  <a:pt x="232" y="67"/>
                  <a:pt x="233" y="67"/>
                </a:cubicBezTo>
                <a:cubicBezTo>
                  <a:pt x="234" y="67"/>
                  <a:pt x="234" y="67"/>
                  <a:pt x="234" y="67"/>
                </a:cubicBezTo>
                <a:cubicBezTo>
                  <a:pt x="236" y="66"/>
                  <a:pt x="238" y="65"/>
                  <a:pt x="240" y="64"/>
                </a:cubicBezTo>
                <a:cubicBezTo>
                  <a:pt x="241" y="63"/>
                  <a:pt x="241" y="63"/>
                  <a:pt x="241" y="63"/>
                </a:cubicBezTo>
                <a:cubicBezTo>
                  <a:pt x="242" y="63"/>
                  <a:pt x="243" y="62"/>
                  <a:pt x="244" y="62"/>
                </a:cubicBezTo>
                <a:cubicBezTo>
                  <a:pt x="244" y="62"/>
                  <a:pt x="244" y="62"/>
                  <a:pt x="244" y="62"/>
                </a:cubicBezTo>
                <a:cubicBezTo>
                  <a:pt x="257" y="56"/>
                  <a:pt x="268" y="52"/>
                  <a:pt x="275" y="50"/>
                </a:cubicBezTo>
                <a:cubicBezTo>
                  <a:pt x="279" y="48"/>
                  <a:pt x="279" y="48"/>
                  <a:pt x="279" y="48"/>
                </a:cubicBezTo>
                <a:cubicBezTo>
                  <a:pt x="280" y="54"/>
                  <a:pt x="280" y="54"/>
                  <a:pt x="280" y="54"/>
                </a:cubicBezTo>
                <a:cubicBezTo>
                  <a:pt x="284" y="84"/>
                  <a:pt x="296" y="164"/>
                  <a:pt x="26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a:p>
        </p:txBody>
      </p:sp>
    </p:spTree>
    <p:extLst>
      <p:ext uri="{BB962C8B-B14F-4D97-AF65-F5344CB8AC3E}">
        <p14:creationId xmlns:p14="http://schemas.microsoft.com/office/powerpoint/2010/main" val="286140256"/>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9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200"/>
                                            <p:tgtEl>
                                              <p:spTgt spid="13"/>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
                                            <p:tgtEl>
                                              <p:spTgt spid="10"/>
                                            </p:tgtEl>
                                          </p:cBhvr>
                                        </p:animEffect>
                                      </p:childTnLst>
                                    </p:cTn>
                                  </p:par>
                                  <p:par>
                                    <p:cTn id="17" presetID="10" presetClass="entr" presetSubtype="0" fill="hold" nodeType="withEffect">
                                      <p:stCondLst>
                                        <p:cond delay="1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00"/>
                                            <p:tgtEl>
                                              <p:spTgt spid="36"/>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200"/>
                                            <p:tgtEl>
                                              <p:spTgt spid="15"/>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
                                            <p:tgtEl>
                                              <p:spTgt spid="11"/>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
                                            <p:tgtEl>
                                              <p:spTgt spid="23"/>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200"/>
                                            <p:tgtEl>
                                              <p:spTgt spid="39"/>
                                            </p:tgtEl>
                                          </p:cBhvr>
                                        </p:animEffect>
                                      </p:childTnLst>
                                    </p:cTn>
                                  </p:par>
                                  <p:par>
                                    <p:cTn id="35" presetID="22" presetClass="entr" presetSubtype="8" fill="hold" grpId="0" nodeType="withEffect">
                                      <p:stCondLst>
                                        <p:cond delay="1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00"/>
                                            <p:tgtEl>
                                              <p:spTgt spid="14"/>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
                                            <p:tgtEl>
                                              <p:spTgt spid="12"/>
                                            </p:tgtEl>
                                          </p:cBhvr>
                                        </p:animEffect>
                                      </p:childTnLst>
                                    </p:cTn>
                                  </p:par>
                                  <p:par>
                                    <p:cTn id="41" presetID="10" presetClass="entr" presetSubtype="0" fill="hold" grpId="0" nodeType="withEffect">
                                      <p:stCondLst>
                                        <p:cond delay="1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
                                            <p:tgtEl>
                                              <p:spTgt spid="24"/>
                                            </p:tgtEl>
                                          </p:cBhvr>
                                        </p:animEffect>
                                      </p:childTnLst>
                                    </p:cTn>
                                  </p:par>
                                  <p:par>
                                    <p:cTn id="44" presetID="22" presetClass="entr" presetSubtype="2" fill="hold" nodeType="withEffect">
                                      <p:stCondLst>
                                        <p:cond delay="10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200"/>
                                            <p:tgtEl>
                                              <p:spTgt spid="29"/>
                                            </p:tgtEl>
                                          </p:cBhvr>
                                        </p:animEffect>
                                      </p:childTnLst>
                                    </p:cTn>
                                  </p:par>
                                  <p:par>
                                    <p:cTn id="47" presetID="10" presetClass="entr" presetSubtype="0" fill="hold" grpId="0" nodeType="withEffect">
                                      <p:stCondLst>
                                        <p:cond delay="1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
                                            <p:tgtEl>
                                              <p:spTgt spid="31"/>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00"/>
                                            <p:tgtEl>
                                              <p:spTgt spid="35"/>
                                            </p:tgtEl>
                                          </p:cBhvr>
                                        </p:animEffect>
                                      </p:childTnLst>
                                    </p:cTn>
                                  </p:par>
                                  <p:par>
                                    <p:cTn id="53" presetID="22" presetClass="entr" presetSubtype="2" fill="hold" grpId="0" nodeType="withEffect">
                                      <p:stCondLst>
                                        <p:cond delay="10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200"/>
                                            <p:tgtEl>
                                              <p:spTgt spid="21"/>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00"/>
                                            <p:tgtEl>
                                              <p:spTgt spid="19"/>
                                            </p:tgtEl>
                                          </p:cBhvr>
                                        </p:animEffect>
                                      </p:childTnLst>
                                    </p:cTn>
                                  </p:par>
                                  <p:par>
                                    <p:cTn id="59" presetID="10" presetClass="entr" presetSubtype="0" fill="hold" grpId="0" nodeType="withEffect">
                                      <p:stCondLst>
                                        <p:cond delay="1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2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
                                            <p:tgtEl>
                                              <p:spTgt spid="27"/>
                                            </p:tgtEl>
                                          </p:cBhvr>
                                        </p:animEffect>
                                      </p:childTnLst>
                                    </p:cTn>
                                  </p:par>
                                  <p:par>
                                    <p:cTn id="65" presetID="22" presetClass="entr" presetSubtype="2" fill="hold" nodeType="withEffect">
                                      <p:stCondLst>
                                        <p:cond delay="10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2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1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00"/>
                                            <p:tgtEl>
                                              <p:spTgt spid="18"/>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200"/>
                                            <p:tgtEl>
                                              <p:spTgt spid="38"/>
                                            </p:tgtEl>
                                          </p:cBhvr>
                                        </p:animEffect>
                                      </p:childTnLst>
                                    </p:cTn>
                                  </p:par>
                                  <p:par>
                                    <p:cTn id="77" presetID="22" presetClass="entr" presetSubtype="2" fill="hold" grpId="0" nodeType="withEffect">
                                      <p:stCondLst>
                                        <p:cond delay="100"/>
                                      </p:stCondLst>
                                      <p:childTnLst>
                                        <p:set>
                                          <p:cBhvr>
                                            <p:cTn id="78" dur="1" fill="hold">
                                              <p:stCondLst>
                                                <p:cond delay="0"/>
                                              </p:stCondLst>
                                            </p:cTn>
                                            <p:tgtEl>
                                              <p:spTgt spid="20"/>
                                            </p:tgtEl>
                                            <p:attrNameLst>
                                              <p:attrName>style.visibility</p:attrName>
                                            </p:attrNameLst>
                                          </p:cBhvr>
                                          <p:to>
                                            <p:strVal val="visible"/>
                                          </p:to>
                                        </p:set>
                                        <p:animEffect transition="in" filter="wipe(right)">
                                          <p:cBhvr>
                                            <p:cTn id="79" dur="200"/>
                                            <p:tgtEl>
                                              <p:spTgt spid="20"/>
                                            </p:tgtEl>
                                          </p:cBhvr>
                                        </p:animEffect>
                                      </p:childTnLst>
                                    </p:cTn>
                                  </p:par>
                                  <p:par>
                                    <p:cTn id="80" presetID="10" presetClass="entr" presetSubtype="0" fill="hold" grpId="0" nodeType="withEffect">
                                      <p:stCondLst>
                                        <p:cond delay="10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200"/>
                                            <p:tgtEl>
                                              <p:spTgt spid="17"/>
                                            </p:tgtEl>
                                          </p:cBhvr>
                                        </p:animEffect>
                                      </p:childTnLst>
                                    </p:cTn>
                                  </p:par>
                                  <p:par>
                                    <p:cTn id="83" presetID="10" presetClass="entr" presetSubtype="0" fill="hold" grpId="0" nodeType="withEffect">
                                      <p:stCondLst>
                                        <p:cond delay="10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2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7" grpId="0"/>
          <p:bldP spid="18" grpId="0"/>
          <p:bldP spid="19" grpId="0"/>
          <p:bldP spid="20" grpId="0" animBg="1"/>
          <p:bldP spid="21" grpId="0" animBg="1"/>
          <p:bldP spid="16" grpId="0" animBg="1"/>
          <p:bldP spid="23" grpId="0" animBg="1"/>
          <p:bldP spid="24" grpId="0" animBg="1"/>
          <p:bldP spid="25" grpId="0" animBg="1"/>
          <p:bldP spid="27" grpId="0" animBg="1"/>
          <p:bldP spid="38" grpId="0" animBg="1"/>
          <p:bldP spid="39" grpId="0" animBg="1"/>
          <p:bldP spid="43" grpId="0" animBg="1"/>
          <p:bldP spid="44" grpId="0" animBg="1"/>
          <p:bldP spid="31" grpId="0" animBg="1"/>
          <p:bldP spid="35" grpId="0"/>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900" fill="hold"/>
                                            <p:tgtEl>
                                              <p:spTgt spid="44"/>
                                            </p:tgtEl>
                                            <p:attrNameLst>
                                              <p:attrName>ppt_x</p:attrName>
                                            </p:attrNameLst>
                                          </p:cBhvr>
                                          <p:tavLst>
                                            <p:tav tm="0">
                                              <p:val>
                                                <p:strVal val="#ppt_x"/>
                                              </p:val>
                                            </p:tav>
                                            <p:tav tm="100000">
                                              <p:val>
                                                <p:strVal val="#ppt_x"/>
                                              </p:val>
                                            </p:tav>
                                          </p:tavLst>
                                        </p:anim>
                                        <p:anim calcmode="lin" valueType="num">
                                          <p:cBhvr additive="base">
                                            <p:cTn id="8" dur="9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200"/>
                                            <p:tgtEl>
                                              <p:spTgt spid="13"/>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
                                            <p:tgtEl>
                                              <p:spTgt spid="10"/>
                                            </p:tgtEl>
                                          </p:cBhvr>
                                        </p:animEffect>
                                      </p:childTnLst>
                                    </p:cTn>
                                  </p:par>
                                  <p:par>
                                    <p:cTn id="17" presetID="10" presetClass="entr" presetSubtype="0" fill="hold" nodeType="withEffect">
                                      <p:stCondLst>
                                        <p:cond delay="1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00"/>
                                            <p:tgtEl>
                                              <p:spTgt spid="36"/>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200"/>
                                            <p:tgtEl>
                                              <p:spTgt spid="15"/>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
                                            <p:tgtEl>
                                              <p:spTgt spid="11"/>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
                                            <p:tgtEl>
                                              <p:spTgt spid="23"/>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200"/>
                                            <p:tgtEl>
                                              <p:spTgt spid="39"/>
                                            </p:tgtEl>
                                          </p:cBhvr>
                                        </p:animEffect>
                                      </p:childTnLst>
                                    </p:cTn>
                                  </p:par>
                                  <p:par>
                                    <p:cTn id="35" presetID="22" presetClass="entr" presetSubtype="8" fill="hold" grpId="0" nodeType="withEffect">
                                      <p:stCondLst>
                                        <p:cond delay="1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00"/>
                                            <p:tgtEl>
                                              <p:spTgt spid="14"/>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
                                            <p:tgtEl>
                                              <p:spTgt spid="12"/>
                                            </p:tgtEl>
                                          </p:cBhvr>
                                        </p:animEffect>
                                      </p:childTnLst>
                                    </p:cTn>
                                  </p:par>
                                  <p:par>
                                    <p:cTn id="41" presetID="10" presetClass="entr" presetSubtype="0" fill="hold" grpId="0" nodeType="withEffect">
                                      <p:stCondLst>
                                        <p:cond delay="10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
                                            <p:tgtEl>
                                              <p:spTgt spid="24"/>
                                            </p:tgtEl>
                                          </p:cBhvr>
                                        </p:animEffect>
                                      </p:childTnLst>
                                    </p:cTn>
                                  </p:par>
                                  <p:par>
                                    <p:cTn id="44" presetID="22" presetClass="entr" presetSubtype="2" fill="hold" nodeType="withEffect">
                                      <p:stCondLst>
                                        <p:cond delay="10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200"/>
                                            <p:tgtEl>
                                              <p:spTgt spid="29"/>
                                            </p:tgtEl>
                                          </p:cBhvr>
                                        </p:animEffect>
                                      </p:childTnLst>
                                    </p:cTn>
                                  </p:par>
                                  <p:par>
                                    <p:cTn id="47" presetID="10" presetClass="entr" presetSubtype="0" fill="hold" grpId="0" nodeType="withEffect">
                                      <p:stCondLst>
                                        <p:cond delay="10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200"/>
                                            <p:tgtEl>
                                              <p:spTgt spid="31"/>
                                            </p:tgtEl>
                                          </p:cBhvr>
                                        </p:animEffect>
                                      </p:childTnLst>
                                    </p:cTn>
                                  </p:par>
                                  <p:par>
                                    <p:cTn id="50" presetID="10" presetClass="entr" presetSubtype="0" fill="hold" grpId="0" nodeType="withEffect">
                                      <p:stCondLst>
                                        <p:cond delay="1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00"/>
                                            <p:tgtEl>
                                              <p:spTgt spid="35"/>
                                            </p:tgtEl>
                                          </p:cBhvr>
                                        </p:animEffect>
                                      </p:childTnLst>
                                    </p:cTn>
                                  </p:par>
                                  <p:par>
                                    <p:cTn id="53" presetID="22" presetClass="entr" presetSubtype="2" fill="hold" grpId="0" nodeType="withEffect">
                                      <p:stCondLst>
                                        <p:cond delay="10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200"/>
                                            <p:tgtEl>
                                              <p:spTgt spid="21"/>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00"/>
                                            <p:tgtEl>
                                              <p:spTgt spid="19"/>
                                            </p:tgtEl>
                                          </p:cBhvr>
                                        </p:animEffect>
                                      </p:childTnLst>
                                    </p:cTn>
                                  </p:par>
                                  <p:par>
                                    <p:cTn id="59" presetID="10" presetClass="entr" presetSubtype="0" fill="hold" grpId="0" nodeType="withEffect">
                                      <p:stCondLst>
                                        <p:cond delay="1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2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
                                            <p:tgtEl>
                                              <p:spTgt spid="27"/>
                                            </p:tgtEl>
                                          </p:cBhvr>
                                        </p:animEffect>
                                      </p:childTnLst>
                                    </p:cTn>
                                  </p:par>
                                  <p:par>
                                    <p:cTn id="65" presetID="22" presetClass="entr" presetSubtype="2" fill="hold" nodeType="withEffect">
                                      <p:stCondLst>
                                        <p:cond delay="10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2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10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00"/>
                                            <p:tgtEl>
                                              <p:spTgt spid="18"/>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200"/>
                                            <p:tgtEl>
                                              <p:spTgt spid="38"/>
                                            </p:tgtEl>
                                          </p:cBhvr>
                                        </p:animEffect>
                                      </p:childTnLst>
                                    </p:cTn>
                                  </p:par>
                                  <p:par>
                                    <p:cTn id="77" presetID="22" presetClass="entr" presetSubtype="2" fill="hold" grpId="0" nodeType="withEffect">
                                      <p:stCondLst>
                                        <p:cond delay="100"/>
                                      </p:stCondLst>
                                      <p:childTnLst>
                                        <p:set>
                                          <p:cBhvr>
                                            <p:cTn id="78" dur="1" fill="hold">
                                              <p:stCondLst>
                                                <p:cond delay="0"/>
                                              </p:stCondLst>
                                            </p:cTn>
                                            <p:tgtEl>
                                              <p:spTgt spid="20"/>
                                            </p:tgtEl>
                                            <p:attrNameLst>
                                              <p:attrName>style.visibility</p:attrName>
                                            </p:attrNameLst>
                                          </p:cBhvr>
                                          <p:to>
                                            <p:strVal val="visible"/>
                                          </p:to>
                                        </p:set>
                                        <p:animEffect transition="in" filter="wipe(right)">
                                          <p:cBhvr>
                                            <p:cTn id="79" dur="200"/>
                                            <p:tgtEl>
                                              <p:spTgt spid="20"/>
                                            </p:tgtEl>
                                          </p:cBhvr>
                                        </p:animEffect>
                                      </p:childTnLst>
                                    </p:cTn>
                                  </p:par>
                                  <p:par>
                                    <p:cTn id="80" presetID="10" presetClass="entr" presetSubtype="0" fill="hold" grpId="0" nodeType="withEffect">
                                      <p:stCondLst>
                                        <p:cond delay="10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200"/>
                                            <p:tgtEl>
                                              <p:spTgt spid="17"/>
                                            </p:tgtEl>
                                          </p:cBhvr>
                                        </p:animEffect>
                                      </p:childTnLst>
                                    </p:cTn>
                                  </p:par>
                                  <p:par>
                                    <p:cTn id="83" presetID="10" presetClass="entr" presetSubtype="0" fill="hold" grpId="0" nodeType="withEffect">
                                      <p:stCondLst>
                                        <p:cond delay="10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2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7" grpId="0"/>
          <p:bldP spid="18" grpId="0"/>
          <p:bldP spid="19" grpId="0"/>
          <p:bldP spid="20" grpId="0" animBg="1"/>
          <p:bldP spid="21" grpId="0" animBg="1"/>
          <p:bldP spid="16" grpId="0" animBg="1"/>
          <p:bldP spid="23" grpId="0" animBg="1"/>
          <p:bldP spid="24" grpId="0" animBg="1"/>
          <p:bldP spid="25" grpId="0" animBg="1"/>
          <p:bldP spid="27" grpId="0" animBg="1"/>
          <p:bldP spid="38" grpId="0" animBg="1"/>
          <p:bldP spid="39" grpId="0" animBg="1"/>
          <p:bldP spid="43" grpId="0" animBg="1"/>
          <p:bldP spid="44" grpId="0" animBg="1"/>
          <p:bldP spid="31" grpId="0" animBg="1"/>
          <p:bldP spid="35" grpId="0"/>
          <p:bldP spid="4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H="1">
            <a:off x="5257801" y="1799274"/>
            <a:ext cx="1106894"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3529480" y="2292351"/>
            <a:ext cx="2136422" cy="2136422"/>
          </a:xfrm>
          <a:prstGeom prst="roundRect">
            <a:avLst/>
          </a:prstGeom>
          <a:solidFill>
            <a:schemeClr val="accent2"/>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3529480" y="1798462"/>
            <a:ext cx="2136422" cy="2136422"/>
          </a:xfrm>
          <a:prstGeom prst="roundRect">
            <a:avLst/>
          </a:prstGeom>
          <a:solidFill>
            <a:schemeClr val="accent1"/>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p:txBody>
          <a:bodyPr>
            <a:normAutofit/>
          </a:bodyPr>
          <a:lstStyle/>
          <a:p>
            <a:pPr algn="ctr"/>
            <a:r>
              <a:rPr lang="lv-LV" dirty="0"/>
              <a:t>SUPPLIERS’ CODE OF CONDUCT</a:t>
            </a:r>
            <a:endParaRPr lang="en-US" sz="2500" b="1" dirty="0">
              <a:solidFill>
                <a:schemeClr val="accent2"/>
              </a:solidFill>
            </a:endParaRPr>
          </a:p>
        </p:txBody>
      </p:sp>
      <p:sp>
        <p:nvSpPr>
          <p:cNvPr id="4" name="Rounded Rectangle 3"/>
          <p:cNvSpPr/>
          <p:nvPr/>
        </p:nvSpPr>
        <p:spPr>
          <a:xfrm>
            <a:off x="3537532" y="1195391"/>
            <a:ext cx="2136422" cy="2136422"/>
          </a:xfrm>
          <a:prstGeom prst="roundRect">
            <a:avLst/>
          </a:prstGeom>
          <a:solidFill>
            <a:schemeClr val="accent1">
              <a:lumMod val="40000"/>
              <a:lumOff val="60000"/>
            </a:schemeClr>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cxnSp>
        <p:nvCxnSpPr>
          <p:cNvPr id="23" name="Straight Connector 22"/>
          <p:cNvCxnSpPr>
            <a:cxnSpLocks/>
          </p:cNvCxnSpPr>
          <p:nvPr/>
        </p:nvCxnSpPr>
        <p:spPr>
          <a:xfrm flipH="1">
            <a:off x="2919881" y="2914592"/>
            <a:ext cx="403349" cy="0"/>
          </a:xfrm>
          <a:prstGeom prst="line">
            <a:avLst/>
          </a:prstGeom>
          <a:ln w="63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791201" y="3515079"/>
            <a:ext cx="573494" cy="0"/>
          </a:xfrm>
          <a:prstGeom prst="line">
            <a:avLst/>
          </a:prstGeom>
          <a:ln w="63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7" name="Oval 12"/>
          <p:cNvSpPr>
            <a:spLocks noChangeArrowheads="1"/>
          </p:cNvSpPr>
          <p:nvPr/>
        </p:nvSpPr>
        <p:spPr bwMode="auto">
          <a:xfrm>
            <a:off x="6144911" y="3211391"/>
            <a:ext cx="593598" cy="593598"/>
          </a:xfrm>
          <a:prstGeom prst="ellipse">
            <a:avLst/>
          </a:pr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p>
        </p:txBody>
      </p:sp>
      <p:grpSp>
        <p:nvGrpSpPr>
          <p:cNvPr id="11" name="Group 10"/>
          <p:cNvGrpSpPr/>
          <p:nvPr/>
        </p:nvGrpSpPr>
        <p:grpSpPr>
          <a:xfrm>
            <a:off x="6077948" y="1501379"/>
            <a:ext cx="593598" cy="593598"/>
            <a:chOff x="6077948" y="1501379"/>
            <a:chExt cx="593598" cy="593598"/>
          </a:xfrm>
        </p:grpSpPr>
        <p:sp>
          <p:nvSpPr>
            <p:cNvPr id="15" name="Oval 12"/>
            <p:cNvSpPr>
              <a:spLocks noChangeArrowheads="1"/>
            </p:cNvSpPr>
            <p:nvPr/>
          </p:nvSpPr>
          <p:spPr bwMode="auto">
            <a:xfrm>
              <a:off x="6077948" y="1501379"/>
              <a:ext cx="593598" cy="593598"/>
            </a:xfrm>
            <a:prstGeom prst="ellipse">
              <a:avLst/>
            </a:prstGeom>
            <a:solidFill>
              <a:schemeClr val="accent1">
                <a:lumMod val="40000"/>
                <a:lumOff val="60000"/>
              </a:schemeClr>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sp>
          <p:nvSpPr>
            <p:cNvPr id="28" name="Freeform 42"/>
            <p:cNvSpPr>
              <a:spLocks noEditPoints="1"/>
            </p:cNvSpPr>
            <p:nvPr/>
          </p:nvSpPr>
          <p:spPr bwMode="auto">
            <a:xfrm>
              <a:off x="6182286" y="1590890"/>
              <a:ext cx="384922" cy="414575"/>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chemeClr val="accent2"/>
            </a:solidFill>
            <a:ln>
              <a:solidFill>
                <a:schemeClr val="accent2"/>
              </a:solidFill>
            </a:ln>
          </p:spPr>
          <p:txBody>
            <a:bodyPr vert="horz" wrap="square" lIns="68580" tIns="34290" rIns="68580" bIns="34290" numCol="1" anchor="t" anchorCtr="0" compatLnSpc="1">
              <a:prstTxWarp prst="textNoShape">
                <a:avLst/>
              </a:prstTxWarp>
            </a:bodyPr>
            <a:lstStyle/>
            <a:p>
              <a:pPr defTabSz="685783"/>
              <a:endParaRPr lang="en-US" sz="1013" dirty="0">
                <a:solidFill>
                  <a:srgbClr val="5D5D5D"/>
                </a:solidFill>
                <a:latin typeface="Myriad Pro"/>
              </a:endParaRPr>
            </a:p>
          </p:txBody>
        </p:sp>
      </p:grpSp>
      <p:sp>
        <p:nvSpPr>
          <p:cNvPr id="29" name="Rectangle 28"/>
          <p:cNvSpPr/>
          <p:nvPr/>
        </p:nvSpPr>
        <p:spPr>
          <a:xfrm>
            <a:off x="6738509" y="1424852"/>
            <a:ext cx="2069976" cy="776110"/>
          </a:xfrm>
          <a:prstGeom prst="rect">
            <a:avLst/>
          </a:prstGeom>
        </p:spPr>
        <p:txBody>
          <a:bodyPr wrap="square">
            <a:spAutoFit/>
          </a:bodyPr>
          <a:lstStyle/>
          <a:p>
            <a:pPr defTabSz="685783">
              <a:lnSpc>
                <a:spcPts val="1275"/>
              </a:lnSpc>
            </a:pPr>
            <a:r>
              <a:rPr lang="lv-LV" sz="2000" dirty="0">
                <a:solidFill>
                  <a:schemeClr val="accent2"/>
                </a:solidFill>
                <a:latin typeface="Myriad Pro"/>
              </a:rPr>
              <a:t>LABOUR</a:t>
            </a:r>
            <a:endParaRPr lang="en-US" sz="2000" dirty="0">
              <a:solidFill>
                <a:schemeClr val="accent2"/>
              </a:solidFill>
              <a:latin typeface="Myriad Pro"/>
            </a:endParaRPr>
          </a:p>
          <a:p>
            <a:pPr defTabSz="685783">
              <a:lnSpc>
                <a:spcPct val="80000"/>
              </a:lnSpc>
            </a:pPr>
            <a:r>
              <a:rPr lang="en-US" sz="1400" dirty="0">
                <a:solidFill>
                  <a:srgbClr val="5D5D5D"/>
                </a:solidFill>
                <a:latin typeface="Myriad Pro"/>
              </a:rPr>
              <a:t>Equality</a:t>
            </a:r>
          </a:p>
          <a:p>
            <a:pPr defTabSz="685783">
              <a:lnSpc>
                <a:spcPct val="80000"/>
              </a:lnSpc>
            </a:pPr>
            <a:r>
              <a:rPr lang="en-US" sz="1400" dirty="0">
                <a:solidFill>
                  <a:srgbClr val="5D5D5D"/>
                </a:solidFill>
                <a:latin typeface="Myriad Pro"/>
              </a:rPr>
              <a:t>Wages</a:t>
            </a:r>
          </a:p>
          <a:p>
            <a:pPr defTabSz="685783">
              <a:lnSpc>
                <a:spcPct val="80000"/>
              </a:lnSpc>
            </a:pPr>
            <a:r>
              <a:rPr lang="en-US" sz="1400" dirty="0">
                <a:solidFill>
                  <a:srgbClr val="5D5D5D"/>
                </a:solidFill>
                <a:latin typeface="Myriad Pro"/>
              </a:rPr>
              <a:t>Health &amp; safety</a:t>
            </a:r>
          </a:p>
        </p:txBody>
      </p:sp>
      <p:sp>
        <p:nvSpPr>
          <p:cNvPr id="32" name="Freeform 8"/>
          <p:cNvSpPr>
            <a:spLocks noEditPoints="1"/>
          </p:cNvSpPr>
          <p:nvPr/>
        </p:nvSpPr>
        <p:spPr bwMode="auto">
          <a:xfrm>
            <a:off x="6266486" y="3284900"/>
            <a:ext cx="354066" cy="431651"/>
          </a:xfrm>
          <a:custGeom>
            <a:avLst/>
            <a:gdLst>
              <a:gd name="T0" fmla="*/ 10 w 265"/>
              <a:gd name="T1" fmla="*/ 219 h 279"/>
              <a:gd name="T2" fmla="*/ 14 w 265"/>
              <a:gd name="T3" fmla="*/ 196 h 279"/>
              <a:gd name="T4" fmla="*/ 36 w 265"/>
              <a:gd name="T5" fmla="*/ 208 h 279"/>
              <a:gd name="T6" fmla="*/ 83 w 265"/>
              <a:gd name="T7" fmla="*/ 160 h 279"/>
              <a:gd name="T8" fmla="*/ 116 w 265"/>
              <a:gd name="T9" fmla="*/ 159 h 279"/>
              <a:gd name="T10" fmla="*/ 121 w 265"/>
              <a:gd name="T11" fmla="*/ 93 h 279"/>
              <a:gd name="T12" fmla="*/ 42 w 265"/>
              <a:gd name="T13" fmla="*/ 5 h 279"/>
              <a:gd name="T14" fmla="*/ 113 w 265"/>
              <a:gd name="T15" fmla="*/ 20 h 279"/>
              <a:gd name="T16" fmla="*/ 137 w 265"/>
              <a:gd name="T17" fmla="*/ 61 h 279"/>
              <a:gd name="T18" fmla="*/ 200 w 265"/>
              <a:gd name="T19" fmla="*/ 40 h 279"/>
              <a:gd name="T20" fmla="*/ 148 w 265"/>
              <a:gd name="T21" fmla="*/ 115 h 279"/>
              <a:gd name="T22" fmla="*/ 132 w 265"/>
              <a:gd name="T23" fmla="*/ 113 h 279"/>
              <a:gd name="T24" fmla="*/ 130 w 265"/>
              <a:gd name="T25" fmla="*/ 156 h 279"/>
              <a:gd name="T26" fmla="*/ 192 w 265"/>
              <a:gd name="T27" fmla="*/ 187 h 279"/>
              <a:gd name="T28" fmla="*/ 194 w 265"/>
              <a:gd name="T29" fmla="*/ 189 h 279"/>
              <a:gd name="T30" fmla="*/ 264 w 265"/>
              <a:gd name="T31" fmla="*/ 205 h 279"/>
              <a:gd name="T32" fmla="*/ 194 w 265"/>
              <a:gd name="T33" fmla="*/ 263 h 279"/>
              <a:gd name="T34" fmla="*/ 10 w 265"/>
              <a:gd name="T35" fmla="*/ 201 h 279"/>
              <a:gd name="T36" fmla="*/ 6 w 265"/>
              <a:gd name="T37" fmla="*/ 205 h 279"/>
              <a:gd name="T38" fmla="*/ 172 w 265"/>
              <a:gd name="T39" fmla="*/ 263 h 279"/>
              <a:gd name="T40" fmla="*/ 239 w 265"/>
              <a:gd name="T41" fmla="*/ 253 h 279"/>
              <a:gd name="T42" fmla="*/ 163 w 265"/>
              <a:gd name="T43" fmla="*/ 191 h 279"/>
              <a:gd name="T44" fmla="*/ 82 w 265"/>
              <a:gd name="T45" fmla="*/ 200 h 279"/>
              <a:gd name="T46" fmla="*/ 148 w 265"/>
              <a:gd name="T47" fmla="*/ 213 h 279"/>
              <a:gd name="T48" fmla="*/ 95 w 265"/>
              <a:gd name="T49" fmla="*/ 233 h 279"/>
              <a:gd name="T50" fmla="*/ 10 w 265"/>
              <a:gd name="T51" fmla="*/ 201 h 279"/>
              <a:gd name="T52" fmla="*/ 87 w 265"/>
              <a:gd name="T53" fmla="*/ 164 h 279"/>
              <a:gd name="T54" fmla="*/ 60 w 265"/>
              <a:gd name="T55" fmla="*/ 180 h 279"/>
              <a:gd name="T56" fmla="*/ 38 w 265"/>
              <a:gd name="T57" fmla="*/ 213 h 279"/>
              <a:gd name="T58" fmla="*/ 103 w 265"/>
              <a:gd name="T59" fmla="*/ 228 h 279"/>
              <a:gd name="T60" fmla="*/ 141 w 265"/>
              <a:gd name="T61" fmla="*/ 222 h 279"/>
              <a:gd name="T62" fmla="*/ 78 w 265"/>
              <a:gd name="T63" fmla="*/ 203 h 279"/>
              <a:gd name="T64" fmla="*/ 164 w 265"/>
              <a:gd name="T65" fmla="*/ 185 h 279"/>
              <a:gd name="T66" fmla="*/ 184 w 265"/>
              <a:gd name="T67" fmla="*/ 184 h 279"/>
              <a:gd name="T68" fmla="*/ 167 w 265"/>
              <a:gd name="T69" fmla="*/ 154 h 279"/>
              <a:gd name="T70" fmla="*/ 116 w 265"/>
              <a:gd name="T71" fmla="*/ 165 h 279"/>
              <a:gd name="T72" fmla="*/ 155 w 265"/>
              <a:gd name="T73" fmla="*/ 83 h 279"/>
              <a:gd name="T74" fmla="*/ 136 w 265"/>
              <a:gd name="T75" fmla="*/ 108 h 279"/>
              <a:gd name="T76" fmla="*/ 184 w 265"/>
              <a:gd name="T77" fmla="*/ 94 h 279"/>
              <a:gd name="T78" fmla="*/ 195 w 265"/>
              <a:gd name="T79" fmla="*/ 44 h 279"/>
              <a:gd name="T80" fmla="*/ 132 w 265"/>
              <a:gd name="T81" fmla="*/ 96 h 279"/>
              <a:gd name="T82" fmla="*/ 152 w 265"/>
              <a:gd name="T83" fmla="*/ 82 h 279"/>
              <a:gd name="T84" fmla="*/ 48 w 265"/>
              <a:gd name="T85" fmla="*/ 7 h 279"/>
              <a:gd name="T86" fmla="*/ 63 w 265"/>
              <a:gd name="T87" fmla="*/ 70 h 279"/>
              <a:gd name="T88" fmla="*/ 120 w 265"/>
              <a:gd name="T89" fmla="*/ 87 h 279"/>
              <a:gd name="T90" fmla="*/ 99 w 265"/>
              <a:gd name="T91" fmla="*/ 51 h 279"/>
              <a:gd name="T92" fmla="*/ 122 w 265"/>
              <a:gd name="T93" fmla="*/ 77 h 279"/>
              <a:gd name="T94" fmla="*/ 64 w 265"/>
              <a:gd name="T95" fmla="*/ 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279">
                <a:moveTo>
                  <a:pt x="106" y="279"/>
                </a:moveTo>
                <a:cubicBezTo>
                  <a:pt x="81" y="279"/>
                  <a:pt x="53" y="260"/>
                  <a:pt x="35" y="244"/>
                </a:cubicBezTo>
                <a:cubicBezTo>
                  <a:pt x="23" y="233"/>
                  <a:pt x="14" y="224"/>
                  <a:pt x="10" y="219"/>
                </a:cubicBezTo>
                <a:cubicBezTo>
                  <a:pt x="0" y="207"/>
                  <a:pt x="0" y="204"/>
                  <a:pt x="0" y="204"/>
                </a:cubicBezTo>
                <a:cubicBezTo>
                  <a:pt x="0" y="200"/>
                  <a:pt x="3" y="196"/>
                  <a:pt x="13" y="196"/>
                </a:cubicBezTo>
                <a:cubicBezTo>
                  <a:pt x="14" y="196"/>
                  <a:pt x="14" y="196"/>
                  <a:pt x="14" y="196"/>
                </a:cubicBezTo>
                <a:cubicBezTo>
                  <a:pt x="20" y="201"/>
                  <a:pt x="26" y="206"/>
                  <a:pt x="32" y="210"/>
                </a:cubicBezTo>
                <a:cubicBezTo>
                  <a:pt x="35" y="211"/>
                  <a:pt x="35" y="211"/>
                  <a:pt x="35" y="211"/>
                </a:cubicBezTo>
                <a:cubicBezTo>
                  <a:pt x="36" y="208"/>
                  <a:pt x="36" y="208"/>
                  <a:pt x="36" y="208"/>
                </a:cubicBezTo>
                <a:cubicBezTo>
                  <a:pt x="37" y="205"/>
                  <a:pt x="42" y="180"/>
                  <a:pt x="58" y="175"/>
                </a:cubicBezTo>
                <a:cubicBezTo>
                  <a:pt x="73" y="170"/>
                  <a:pt x="73" y="170"/>
                  <a:pt x="73" y="170"/>
                </a:cubicBezTo>
                <a:cubicBezTo>
                  <a:pt x="83" y="160"/>
                  <a:pt x="83" y="160"/>
                  <a:pt x="83" y="160"/>
                </a:cubicBezTo>
                <a:cubicBezTo>
                  <a:pt x="85" y="159"/>
                  <a:pt x="88" y="157"/>
                  <a:pt x="96" y="157"/>
                </a:cubicBezTo>
                <a:cubicBezTo>
                  <a:pt x="103" y="157"/>
                  <a:pt x="111" y="158"/>
                  <a:pt x="116" y="159"/>
                </a:cubicBezTo>
                <a:cubicBezTo>
                  <a:pt x="116" y="159"/>
                  <a:pt x="116" y="159"/>
                  <a:pt x="116" y="159"/>
                </a:cubicBezTo>
                <a:cubicBezTo>
                  <a:pt x="124" y="157"/>
                  <a:pt x="124" y="157"/>
                  <a:pt x="124" y="157"/>
                </a:cubicBezTo>
                <a:cubicBezTo>
                  <a:pt x="124" y="92"/>
                  <a:pt x="124" y="92"/>
                  <a:pt x="124" y="92"/>
                </a:cubicBezTo>
                <a:cubicBezTo>
                  <a:pt x="121" y="93"/>
                  <a:pt x="121" y="93"/>
                  <a:pt x="121" y="93"/>
                </a:cubicBezTo>
                <a:cubicBezTo>
                  <a:pt x="117" y="94"/>
                  <a:pt x="112" y="94"/>
                  <a:pt x="107" y="94"/>
                </a:cubicBezTo>
                <a:cubicBezTo>
                  <a:pt x="89" y="94"/>
                  <a:pt x="72" y="87"/>
                  <a:pt x="59" y="74"/>
                </a:cubicBezTo>
                <a:cubicBezTo>
                  <a:pt x="41" y="56"/>
                  <a:pt x="34" y="29"/>
                  <a:pt x="42" y="5"/>
                </a:cubicBezTo>
                <a:cubicBezTo>
                  <a:pt x="42" y="4"/>
                  <a:pt x="43" y="3"/>
                  <a:pt x="44" y="3"/>
                </a:cubicBezTo>
                <a:cubicBezTo>
                  <a:pt x="50" y="1"/>
                  <a:pt x="57" y="0"/>
                  <a:pt x="64" y="0"/>
                </a:cubicBezTo>
                <a:cubicBezTo>
                  <a:pt x="83" y="0"/>
                  <a:pt x="100" y="7"/>
                  <a:pt x="113" y="20"/>
                </a:cubicBezTo>
                <a:cubicBezTo>
                  <a:pt x="123" y="31"/>
                  <a:pt x="130" y="45"/>
                  <a:pt x="132" y="60"/>
                </a:cubicBezTo>
                <a:cubicBezTo>
                  <a:pt x="133" y="66"/>
                  <a:pt x="133" y="66"/>
                  <a:pt x="133" y="66"/>
                </a:cubicBezTo>
                <a:cubicBezTo>
                  <a:pt x="137" y="61"/>
                  <a:pt x="137" y="61"/>
                  <a:pt x="137" y="61"/>
                </a:cubicBezTo>
                <a:cubicBezTo>
                  <a:pt x="139" y="58"/>
                  <a:pt x="141" y="56"/>
                  <a:pt x="143" y="53"/>
                </a:cubicBezTo>
                <a:cubicBezTo>
                  <a:pt x="154" y="43"/>
                  <a:pt x="168" y="37"/>
                  <a:pt x="183" y="37"/>
                </a:cubicBezTo>
                <a:cubicBezTo>
                  <a:pt x="189" y="37"/>
                  <a:pt x="194" y="38"/>
                  <a:pt x="200" y="40"/>
                </a:cubicBezTo>
                <a:cubicBezTo>
                  <a:pt x="201" y="40"/>
                  <a:pt x="201" y="40"/>
                  <a:pt x="202" y="41"/>
                </a:cubicBezTo>
                <a:cubicBezTo>
                  <a:pt x="208" y="61"/>
                  <a:pt x="203" y="83"/>
                  <a:pt x="188" y="98"/>
                </a:cubicBezTo>
                <a:cubicBezTo>
                  <a:pt x="177" y="109"/>
                  <a:pt x="163" y="115"/>
                  <a:pt x="148" y="115"/>
                </a:cubicBezTo>
                <a:cubicBezTo>
                  <a:pt x="143" y="115"/>
                  <a:pt x="138" y="114"/>
                  <a:pt x="133" y="113"/>
                </a:cubicBezTo>
                <a:cubicBezTo>
                  <a:pt x="133" y="113"/>
                  <a:pt x="133" y="113"/>
                  <a:pt x="133" y="113"/>
                </a:cubicBezTo>
                <a:cubicBezTo>
                  <a:pt x="132" y="113"/>
                  <a:pt x="132" y="113"/>
                  <a:pt x="132" y="113"/>
                </a:cubicBezTo>
                <a:cubicBezTo>
                  <a:pt x="132" y="113"/>
                  <a:pt x="132" y="113"/>
                  <a:pt x="132" y="113"/>
                </a:cubicBezTo>
                <a:cubicBezTo>
                  <a:pt x="130" y="113"/>
                  <a:pt x="130" y="113"/>
                  <a:pt x="130" y="113"/>
                </a:cubicBezTo>
                <a:cubicBezTo>
                  <a:pt x="130" y="156"/>
                  <a:pt x="130" y="156"/>
                  <a:pt x="130" y="156"/>
                </a:cubicBezTo>
                <a:cubicBezTo>
                  <a:pt x="133" y="156"/>
                  <a:pt x="133" y="156"/>
                  <a:pt x="133" y="156"/>
                </a:cubicBezTo>
                <a:cubicBezTo>
                  <a:pt x="161" y="150"/>
                  <a:pt x="167" y="149"/>
                  <a:pt x="168" y="149"/>
                </a:cubicBezTo>
                <a:cubicBezTo>
                  <a:pt x="170" y="149"/>
                  <a:pt x="175" y="149"/>
                  <a:pt x="192" y="187"/>
                </a:cubicBezTo>
                <a:cubicBezTo>
                  <a:pt x="192" y="187"/>
                  <a:pt x="192" y="187"/>
                  <a:pt x="192" y="187"/>
                </a:cubicBezTo>
                <a:cubicBezTo>
                  <a:pt x="192" y="189"/>
                  <a:pt x="192" y="189"/>
                  <a:pt x="192" y="189"/>
                </a:cubicBezTo>
                <a:cubicBezTo>
                  <a:pt x="194" y="189"/>
                  <a:pt x="194" y="189"/>
                  <a:pt x="194" y="189"/>
                </a:cubicBezTo>
                <a:cubicBezTo>
                  <a:pt x="232" y="194"/>
                  <a:pt x="262" y="201"/>
                  <a:pt x="263" y="201"/>
                </a:cubicBezTo>
                <a:cubicBezTo>
                  <a:pt x="264" y="202"/>
                  <a:pt x="264" y="202"/>
                  <a:pt x="264" y="202"/>
                </a:cubicBezTo>
                <a:cubicBezTo>
                  <a:pt x="265" y="203"/>
                  <a:pt x="265" y="204"/>
                  <a:pt x="264" y="205"/>
                </a:cubicBezTo>
                <a:cubicBezTo>
                  <a:pt x="244" y="256"/>
                  <a:pt x="244" y="256"/>
                  <a:pt x="244" y="256"/>
                </a:cubicBezTo>
                <a:cubicBezTo>
                  <a:pt x="243" y="257"/>
                  <a:pt x="243" y="258"/>
                  <a:pt x="242" y="258"/>
                </a:cubicBezTo>
                <a:cubicBezTo>
                  <a:pt x="240" y="258"/>
                  <a:pt x="210" y="263"/>
                  <a:pt x="194" y="263"/>
                </a:cubicBezTo>
                <a:cubicBezTo>
                  <a:pt x="189" y="263"/>
                  <a:pt x="182" y="265"/>
                  <a:pt x="173" y="268"/>
                </a:cubicBezTo>
                <a:cubicBezTo>
                  <a:pt x="158" y="273"/>
                  <a:pt x="136" y="279"/>
                  <a:pt x="106" y="279"/>
                </a:cubicBezTo>
                <a:close/>
                <a:moveTo>
                  <a:pt x="10" y="201"/>
                </a:moveTo>
                <a:cubicBezTo>
                  <a:pt x="9" y="201"/>
                  <a:pt x="8" y="201"/>
                  <a:pt x="8" y="202"/>
                </a:cubicBezTo>
                <a:cubicBezTo>
                  <a:pt x="4" y="203"/>
                  <a:pt x="4" y="203"/>
                  <a:pt x="4" y="203"/>
                </a:cubicBezTo>
                <a:cubicBezTo>
                  <a:pt x="6" y="205"/>
                  <a:pt x="6" y="205"/>
                  <a:pt x="6" y="205"/>
                </a:cubicBezTo>
                <a:cubicBezTo>
                  <a:pt x="11" y="212"/>
                  <a:pt x="23" y="227"/>
                  <a:pt x="40" y="242"/>
                </a:cubicBezTo>
                <a:cubicBezTo>
                  <a:pt x="58" y="256"/>
                  <a:pt x="83" y="274"/>
                  <a:pt x="106" y="274"/>
                </a:cubicBezTo>
                <a:cubicBezTo>
                  <a:pt x="135" y="274"/>
                  <a:pt x="156" y="267"/>
                  <a:pt x="172" y="263"/>
                </a:cubicBezTo>
                <a:cubicBezTo>
                  <a:pt x="181" y="260"/>
                  <a:pt x="188" y="258"/>
                  <a:pt x="194" y="258"/>
                </a:cubicBezTo>
                <a:cubicBezTo>
                  <a:pt x="207" y="258"/>
                  <a:pt x="229" y="255"/>
                  <a:pt x="238" y="253"/>
                </a:cubicBezTo>
                <a:cubicBezTo>
                  <a:pt x="239" y="253"/>
                  <a:pt x="239" y="253"/>
                  <a:pt x="239" y="253"/>
                </a:cubicBezTo>
                <a:cubicBezTo>
                  <a:pt x="258" y="205"/>
                  <a:pt x="258" y="205"/>
                  <a:pt x="258" y="205"/>
                </a:cubicBezTo>
                <a:cubicBezTo>
                  <a:pt x="255" y="205"/>
                  <a:pt x="255" y="205"/>
                  <a:pt x="255" y="205"/>
                </a:cubicBezTo>
                <a:cubicBezTo>
                  <a:pt x="241" y="202"/>
                  <a:pt x="203" y="195"/>
                  <a:pt x="163" y="191"/>
                </a:cubicBezTo>
                <a:cubicBezTo>
                  <a:pt x="149" y="189"/>
                  <a:pt x="137" y="189"/>
                  <a:pt x="127" y="189"/>
                </a:cubicBezTo>
                <a:cubicBezTo>
                  <a:pt x="98" y="189"/>
                  <a:pt x="87" y="194"/>
                  <a:pt x="84" y="198"/>
                </a:cubicBezTo>
                <a:cubicBezTo>
                  <a:pt x="82" y="200"/>
                  <a:pt x="82" y="200"/>
                  <a:pt x="82" y="200"/>
                </a:cubicBezTo>
                <a:cubicBezTo>
                  <a:pt x="84" y="202"/>
                  <a:pt x="84" y="202"/>
                  <a:pt x="84" y="202"/>
                </a:cubicBezTo>
                <a:cubicBezTo>
                  <a:pt x="90" y="205"/>
                  <a:pt x="106" y="206"/>
                  <a:pt x="132" y="206"/>
                </a:cubicBezTo>
                <a:cubicBezTo>
                  <a:pt x="143" y="206"/>
                  <a:pt x="146" y="211"/>
                  <a:pt x="148" y="213"/>
                </a:cubicBezTo>
                <a:cubicBezTo>
                  <a:pt x="149" y="217"/>
                  <a:pt x="148" y="223"/>
                  <a:pt x="144" y="226"/>
                </a:cubicBezTo>
                <a:cubicBezTo>
                  <a:pt x="141" y="229"/>
                  <a:pt x="125" y="234"/>
                  <a:pt x="103" y="234"/>
                </a:cubicBezTo>
                <a:cubicBezTo>
                  <a:pt x="100" y="234"/>
                  <a:pt x="97" y="234"/>
                  <a:pt x="95" y="233"/>
                </a:cubicBezTo>
                <a:cubicBezTo>
                  <a:pt x="73" y="232"/>
                  <a:pt x="40" y="226"/>
                  <a:pt x="12" y="202"/>
                </a:cubicBezTo>
                <a:cubicBezTo>
                  <a:pt x="12" y="201"/>
                  <a:pt x="12" y="201"/>
                  <a:pt x="12" y="201"/>
                </a:cubicBezTo>
                <a:lnTo>
                  <a:pt x="10" y="201"/>
                </a:lnTo>
                <a:close/>
                <a:moveTo>
                  <a:pt x="95" y="162"/>
                </a:moveTo>
                <a:cubicBezTo>
                  <a:pt x="90" y="162"/>
                  <a:pt x="88" y="163"/>
                  <a:pt x="88" y="164"/>
                </a:cubicBezTo>
                <a:cubicBezTo>
                  <a:pt x="87" y="164"/>
                  <a:pt x="87" y="164"/>
                  <a:pt x="87" y="164"/>
                </a:cubicBezTo>
                <a:cubicBezTo>
                  <a:pt x="77" y="174"/>
                  <a:pt x="77" y="174"/>
                  <a:pt x="77" y="174"/>
                </a:cubicBezTo>
                <a:cubicBezTo>
                  <a:pt x="77" y="175"/>
                  <a:pt x="76" y="175"/>
                  <a:pt x="76" y="175"/>
                </a:cubicBezTo>
                <a:cubicBezTo>
                  <a:pt x="60" y="180"/>
                  <a:pt x="60" y="180"/>
                  <a:pt x="60" y="180"/>
                </a:cubicBezTo>
                <a:cubicBezTo>
                  <a:pt x="46" y="185"/>
                  <a:pt x="41" y="209"/>
                  <a:pt x="41" y="209"/>
                </a:cubicBezTo>
                <a:cubicBezTo>
                  <a:pt x="41" y="210"/>
                  <a:pt x="41" y="210"/>
                  <a:pt x="41" y="211"/>
                </a:cubicBezTo>
                <a:cubicBezTo>
                  <a:pt x="38" y="213"/>
                  <a:pt x="38" y="213"/>
                  <a:pt x="38" y="213"/>
                </a:cubicBezTo>
                <a:cubicBezTo>
                  <a:pt x="41" y="214"/>
                  <a:pt x="41" y="214"/>
                  <a:pt x="41" y="214"/>
                </a:cubicBezTo>
                <a:cubicBezTo>
                  <a:pt x="57" y="222"/>
                  <a:pt x="75" y="227"/>
                  <a:pt x="93" y="228"/>
                </a:cubicBezTo>
                <a:cubicBezTo>
                  <a:pt x="97" y="228"/>
                  <a:pt x="100" y="228"/>
                  <a:pt x="103" y="228"/>
                </a:cubicBezTo>
                <a:cubicBezTo>
                  <a:pt x="124" y="228"/>
                  <a:pt x="138" y="224"/>
                  <a:pt x="140" y="223"/>
                </a:cubicBezTo>
                <a:cubicBezTo>
                  <a:pt x="141" y="222"/>
                  <a:pt x="141" y="222"/>
                  <a:pt x="141" y="222"/>
                </a:cubicBezTo>
                <a:cubicBezTo>
                  <a:pt x="141" y="222"/>
                  <a:pt x="141" y="222"/>
                  <a:pt x="141" y="222"/>
                </a:cubicBezTo>
                <a:cubicBezTo>
                  <a:pt x="143" y="220"/>
                  <a:pt x="143" y="217"/>
                  <a:pt x="143" y="215"/>
                </a:cubicBezTo>
                <a:cubicBezTo>
                  <a:pt x="141" y="213"/>
                  <a:pt x="138" y="211"/>
                  <a:pt x="132" y="211"/>
                </a:cubicBezTo>
                <a:cubicBezTo>
                  <a:pt x="97" y="211"/>
                  <a:pt x="82" y="209"/>
                  <a:pt x="78" y="203"/>
                </a:cubicBezTo>
                <a:cubicBezTo>
                  <a:pt x="77" y="201"/>
                  <a:pt x="77" y="199"/>
                  <a:pt x="78" y="197"/>
                </a:cubicBezTo>
                <a:cubicBezTo>
                  <a:pt x="82" y="188"/>
                  <a:pt x="99" y="183"/>
                  <a:pt x="127" y="183"/>
                </a:cubicBezTo>
                <a:cubicBezTo>
                  <a:pt x="137" y="183"/>
                  <a:pt x="150" y="184"/>
                  <a:pt x="164" y="185"/>
                </a:cubicBezTo>
                <a:cubicBezTo>
                  <a:pt x="169" y="186"/>
                  <a:pt x="176" y="187"/>
                  <a:pt x="182" y="187"/>
                </a:cubicBezTo>
                <a:cubicBezTo>
                  <a:pt x="186" y="188"/>
                  <a:pt x="186" y="188"/>
                  <a:pt x="186" y="188"/>
                </a:cubicBezTo>
                <a:cubicBezTo>
                  <a:pt x="184" y="184"/>
                  <a:pt x="184" y="184"/>
                  <a:pt x="184" y="184"/>
                </a:cubicBezTo>
                <a:cubicBezTo>
                  <a:pt x="179" y="172"/>
                  <a:pt x="173" y="159"/>
                  <a:pt x="169" y="155"/>
                </a:cubicBezTo>
                <a:cubicBezTo>
                  <a:pt x="168" y="154"/>
                  <a:pt x="168" y="154"/>
                  <a:pt x="168" y="154"/>
                </a:cubicBezTo>
                <a:cubicBezTo>
                  <a:pt x="167" y="154"/>
                  <a:pt x="167" y="154"/>
                  <a:pt x="167" y="154"/>
                </a:cubicBezTo>
                <a:cubicBezTo>
                  <a:pt x="161" y="155"/>
                  <a:pt x="137" y="160"/>
                  <a:pt x="117" y="165"/>
                </a:cubicBezTo>
                <a:cubicBezTo>
                  <a:pt x="117" y="165"/>
                  <a:pt x="117" y="165"/>
                  <a:pt x="116" y="165"/>
                </a:cubicBezTo>
                <a:cubicBezTo>
                  <a:pt x="116" y="165"/>
                  <a:pt x="116" y="165"/>
                  <a:pt x="116" y="165"/>
                </a:cubicBezTo>
                <a:cubicBezTo>
                  <a:pt x="109" y="163"/>
                  <a:pt x="101" y="162"/>
                  <a:pt x="95" y="162"/>
                </a:cubicBezTo>
                <a:close/>
                <a:moveTo>
                  <a:pt x="153" y="81"/>
                </a:moveTo>
                <a:cubicBezTo>
                  <a:pt x="154" y="81"/>
                  <a:pt x="155" y="82"/>
                  <a:pt x="155" y="83"/>
                </a:cubicBezTo>
                <a:cubicBezTo>
                  <a:pt x="156" y="84"/>
                  <a:pt x="155" y="86"/>
                  <a:pt x="154" y="86"/>
                </a:cubicBezTo>
                <a:cubicBezTo>
                  <a:pt x="148" y="90"/>
                  <a:pt x="141" y="100"/>
                  <a:pt x="138" y="105"/>
                </a:cubicBezTo>
                <a:cubicBezTo>
                  <a:pt x="136" y="108"/>
                  <a:pt x="136" y="108"/>
                  <a:pt x="136" y="108"/>
                </a:cubicBezTo>
                <a:cubicBezTo>
                  <a:pt x="140" y="109"/>
                  <a:pt x="140" y="109"/>
                  <a:pt x="140" y="109"/>
                </a:cubicBezTo>
                <a:cubicBezTo>
                  <a:pt x="142" y="109"/>
                  <a:pt x="145" y="109"/>
                  <a:pt x="148" y="109"/>
                </a:cubicBezTo>
                <a:cubicBezTo>
                  <a:pt x="162" y="109"/>
                  <a:pt x="174" y="104"/>
                  <a:pt x="184" y="94"/>
                </a:cubicBezTo>
                <a:cubicBezTo>
                  <a:pt x="197" y="81"/>
                  <a:pt x="202" y="63"/>
                  <a:pt x="197" y="46"/>
                </a:cubicBezTo>
                <a:cubicBezTo>
                  <a:pt x="197" y="44"/>
                  <a:pt x="197" y="44"/>
                  <a:pt x="197" y="44"/>
                </a:cubicBezTo>
                <a:cubicBezTo>
                  <a:pt x="195" y="44"/>
                  <a:pt x="195" y="44"/>
                  <a:pt x="195" y="44"/>
                </a:cubicBezTo>
                <a:cubicBezTo>
                  <a:pt x="191" y="43"/>
                  <a:pt x="187" y="42"/>
                  <a:pt x="183" y="42"/>
                </a:cubicBezTo>
                <a:cubicBezTo>
                  <a:pt x="169" y="42"/>
                  <a:pt x="157" y="48"/>
                  <a:pt x="147" y="57"/>
                </a:cubicBezTo>
                <a:cubicBezTo>
                  <a:pt x="137" y="67"/>
                  <a:pt x="131" y="81"/>
                  <a:pt x="132" y="96"/>
                </a:cubicBezTo>
                <a:cubicBezTo>
                  <a:pt x="132" y="103"/>
                  <a:pt x="132" y="103"/>
                  <a:pt x="132" y="103"/>
                </a:cubicBezTo>
                <a:cubicBezTo>
                  <a:pt x="137" y="97"/>
                  <a:pt x="137" y="97"/>
                  <a:pt x="137" y="97"/>
                </a:cubicBezTo>
                <a:cubicBezTo>
                  <a:pt x="142" y="89"/>
                  <a:pt x="147" y="84"/>
                  <a:pt x="152" y="82"/>
                </a:cubicBezTo>
                <a:cubicBezTo>
                  <a:pt x="152" y="81"/>
                  <a:pt x="152" y="81"/>
                  <a:pt x="153" y="81"/>
                </a:cubicBezTo>
                <a:close/>
                <a:moveTo>
                  <a:pt x="64" y="5"/>
                </a:moveTo>
                <a:cubicBezTo>
                  <a:pt x="59" y="5"/>
                  <a:pt x="53" y="6"/>
                  <a:pt x="48" y="7"/>
                </a:cubicBezTo>
                <a:cubicBezTo>
                  <a:pt x="46" y="8"/>
                  <a:pt x="46" y="8"/>
                  <a:pt x="46" y="8"/>
                </a:cubicBezTo>
                <a:cubicBezTo>
                  <a:pt x="46" y="9"/>
                  <a:pt x="46" y="9"/>
                  <a:pt x="46" y="9"/>
                </a:cubicBezTo>
                <a:cubicBezTo>
                  <a:pt x="40" y="31"/>
                  <a:pt x="47" y="54"/>
                  <a:pt x="63" y="70"/>
                </a:cubicBezTo>
                <a:cubicBezTo>
                  <a:pt x="74" y="82"/>
                  <a:pt x="90" y="89"/>
                  <a:pt x="107" y="89"/>
                </a:cubicBezTo>
                <a:cubicBezTo>
                  <a:pt x="110" y="89"/>
                  <a:pt x="114" y="88"/>
                  <a:pt x="117" y="88"/>
                </a:cubicBezTo>
                <a:cubicBezTo>
                  <a:pt x="120" y="87"/>
                  <a:pt x="120" y="87"/>
                  <a:pt x="120" y="87"/>
                </a:cubicBezTo>
                <a:cubicBezTo>
                  <a:pt x="119" y="85"/>
                  <a:pt x="119" y="85"/>
                  <a:pt x="119" y="85"/>
                </a:cubicBezTo>
                <a:cubicBezTo>
                  <a:pt x="119" y="83"/>
                  <a:pt x="113" y="64"/>
                  <a:pt x="99" y="55"/>
                </a:cubicBezTo>
                <a:cubicBezTo>
                  <a:pt x="98" y="54"/>
                  <a:pt x="98" y="53"/>
                  <a:pt x="99" y="51"/>
                </a:cubicBezTo>
                <a:cubicBezTo>
                  <a:pt x="99" y="51"/>
                  <a:pt x="100" y="50"/>
                  <a:pt x="101" y="50"/>
                </a:cubicBezTo>
                <a:cubicBezTo>
                  <a:pt x="101" y="50"/>
                  <a:pt x="102" y="50"/>
                  <a:pt x="102" y="51"/>
                </a:cubicBezTo>
                <a:cubicBezTo>
                  <a:pt x="113" y="58"/>
                  <a:pt x="119" y="70"/>
                  <a:pt x="122" y="77"/>
                </a:cubicBezTo>
                <a:cubicBezTo>
                  <a:pt x="127" y="76"/>
                  <a:pt x="127" y="76"/>
                  <a:pt x="127" y="76"/>
                </a:cubicBezTo>
                <a:cubicBezTo>
                  <a:pt x="129" y="57"/>
                  <a:pt x="123" y="38"/>
                  <a:pt x="109" y="24"/>
                </a:cubicBezTo>
                <a:cubicBezTo>
                  <a:pt x="97" y="12"/>
                  <a:pt x="81" y="5"/>
                  <a:pt x="64" y="5"/>
                </a:cubicBezTo>
                <a:close/>
              </a:path>
            </a:pathLst>
          </a:custGeom>
          <a:solidFill>
            <a:schemeClr val="bg1"/>
          </a:solidFill>
          <a:ln>
            <a:solidFill>
              <a:schemeClr val="bg2"/>
            </a:solidFill>
          </a:ln>
          <a:extLst/>
        </p:spPr>
        <p:txBody>
          <a:bodyPr vert="horz" wrap="square" lIns="68580" tIns="34290" rIns="68580" bIns="34290" numCol="1" anchor="t" anchorCtr="0" compatLnSpc="1">
            <a:prstTxWarp prst="textNoShape">
              <a:avLst/>
            </a:prstTxWarp>
          </a:bodyPr>
          <a:lstStyle/>
          <a:p>
            <a:endParaRPr lang="en-US" sz="1013" dirty="0">
              <a:solidFill>
                <a:prstClr val="black"/>
              </a:solidFill>
              <a:latin typeface="Calibri" panose="020F0502020204030204"/>
            </a:endParaRPr>
          </a:p>
        </p:txBody>
      </p:sp>
      <p:sp>
        <p:nvSpPr>
          <p:cNvPr id="33" name="Rectangle 32"/>
          <p:cNvSpPr/>
          <p:nvPr/>
        </p:nvSpPr>
        <p:spPr>
          <a:xfrm>
            <a:off x="6718405" y="2957225"/>
            <a:ext cx="2472454" cy="1052596"/>
          </a:xfrm>
          <a:prstGeom prst="rect">
            <a:avLst/>
          </a:prstGeom>
        </p:spPr>
        <p:txBody>
          <a:bodyPr wrap="square">
            <a:spAutoFit/>
          </a:bodyPr>
          <a:lstStyle/>
          <a:p>
            <a:pPr defTabSz="685783">
              <a:lnSpc>
                <a:spcPct val="80000"/>
              </a:lnSpc>
            </a:pPr>
            <a:r>
              <a:rPr lang="lv-LV" sz="2000" dirty="0">
                <a:solidFill>
                  <a:schemeClr val="accent2"/>
                </a:solidFill>
                <a:latin typeface="Myriad Pro"/>
              </a:rPr>
              <a:t>ENVIRONMENT</a:t>
            </a:r>
            <a:endParaRPr lang="en-US" sz="2000" dirty="0">
              <a:solidFill>
                <a:schemeClr val="accent2"/>
              </a:solidFill>
              <a:latin typeface="Myriad Pro"/>
            </a:endParaRPr>
          </a:p>
          <a:p>
            <a:pPr defTabSz="685783">
              <a:lnSpc>
                <a:spcPct val="80000"/>
              </a:lnSpc>
            </a:pPr>
            <a:r>
              <a:rPr lang="en-US" sz="1400" dirty="0">
                <a:solidFill>
                  <a:srgbClr val="5D5D5D"/>
                </a:solidFill>
                <a:latin typeface="Myriad Pro"/>
              </a:rPr>
              <a:t>Environmentally friendly technologies</a:t>
            </a:r>
          </a:p>
          <a:p>
            <a:pPr defTabSz="685783">
              <a:lnSpc>
                <a:spcPct val="80000"/>
              </a:lnSpc>
            </a:pPr>
            <a:r>
              <a:rPr lang="en-US" sz="1400" dirty="0">
                <a:solidFill>
                  <a:srgbClr val="5D5D5D"/>
                </a:solidFill>
                <a:latin typeface="Myriad Pro"/>
              </a:rPr>
              <a:t>Lifecycle considerations</a:t>
            </a:r>
          </a:p>
          <a:p>
            <a:pPr defTabSz="685783">
              <a:lnSpc>
                <a:spcPct val="80000"/>
              </a:lnSpc>
            </a:pPr>
            <a:r>
              <a:rPr lang="en-US" sz="1400" dirty="0">
                <a:solidFill>
                  <a:srgbClr val="5D5D5D"/>
                </a:solidFill>
                <a:latin typeface="Myriad Pro"/>
              </a:rPr>
              <a:t>Waste management </a:t>
            </a:r>
          </a:p>
        </p:txBody>
      </p:sp>
      <p:sp>
        <p:nvSpPr>
          <p:cNvPr id="34" name="Rectangle 33"/>
          <p:cNvSpPr/>
          <p:nvPr/>
        </p:nvSpPr>
        <p:spPr>
          <a:xfrm>
            <a:off x="65723" y="1557716"/>
            <a:ext cx="2854157" cy="1120820"/>
          </a:xfrm>
          <a:prstGeom prst="rect">
            <a:avLst/>
          </a:prstGeom>
        </p:spPr>
        <p:txBody>
          <a:bodyPr wrap="square">
            <a:spAutoFit/>
          </a:bodyPr>
          <a:lstStyle/>
          <a:p>
            <a:pPr algn="r" defTabSz="685783">
              <a:lnSpc>
                <a:spcPts val="1275"/>
              </a:lnSpc>
            </a:pPr>
            <a:r>
              <a:rPr lang="lv-LV" sz="2000" dirty="0">
                <a:solidFill>
                  <a:schemeClr val="accent2"/>
                </a:solidFill>
                <a:latin typeface="Myriad Pro"/>
              </a:rPr>
              <a:t>ETHICS</a:t>
            </a:r>
            <a:endParaRPr lang="en-US" sz="2000" dirty="0">
              <a:solidFill>
                <a:schemeClr val="accent2"/>
              </a:solidFill>
              <a:latin typeface="Myriad Pro"/>
            </a:endParaRPr>
          </a:p>
          <a:p>
            <a:pPr algn="r" defTabSz="685783">
              <a:lnSpc>
                <a:spcPct val="80000"/>
              </a:lnSpc>
            </a:pPr>
            <a:r>
              <a:rPr lang="en-US" sz="1400" dirty="0">
                <a:solidFill>
                  <a:srgbClr val="5D5D5D"/>
                </a:solidFill>
                <a:latin typeface="Myriad Pro"/>
              </a:rPr>
              <a:t>Corruption</a:t>
            </a:r>
          </a:p>
          <a:p>
            <a:pPr algn="r" defTabSz="685783">
              <a:lnSpc>
                <a:spcPct val="80000"/>
              </a:lnSpc>
            </a:pPr>
            <a:r>
              <a:rPr lang="en-US" sz="1400" dirty="0">
                <a:solidFill>
                  <a:srgbClr val="5D5D5D"/>
                </a:solidFill>
                <a:latin typeface="Myriad Pro"/>
              </a:rPr>
              <a:t>Conflict of interest</a:t>
            </a:r>
          </a:p>
          <a:p>
            <a:pPr algn="r" defTabSz="685783">
              <a:lnSpc>
                <a:spcPct val="80000"/>
              </a:lnSpc>
            </a:pPr>
            <a:r>
              <a:rPr lang="en-US" sz="1400" dirty="0">
                <a:solidFill>
                  <a:srgbClr val="5D5D5D"/>
                </a:solidFill>
                <a:latin typeface="Myriad Pro"/>
              </a:rPr>
              <a:t>Gifts, hospitality</a:t>
            </a:r>
          </a:p>
          <a:p>
            <a:pPr algn="r" defTabSz="685783">
              <a:lnSpc>
                <a:spcPct val="80000"/>
              </a:lnSpc>
            </a:pPr>
            <a:r>
              <a:rPr lang="en-US" sz="1400" dirty="0">
                <a:solidFill>
                  <a:srgbClr val="5D5D5D"/>
                </a:solidFill>
                <a:latin typeface="Myriad Pro"/>
              </a:rPr>
              <a:t>Post</a:t>
            </a:r>
            <a:r>
              <a:rPr lang="lv-LV" sz="1400" dirty="0">
                <a:solidFill>
                  <a:srgbClr val="5D5D5D"/>
                </a:solidFill>
                <a:latin typeface="Myriad Pro"/>
              </a:rPr>
              <a:t> </a:t>
            </a:r>
            <a:r>
              <a:rPr lang="en-US" sz="1400" dirty="0">
                <a:solidFill>
                  <a:srgbClr val="5D5D5D"/>
                </a:solidFill>
                <a:latin typeface="Myriad Pro"/>
              </a:rPr>
              <a:t>employment restrictions</a:t>
            </a:r>
          </a:p>
          <a:p>
            <a:pPr algn="r" defTabSz="685783">
              <a:lnSpc>
                <a:spcPct val="80000"/>
              </a:lnSpc>
            </a:pPr>
            <a:r>
              <a:rPr lang="en-US" sz="1400" dirty="0">
                <a:solidFill>
                  <a:srgbClr val="5D5D5D"/>
                </a:solidFill>
                <a:latin typeface="Myriad Pro"/>
              </a:rPr>
              <a:t>Selection of business partners</a:t>
            </a:r>
          </a:p>
        </p:txBody>
      </p:sp>
      <p:grpSp>
        <p:nvGrpSpPr>
          <p:cNvPr id="10" name="Group 9"/>
          <p:cNvGrpSpPr/>
          <p:nvPr/>
        </p:nvGrpSpPr>
        <p:grpSpPr>
          <a:xfrm>
            <a:off x="2326282" y="2617793"/>
            <a:ext cx="593598" cy="593598"/>
            <a:chOff x="2326282" y="2617793"/>
            <a:chExt cx="593598" cy="593598"/>
          </a:xfrm>
        </p:grpSpPr>
        <p:sp>
          <p:nvSpPr>
            <p:cNvPr id="16" name="Oval 12"/>
            <p:cNvSpPr>
              <a:spLocks noChangeArrowheads="1"/>
            </p:cNvSpPr>
            <p:nvPr/>
          </p:nvSpPr>
          <p:spPr bwMode="auto">
            <a:xfrm>
              <a:off x="2326282" y="2617793"/>
              <a:ext cx="593598" cy="593598"/>
            </a:xfrm>
            <a:prstGeom prst="ellipse">
              <a:avLst/>
            </a:pr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grpSp>
          <p:nvGrpSpPr>
            <p:cNvPr id="37" name="Group 36"/>
            <p:cNvGrpSpPr/>
            <p:nvPr/>
          </p:nvGrpSpPr>
          <p:grpSpPr>
            <a:xfrm>
              <a:off x="2516244" y="2747022"/>
              <a:ext cx="242839" cy="335139"/>
              <a:chOff x="6507864" y="4896553"/>
              <a:chExt cx="501120" cy="788374"/>
            </a:xfrm>
            <a:solidFill>
              <a:schemeClr val="accent1"/>
            </a:solidFill>
          </p:grpSpPr>
          <p:sp>
            <p:nvSpPr>
              <p:cNvPr id="38" name="Freeform 55"/>
              <p:cNvSpPr>
                <a:spLocks/>
              </p:cNvSpPr>
              <p:nvPr/>
            </p:nvSpPr>
            <p:spPr bwMode="auto">
              <a:xfrm>
                <a:off x="6507864" y="4896553"/>
                <a:ext cx="501120" cy="788374"/>
              </a:xfrm>
              <a:custGeom>
                <a:avLst/>
                <a:gdLst>
                  <a:gd name="T0" fmla="*/ 33 w 405"/>
                  <a:gd name="T1" fmla="*/ 166 h 637"/>
                  <a:gd name="T2" fmla="*/ 209 w 405"/>
                  <a:gd name="T3" fmla="*/ 0 h 637"/>
                  <a:gd name="T4" fmla="*/ 405 w 405"/>
                  <a:gd name="T5" fmla="*/ 219 h 637"/>
                  <a:gd name="T6" fmla="*/ 242 w 405"/>
                  <a:gd name="T7" fmla="*/ 514 h 637"/>
                  <a:gd name="T8" fmla="*/ 103 w 405"/>
                  <a:gd name="T9" fmla="*/ 637 h 637"/>
                  <a:gd name="T10" fmla="*/ 0 w 405"/>
                  <a:gd name="T11" fmla="*/ 531 h 637"/>
                </a:gdLst>
                <a:ahLst/>
                <a:cxnLst>
                  <a:cxn ang="0">
                    <a:pos x="T0" y="T1"/>
                  </a:cxn>
                  <a:cxn ang="0">
                    <a:pos x="T2" y="T3"/>
                  </a:cxn>
                  <a:cxn ang="0">
                    <a:pos x="T4" y="T5"/>
                  </a:cxn>
                  <a:cxn ang="0">
                    <a:pos x="T6" y="T7"/>
                  </a:cxn>
                  <a:cxn ang="0">
                    <a:pos x="T8" y="T9"/>
                  </a:cxn>
                  <a:cxn ang="0">
                    <a:pos x="T10" y="T11"/>
                  </a:cxn>
                </a:cxnLst>
                <a:rect l="0" t="0" r="r" b="b"/>
                <a:pathLst>
                  <a:path w="405" h="637">
                    <a:moveTo>
                      <a:pt x="33" y="166"/>
                    </a:moveTo>
                    <a:cubicBezTo>
                      <a:pt x="33" y="83"/>
                      <a:pt x="126" y="0"/>
                      <a:pt x="209" y="0"/>
                    </a:cubicBezTo>
                    <a:cubicBezTo>
                      <a:pt x="292" y="0"/>
                      <a:pt x="405" y="60"/>
                      <a:pt x="405" y="219"/>
                    </a:cubicBezTo>
                    <a:cubicBezTo>
                      <a:pt x="405" y="378"/>
                      <a:pt x="272" y="428"/>
                      <a:pt x="242" y="514"/>
                    </a:cubicBezTo>
                    <a:cubicBezTo>
                      <a:pt x="212" y="600"/>
                      <a:pt x="156" y="637"/>
                      <a:pt x="103" y="637"/>
                    </a:cubicBezTo>
                    <a:cubicBezTo>
                      <a:pt x="50" y="637"/>
                      <a:pt x="0" y="564"/>
                      <a:pt x="0" y="531"/>
                    </a:cubicBezTo>
                  </a:path>
                </a:pathLst>
              </a:custGeom>
              <a:grpFill/>
              <a:ln w="19050" cap="rnd">
                <a:solidFill>
                  <a:schemeClr val="bg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sp>
            <p:nvSpPr>
              <p:cNvPr id="39" name="Freeform 56"/>
              <p:cNvSpPr>
                <a:spLocks/>
              </p:cNvSpPr>
              <p:nvPr/>
            </p:nvSpPr>
            <p:spPr bwMode="auto">
              <a:xfrm>
                <a:off x="6620564" y="5016591"/>
                <a:ext cx="275721" cy="374792"/>
              </a:xfrm>
              <a:custGeom>
                <a:avLst/>
                <a:gdLst>
                  <a:gd name="T0" fmla="*/ 223 w 223"/>
                  <a:gd name="T1" fmla="*/ 88 h 303"/>
                  <a:gd name="T2" fmla="*/ 135 w 223"/>
                  <a:gd name="T3" fmla="*/ 0 h 303"/>
                  <a:gd name="T4" fmla="*/ 30 w 223"/>
                  <a:gd name="T5" fmla="*/ 170 h 303"/>
                  <a:gd name="T6" fmla="*/ 60 w 223"/>
                  <a:gd name="T7" fmla="*/ 246 h 303"/>
                  <a:gd name="T8" fmla="*/ 0 w 223"/>
                  <a:gd name="T9" fmla="*/ 303 h 303"/>
                </a:gdLst>
                <a:ahLst/>
                <a:cxnLst>
                  <a:cxn ang="0">
                    <a:pos x="T0" y="T1"/>
                  </a:cxn>
                  <a:cxn ang="0">
                    <a:pos x="T2" y="T3"/>
                  </a:cxn>
                  <a:cxn ang="0">
                    <a:pos x="T4" y="T5"/>
                  </a:cxn>
                  <a:cxn ang="0">
                    <a:pos x="T6" y="T7"/>
                  </a:cxn>
                  <a:cxn ang="0">
                    <a:pos x="T8" y="T9"/>
                  </a:cxn>
                </a:cxnLst>
                <a:rect l="0" t="0" r="r" b="b"/>
                <a:pathLst>
                  <a:path w="223" h="303">
                    <a:moveTo>
                      <a:pt x="223" y="88"/>
                    </a:moveTo>
                    <a:cubicBezTo>
                      <a:pt x="216" y="22"/>
                      <a:pt x="178" y="0"/>
                      <a:pt x="135" y="0"/>
                    </a:cubicBezTo>
                    <a:cubicBezTo>
                      <a:pt x="92" y="0"/>
                      <a:pt x="30" y="44"/>
                      <a:pt x="30" y="170"/>
                    </a:cubicBezTo>
                    <a:cubicBezTo>
                      <a:pt x="30" y="217"/>
                      <a:pt x="60" y="198"/>
                      <a:pt x="60" y="246"/>
                    </a:cubicBezTo>
                    <a:cubicBezTo>
                      <a:pt x="60" y="293"/>
                      <a:pt x="0" y="303"/>
                      <a:pt x="0" y="303"/>
                    </a:cubicBezTo>
                  </a:path>
                </a:pathLst>
              </a:custGeom>
              <a:grpFill/>
              <a:ln w="19050" cap="rnd">
                <a:solidFill>
                  <a:schemeClr val="bg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sz="2400">
                  <a:solidFill>
                    <a:srgbClr val="5D5D5D"/>
                  </a:solidFill>
                  <a:latin typeface="Myriad Pro"/>
                </a:endParaRPr>
              </a:p>
            </p:txBody>
          </p:sp>
        </p:grpSp>
      </p:grpSp>
      <p:sp>
        <p:nvSpPr>
          <p:cNvPr id="41" name="Freeform 37"/>
          <p:cNvSpPr>
            <a:spLocks noChangeAspect="1" noEditPoints="1"/>
          </p:cNvSpPr>
          <p:nvPr/>
        </p:nvSpPr>
        <p:spPr bwMode="auto">
          <a:xfrm rot="1999237">
            <a:off x="4306705" y="1820406"/>
            <a:ext cx="631560" cy="864000"/>
          </a:xfrm>
          <a:custGeom>
            <a:avLst/>
            <a:gdLst>
              <a:gd name="T0" fmla="*/ 673 w 800"/>
              <a:gd name="T1" fmla="*/ 673 h 1094"/>
              <a:gd name="T2" fmla="*/ 126 w 800"/>
              <a:gd name="T3" fmla="*/ 631 h 1094"/>
              <a:gd name="T4" fmla="*/ 126 w 800"/>
              <a:gd name="T5" fmla="*/ 926 h 1094"/>
              <a:gd name="T6" fmla="*/ 673 w 800"/>
              <a:gd name="T7" fmla="*/ 884 h 1094"/>
              <a:gd name="T8" fmla="*/ 126 w 800"/>
              <a:gd name="T9" fmla="*/ 926 h 1094"/>
              <a:gd name="T10" fmla="*/ 673 w 800"/>
              <a:gd name="T11" fmla="*/ 547 h 1094"/>
              <a:gd name="T12" fmla="*/ 126 w 800"/>
              <a:gd name="T13" fmla="*/ 505 h 1094"/>
              <a:gd name="T14" fmla="*/ 126 w 800"/>
              <a:gd name="T15" fmla="*/ 800 h 1094"/>
              <a:gd name="T16" fmla="*/ 673 w 800"/>
              <a:gd name="T17" fmla="*/ 758 h 1094"/>
              <a:gd name="T18" fmla="*/ 126 w 800"/>
              <a:gd name="T19" fmla="*/ 800 h 1094"/>
              <a:gd name="T20" fmla="*/ 673 w 800"/>
              <a:gd name="T21" fmla="*/ 42 h 1094"/>
              <a:gd name="T22" fmla="*/ 631 w 800"/>
              <a:gd name="T23" fmla="*/ 0 h 1094"/>
              <a:gd name="T24" fmla="*/ 505 w 800"/>
              <a:gd name="T25" fmla="*/ 42 h 1094"/>
              <a:gd name="T26" fmla="*/ 463 w 800"/>
              <a:gd name="T27" fmla="*/ 0 h 1094"/>
              <a:gd name="T28" fmla="*/ 337 w 800"/>
              <a:gd name="T29" fmla="*/ 42 h 1094"/>
              <a:gd name="T30" fmla="*/ 294 w 800"/>
              <a:gd name="T31" fmla="*/ 0 h 1094"/>
              <a:gd name="T32" fmla="*/ 168 w 800"/>
              <a:gd name="T33" fmla="*/ 42 h 1094"/>
              <a:gd name="T34" fmla="*/ 126 w 800"/>
              <a:gd name="T35" fmla="*/ 0 h 1094"/>
              <a:gd name="T36" fmla="*/ 84 w 800"/>
              <a:gd name="T37" fmla="*/ 42 h 1094"/>
              <a:gd name="T38" fmla="*/ 0 w 800"/>
              <a:gd name="T39" fmla="*/ 1010 h 1094"/>
              <a:gd name="T40" fmla="*/ 716 w 800"/>
              <a:gd name="T41" fmla="*/ 1094 h 1094"/>
              <a:gd name="T42" fmla="*/ 800 w 800"/>
              <a:gd name="T43" fmla="*/ 126 h 1094"/>
              <a:gd name="T44" fmla="*/ 758 w 800"/>
              <a:gd name="T45" fmla="*/ 1010 h 1094"/>
              <a:gd name="T46" fmla="*/ 84 w 800"/>
              <a:gd name="T47" fmla="*/ 1052 h 1094"/>
              <a:gd name="T48" fmla="*/ 42 w 800"/>
              <a:gd name="T49" fmla="*/ 126 h 1094"/>
              <a:gd name="T50" fmla="*/ 126 w 800"/>
              <a:gd name="T51" fmla="*/ 84 h 1094"/>
              <a:gd name="T52" fmla="*/ 168 w 800"/>
              <a:gd name="T53" fmla="*/ 126 h 1094"/>
              <a:gd name="T54" fmla="*/ 294 w 800"/>
              <a:gd name="T55" fmla="*/ 84 h 1094"/>
              <a:gd name="T56" fmla="*/ 337 w 800"/>
              <a:gd name="T57" fmla="*/ 126 h 1094"/>
              <a:gd name="T58" fmla="*/ 463 w 800"/>
              <a:gd name="T59" fmla="*/ 84 h 1094"/>
              <a:gd name="T60" fmla="*/ 505 w 800"/>
              <a:gd name="T61" fmla="*/ 126 h 1094"/>
              <a:gd name="T62" fmla="*/ 631 w 800"/>
              <a:gd name="T63" fmla="*/ 84 h 1094"/>
              <a:gd name="T64" fmla="*/ 673 w 800"/>
              <a:gd name="T65" fmla="*/ 126 h 1094"/>
              <a:gd name="T66" fmla="*/ 716 w 800"/>
              <a:gd name="T67" fmla="*/ 84 h 1094"/>
              <a:gd name="T68" fmla="*/ 758 w 800"/>
              <a:gd name="T69" fmla="*/ 1010 h 1094"/>
              <a:gd name="T70" fmla="*/ 673 w 800"/>
              <a:gd name="T71" fmla="*/ 421 h 1094"/>
              <a:gd name="T72" fmla="*/ 126 w 800"/>
              <a:gd name="T73" fmla="*/ 379 h 1094"/>
              <a:gd name="T74" fmla="*/ 126 w 800"/>
              <a:gd name="T75" fmla="*/ 294 h 1094"/>
              <a:gd name="T76" fmla="*/ 673 w 800"/>
              <a:gd name="T77" fmla="*/ 252 h 1094"/>
              <a:gd name="T78" fmla="*/ 126 w 800"/>
              <a:gd name="T79" fmla="*/ 29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1094">
                <a:moveTo>
                  <a:pt x="126" y="673"/>
                </a:moveTo>
                <a:cubicBezTo>
                  <a:pt x="673" y="673"/>
                  <a:pt x="673" y="673"/>
                  <a:pt x="673" y="673"/>
                </a:cubicBezTo>
                <a:cubicBezTo>
                  <a:pt x="673" y="631"/>
                  <a:pt x="673" y="631"/>
                  <a:pt x="673" y="631"/>
                </a:cubicBezTo>
                <a:cubicBezTo>
                  <a:pt x="126" y="631"/>
                  <a:pt x="126" y="631"/>
                  <a:pt x="126" y="631"/>
                </a:cubicBezTo>
                <a:lnTo>
                  <a:pt x="126" y="673"/>
                </a:lnTo>
                <a:close/>
                <a:moveTo>
                  <a:pt x="126" y="926"/>
                </a:moveTo>
                <a:cubicBezTo>
                  <a:pt x="673" y="926"/>
                  <a:pt x="673" y="926"/>
                  <a:pt x="673" y="926"/>
                </a:cubicBezTo>
                <a:cubicBezTo>
                  <a:pt x="673" y="884"/>
                  <a:pt x="673" y="884"/>
                  <a:pt x="673" y="884"/>
                </a:cubicBezTo>
                <a:cubicBezTo>
                  <a:pt x="126" y="884"/>
                  <a:pt x="126" y="884"/>
                  <a:pt x="126" y="884"/>
                </a:cubicBezTo>
                <a:lnTo>
                  <a:pt x="126" y="926"/>
                </a:lnTo>
                <a:close/>
                <a:moveTo>
                  <a:pt x="126" y="547"/>
                </a:moveTo>
                <a:cubicBezTo>
                  <a:pt x="673" y="547"/>
                  <a:pt x="673" y="547"/>
                  <a:pt x="673" y="547"/>
                </a:cubicBezTo>
                <a:cubicBezTo>
                  <a:pt x="673" y="505"/>
                  <a:pt x="673" y="505"/>
                  <a:pt x="673" y="505"/>
                </a:cubicBezTo>
                <a:cubicBezTo>
                  <a:pt x="126" y="505"/>
                  <a:pt x="126" y="505"/>
                  <a:pt x="126" y="505"/>
                </a:cubicBezTo>
                <a:lnTo>
                  <a:pt x="126" y="547"/>
                </a:lnTo>
                <a:close/>
                <a:moveTo>
                  <a:pt x="126" y="800"/>
                </a:moveTo>
                <a:cubicBezTo>
                  <a:pt x="673" y="800"/>
                  <a:pt x="673" y="800"/>
                  <a:pt x="673" y="800"/>
                </a:cubicBezTo>
                <a:cubicBezTo>
                  <a:pt x="673" y="758"/>
                  <a:pt x="673" y="758"/>
                  <a:pt x="673" y="758"/>
                </a:cubicBezTo>
                <a:cubicBezTo>
                  <a:pt x="126" y="758"/>
                  <a:pt x="126" y="758"/>
                  <a:pt x="126" y="758"/>
                </a:cubicBezTo>
                <a:lnTo>
                  <a:pt x="126" y="800"/>
                </a:lnTo>
                <a:close/>
                <a:moveTo>
                  <a:pt x="716" y="42"/>
                </a:moveTo>
                <a:cubicBezTo>
                  <a:pt x="673" y="42"/>
                  <a:pt x="673" y="42"/>
                  <a:pt x="673" y="42"/>
                </a:cubicBezTo>
                <a:cubicBezTo>
                  <a:pt x="673" y="0"/>
                  <a:pt x="673" y="0"/>
                  <a:pt x="673" y="0"/>
                </a:cubicBezTo>
                <a:cubicBezTo>
                  <a:pt x="631" y="0"/>
                  <a:pt x="631" y="0"/>
                  <a:pt x="631" y="0"/>
                </a:cubicBezTo>
                <a:cubicBezTo>
                  <a:pt x="631" y="42"/>
                  <a:pt x="631" y="42"/>
                  <a:pt x="631" y="42"/>
                </a:cubicBezTo>
                <a:cubicBezTo>
                  <a:pt x="505" y="42"/>
                  <a:pt x="505" y="42"/>
                  <a:pt x="505" y="42"/>
                </a:cubicBezTo>
                <a:cubicBezTo>
                  <a:pt x="505" y="0"/>
                  <a:pt x="505" y="0"/>
                  <a:pt x="505" y="0"/>
                </a:cubicBezTo>
                <a:cubicBezTo>
                  <a:pt x="463" y="0"/>
                  <a:pt x="463" y="0"/>
                  <a:pt x="463" y="0"/>
                </a:cubicBezTo>
                <a:cubicBezTo>
                  <a:pt x="463" y="42"/>
                  <a:pt x="463" y="42"/>
                  <a:pt x="463" y="42"/>
                </a:cubicBezTo>
                <a:cubicBezTo>
                  <a:pt x="337" y="42"/>
                  <a:pt x="337" y="42"/>
                  <a:pt x="337" y="42"/>
                </a:cubicBezTo>
                <a:cubicBezTo>
                  <a:pt x="337" y="0"/>
                  <a:pt x="337" y="0"/>
                  <a:pt x="337" y="0"/>
                </a:cubicBezTo>
                <a:cubicBezTo>
                  <a:pt x="294" y="0"/>
                  <a:pt x="294" y="0"/>
                  <a:pt x="294" y="0"/>
                </a:cubicBezTo>
                <a:cubicBezTo>
                  <a:pt x="294" y="42"/>
                  <a:pt x="294" y="42"/>
                  <a:pt x="294" y="42"/>
                </a:cubicBezTo>
                <a:cubicBezTo>
                  <a:pt x="168" y="42"/>
                  <a:pt x="168" y="42"/>
                  <a:pt x="168" y="42"/>
                </a:cubicBezTo>
                <a:cubicBezTo>
                  <a:pt x="168" y="0"/>
                  <a:pt x="168" y="0"/>
                  <a:pt x="168" y="0"/>
                </a:cubicBezTo>
                <a:cubicBezTo>
                  <a:pt x="126" y="0"/>
                  <a:pt x="126" y="0"/>
                  <a:pt x="126" y="0"/>
                </a:cubicBezTo>
                <a:cubicBezTo>
                  <a:pt x="126" y="42"/>
                  <a:pt x="126" y="42"/>
                  <a:pt x="126" y="42"/>
                </a:cubicBezTo>
                <a:cubicBezTo>
                  <a:pt x="84" y="42"/>
                  <a:pt x="84" y="42"/>
                  <a:pt x="84" y="42"/>
                </a:cubicBezTo>
                <a:cubicBezTo>
                  <a:pt x="38" y="42"/>
                  <a:pt x="0" y="80"/>
                  <a:pt x="0" y="126"/>
                </a:cubicBezTo>
                <a:cubicBezTo>
                  <a:pt x="0" y="1010"/>
                  <a:pt x="0" y="1010"/>
                  <a:pt x="0" y="1010"/>
                </a:cubicBezTo>
                <a:cubicBezTo>
                  <a:pt x="0" y="1056"/>
                  <a:pt x="38" y="1094"/>
                  <a:pt x="84" y="1094"/>
                </a:cubicBezTo>
                <a:cubicBezTo>
                  <a:pt x="716" y="1094"/>
                  <a:pt x="716" y="1094"/>
                  <a:pt x="716" y="1094"/>
                </a:cubicBezTo>
                <a:cubicBezTo>
                  <a:pt x="762" y="1094"/>
                  <a:pt x="800" y="1056"/>
                  <a:pt x="800" y="1010"/>
                </a:cubicBezTo>
                <a:cubicBezTo>
                  <a:pt x="800" y="126"/>
                  <a:pt x="800" y="126"/>
                  <a:pt x="800" y="126"/>
                </a:cubicBezTo>
                <a:cubicBezTo>
                  <a:pt x="800" y="80"/>
                  <a:pt x="762" y="42"/>
                  <a:pt x="716" y="42"/>
                </a:cubicBezTo>
                <a:close/>
                <a:moveTo>
                  <a:pt x="758" y="1010"/>
                </a:moveTo>
                <a:cubicBezTo>
                  <a:pt x="758" y="1035"/>
                  <a:pt x="741" y="1052"/>
                  <a:pt x="716" y="1052"/>
                </a:cubicBezTo>
                <a:cubicBezTo>
                  <a:pt x="84" y="1052"/>
                  <a:pt x="84" y="1052"/>
                  <a:pt x="84" y="1052"/>
                </a:cubicBezTo>
                <a:cubicBezTo>
                  <a:pt x="63" y="1052"/>
                  <a:pt x="42" y="1035"/>
                  <a:pt x="42" y="1010"/>
                </a:cubicBezTo>
                <a:cubicBezTo>
                  <a:pt x="42" y="126"/>
                  <a:pt x="42" y="126"/>
                  <a:pt x="42" y="126"/>
                </a:cubicBezTo>
                <a:cubicBezTo>
                  <a:pt x="42" y="101"/>
                  <a:pt x="59" y="84"/>
                  <a:pt x="84" y="84"/>
                </a:cubicBezTo>
                <a:cubicBezTo>
                  <a:pt x="126" y="84"/>
                  <a:pt x="126" y="84"/>
                  <a:pt x="126" y="84"/>
                </a:cubicBezTo>
                <a:cubicBezTo>
                  <a:pt x="126" y="126"/>
                  <a:pt x="126" y="126"/>
                  <a:pt x="126" y="126"/>
                </a:cubicBezTo>
                <a:cubicBezTo>
                  <a:pt x="168" y="126"/>
                  <a:pt x="168" y="126"/>
                  <a:pt x="168" y="126"/>
                </a:cubicBezTo>
                <a:cubicBezTo>
                  <a:pt x="168" y="84"/>
                  <a:pt x="168" y="84"/>
                  <a:pt x="168" y="84"/>
                </a:cubicBezTo>
                <a:cubicBezTo>
                  <a:pt x="294" y="84"/>
                  <a:pt x="294" y="84"/>
                  <a:pt x="294" y="84"/>
                </a:cubicBezTo>
                <a:cubicBezTo>
                  <a:pt x="294" y="126"/>
                  <a:pt x="294" y="126"/>
                  <a:pt x="294" y="126"/>
                </a:cubicBezTo>
                <a:cubicBezTo>
                  <a:pt x="337" y="126"/>
                  <a:pt x="337" y="126"/>
                  <a:pt x="337" y="126"/>
                </a:cubicBezTo>
                <a:cubicBezTo>
                  <a:pt x="337" y="84"/>
                  <a:pt x="337" y="84"/>
                  <a:pt x="337" y="84"/>
                </a:cubicBezTo>
                <a:cubicBezTo>
                  <a:pt x="463" y="84"/>
                  <a:pt x="463" y="84"/>
                  <a:pt x="463" y="84"/>
                </a:cubicBezTo>
                <a:cubicBezTo>
                  <a:pt x="463" y="126"/>
                  <a:pt x="463" y="126"/>
                  <a:pt x="463" y="126"/>
                </a:cubicBezTo>
                <a:cubicBezTo>
                  <a:pt x="505" y="126"/>
                  <a:pt x="505" y="126"/>
                  <a:pt x="505" y="126"/>
                </a:cubicBezTo>
                <a:cubicBezTo>
                  <a:pt x="505" y="84"/>
                  <a:pt x="505" y="84"/>
                  <a:pt x="505" y="84"/>
                </a:cubicBezTo>
                <a:cubicBezTo>
                  <a:pt x="631" y="84"/>
                  <a:pt x="631" y="84"/>
                  <a:pt x="631" y="84"/>
                </a:cubicBezTo>
                <a:cubicBezTo>
                  <a:pt x="631" y="126"/>
                  <a:pt x="631" y="126"/>
                  <a:pt x="631" y="126"/>
                </a:cubicBezTo>
                <a:cubicBezTo>
                  <a:pt x="673" y="126"/>
                  <a:pt x="673" y="126"/>
                  <a:pt x="673" y="126"/>
                </a:cubicBezTo>
                <a:cubicBezTo>
                  <a:pt x="673" y="84"/>
                  <a:pt x="673" y="84"/>
                  <a:pt x="673" y="84"/>
                </a:cubicBezTo>
                <a:cubicBezTo>
                  <a:pt x="716" y="84"/>
                  <a:pt x="716" y="84"/>
                  <a:pt x="716" y="84"/>
                </a:cubicBezTo>
                <a:cubicBezTo>
                  <a:pt x="737" y="84"/>
                  <a:pt x="758" y="101"/>
                  <a:pt x="758" y="126"/>
                </a:cubicBezTo>
                <a:lnTo>
                  <a:pt x="758" y="1010"/>
                </a:lnTo>
                <a:close/>
                <a:moveTo>
                  <a:pt x="126" y="421"/>
                </a:moveTo>
                <a:cubicBezTo>
                  <a:pt x="673" y="421"/>
                  <a:pt x="673" y="421"/>
                  <a:pt x="673" y="421"/>
                </a:cubicBezTo>
                <a:cubicBezTo>
                  <a:pt x="673" y="379"/>
                  <a:pt x="673" y="379"/>
                  <a:pt x="673" y="379"/>
                </a:cubicBezTo>
                <a:cubicBezTo>
                  <a:pt x="126" y="379"/>
                  <a:pt x="126" y="379"/>
                  <a:pt x="126" y="379"/>
                </a:cubicBezTo>
                <a:lnTo>
                  <a:pt x="126" y="421"/>
                </a:lnTo>
                <a:close/>
                <a:moveTo>
                  <a:pt x="126" y="294"/>
                </a:moveTo>
                <a:cubicBezTo>
                  <a:pt x="673" y="294"/>
                  <a:pt x="673" y="294"/>
                  <a:pt x="673" y="294"/>
                </a:cubicBezTo>
                <a:cubicBezTo>
                  <a:pt x="673" y="252"/>
                  <a:pt x="673" y="252"/>
                  <a:pt x="673" y="252"/>
                </a:cubicBezTo>
                <a:cubicBezTo>
                  <a:pt x="126" y="252"/>
                  <a:pt x="126" y="252"/>
                  <a:pt x="126" y="252"/>
                </a:cubicBezTo>
                <a:lnTo>
                  <a:pt x="126" y="29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3800981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42" presetClass="path" presetSubtype="0" accel="50000" decel="50000" fill="hold" grpId="1" nodeType="withEffect">
                                  <p:stCondLst>
                                    <p:cond delay="0"/>
                                  </p:stCondLst>
                                  <p:childTnLst>
                                    <p:animMotion origin="layout" path="M -4.375E-6 2.59259E-6 L -4.375E-6 0.08426 " pathEditMode="relative" rAng="0" ptsTypes="AA">
                                      <p:cBhvr>
                                        <p:cTn id="9" dur="800" spd="-100000" fill="hold"/>
                                        <p:tgtEl>
                                          <p:spTgt spid="6"/>
                                        </p:tgtEl>
                                        <p:attrNameLst>
                                          <p:attrName>ppt_x</p:attrName>
                                          <p:attrName>ppt_y</p:attrName>
                                        </p:attrNameLst>
                                      </p:cBhvr>
                                      <p:rCtr x="0" y="4213"/>
                                    </p:animMotion>
                                  </p:childTnLst>
                                </p:cTn>
                              </p:par>
                              <p:par>
                                <p:cTn id="10" presetID="10" presetClass="entr" presetSubtype="0"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400"/>
                                        <p:tgtEl>
                                          <p:spTgt spid="4"/>
                                        </p:tgtEl>
                                      </p:cBhvr>
                                    </p:animEffect>
                                  </p:childTnLst>
                                </p:cTn>
                              </p:par>
                              <p:par>
                                <p:cTn id="13" presetID="42" presetClass="path" presetSubtype="0" accel="50000" decel="50000" fill="hold" grpId="1" nodeType="withEffect">
                                  <p:stCondLst>
                                    <p:cond delay="600"/>
                                  </p:stCondLst>
                                  <p:childTnLst>
                                    <p:animMotion origin="layout" path="M 4.16667E-6 -3.45679E-6 L 4.16667E-6 0.08426 " pathEditMode="relative" rAng="0" ptsTypes="AA">
                                      <p:cBhvr>
                                        <p:cTn id="14" dur="800" spd="-100000" fill="hold"/>
                                        <p:tgtEl>
                                          <p:spTgt spid="4"/>
                                        </p:tgtEl>
                                        <p:attrNameLst>
                                          <p:attrName>ppt_x</p:attrName>
                                          <p:attrName>ppt_y</p:attrName>
                                        </p:attrNameLst>
                                      </p:cBhvr>
                                      <p:rCtr x="0" y="4198"/>
                                    </p:animMotion>
                                  </p:childTnLst>
                                </p:cTn>
                              </p:par>
                              <p:par>
                                <p:cTn id="15" presetID="10" presetClass="entr" presetSubtype="0" fill="hold" nodeType="withEffect">
                                  <p:stCondLst>
                                    <p:cond delay="3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
                                        <p:tgtEl>
                                          <p:spTgt spid="26"/>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
                                        <p:tgtEl>
                                          <p:spTgt spid="17"/>
                                        </p:tgtEl>
                                      </p:cBhvr>
                                    </p:animEffect>
                                  </p:childTnLst>
                                </p:cTn>
                              </p:par>
                              <p:par>
                                <p:cTn id="21" presetID="10" presetClass="entr" presetSubtype="0" fill="hold" nodeType="withEffect">
                                  <p:stCondLst>
                                    <p:cond delay="9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
                                        <p:tgtEl>
                                          <p:spTgt spid="23"/>
                                        </p:tgtEl>
                                      </p:cBhvr>
                                    </p:animEffect>
                                  </p:childTnLst>
                                </p:cTn>
                              </p:par>
                              <p:par>
                                <p:cTn id="24" presetID="10" presetClass="entr" presetSubtype="0" fill="hold" nodeType="withEffect">
                                  <p:stCondLst>
                                    <p:cond delay="9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11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
                                        <p:tgtEl>
                                          <p:spTgt spid="22"/>
                                        </p:tgtEl>
                                      </p:cBhvr>
                                    </p:animEffect>
                                  </p:childTnLst>
                                </p:cTn>
                              </p:par>
                              <p:par>
                                <p:cTn id="30" presetID="10" presetClass="entr" presetSubtype="0" fill="hold" nodeType="withEffect">
                                  <p:stCondLst>
                                    <p:cond delay="11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3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3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300"/>
                                        <p:tgtEl>
                                          <p:spTgt spid="34"/>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17" grpId="0" animBg="1"/>
      <p:bldP spid="29" grpId="0"/>
      <p:bldP spid="33" grpId="0"/>
      <p:bldP spid="34"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descr="A picture containing sky, thing, person, outdoor&#10;&#10;Description generated with very high confidence"/>
          <p:cNvPicPr>
            <a:picLocks noChangeAspect="1"/>
          </p:cNvPicPr>
          <p:nvPr/>
        </p:nvPicPr>
        <p:blipFill rotWithShape="1">
          <a:blip r:embed="rId2">
            <a:duotone>
              <a:prstClr val="black"/>
              <a:prstClr val="white"/>
            </a:duotone>
            <a:extLst/>
          </a:blip>
          <a:srcRect t="15094"/>
          <a:stretch/>
        </p:blipFill>
        <p:spPr>
          <a:xfrm>
            <a:off x="20" y="10"/>
            <a:ext cx="9143980" cy="5143490"/>
          </a:xfrm>
          <a:prstGeom prst="rect">
            <a:avLst/>
          </a:prstGeom>
        </p:spPr>
      </p:pic>
    </p:spTree>
    <p:extLst>
      <p:ext uri="{BB962C8B-B14F-4D97-AF65-F5344CB8AC3E}">
        <p14:creationId xmlns:p14="http://schemas.microsoft.com/office/powerpoint/2010/main" val="48386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624000" y="172653"/>
            <a:ext cx="7924577" cy="605966"/>
          </a:xfrm>
        </p:spPr>
        <p:txBody>
          <a:bodyPr>
            <a:normAutofit/>
          </a:bodyPr>
          <a:lstStyle/>
          <a:p>
            <a:pPr algn="ctr"/>
            <a:r>
              <a:rPr lang="lv-LV" sz="2500" b="1" dirty="0">
                <a:solidFill>
                  <a:schemeClr val="accent2"/>
                </a:solidFill>
              </a:rPr>
              <a:t>SUPPLIERS’ DECLARATION</a:t>
            </a:r>
            <a:endParaRPr lang="en-US" sz="2500" b="1" dirty="0">
              <a:solidFill>
                <a:schemeClr val="accent2"/>
              </a:solidFill>
            </a:endParaRPr>
          </a:p>
        </p:txBody>
      </p:sp>
      <p:sp useBgFill="1">
        <p:nvSpPr>
          <p:cNvPr id="25" name="Oval 24"/>
          <p:cNvSpPr/>
          <p:nvPr/>
        </p:nvSpPr>
        <p:spPr>
          <a:xfrm>
            <a:off x="3537745" y="1915441"/>
            <a:ext cx="1898549" cy="1791047"/>
          </a:xfrm>
          <a:prstGeom prst="ellipse">
            <a:avLst/>
          </a:prstGeom>
          <a:ln w="31750">
            <a:solidFill>
              <a:srgbClr val="8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lnSpc>
                <a:spcPct val="89000"/>
              </a:lnSpc>
            </a:pPr>
            <a:r>
              <a:rPr lang="lv-LV" sz="1013" dirty="0">
                <a:solidFill>
                  <a:srgbClr val="5D5D5D"/>
                </a:solidFill>
                <a:latin typeface="Myriad Pro"/>
              </a:rPr>
              <a:t>INCREASED AWARENESS OF KEY PRINCIPLES &amp; REQUIREMENTS</a:t>
            </a:r>
            <a:endParaRPr lang="en-US" sz="1013" dirty="0">
              <a:solidFill>
                <a:srgbClr val="5D5D5D"/>
              </a:solidFill>
              <a:latin typeface="Myriad Pro"/>
            </a:endParaRPr>
          </a:p>
        </p:txBody>
      </p:sp>
      <p:cxnSp>
        <p:nvCxnSpPr>
          <p:cNvPr id="45" name="Straight Connector 44"/>
          <p:cNvCxnSpPr>
            <a:cxnSpLocks/>
          </p:cNvCxnSpPr>
          <p:nvPr/>
        </p:nvCxnSpPr>
        <p:spPr>
          <a:xfrm>
            <a:off x="4485167" y="1683718"/>
            <a:ext cx="0" cy="243161"/>
          </a:xfrm>
          <a:prstGeom prst="line">
            <a:avLst/>
          </a:prstGeom>
          <a:ln w="3175">
            <a:solidFill>
              <a:srgbClr val="80808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971596" y="853148"/>
            <a:ext cx="2768623" cy="784830"/>
          </a:xfrm>
          <a:prstGeom prst="rect">
            <a:avLst/>
          </a:prstGeom>
        </p:spPr>
        <p:txBody>
          <a:bodyPr wrap="square">
            <a:spAutoFit/>
          </a:bodyPr>
          <a:lstStyle/>
          <a:p>
            <a:pPr defTabSz="685783">
              <a:spcAft>
                <a:spcPts val="150"/>
              </a:spcAft>
            </a:pPr>
            <a:r>
              <a:rPr lang="lv-LV" sz="1500" dirty="0" err="1">
                <a:solidFill>
                  <a:srgbClr val="5D5D5D"/>
                </a:solidFill>
                <a:latin typeface="Myriad Pro"/>
              </a:rPr>
              <a:t>Signed</a:t>
            </a:r>
            <a:r>
              <a:rPr lang="lv-LV" sz="1500" dirty="0">
                <a:solidFill>
                  <a:srgbClr val="5D5D5D"/>
                </a:solidFill>
                <a:latin typeface="Myriad Pro"/>
              </a:rPr>
              <a:t> </a:t>
            </a:r>
            <a:r>
              <a:rPr lang="lv-LV" sz="1500" dirty="0" err="1">
                <a:solidFill>
                  <a:srgbClr val="5D5D5D"/>
                </a:solidFill>
                <a:latin typeface="Myriad Pro"/>
              </a:rPr>
              <a:t>by</a:t>
            </a:r>
            <a:r>
              <a:rPr lang="lv-LV" sz="1500" dirty="0">
                <a:solidFill>
                  <a:srgbClr val="5D5D5D"/>
                </a:solidFill>
                <a:latin typeface="Myriad Pro"/>
              </a:rPr>
              <a:t> </a:t>
            </a:r>
            <a:r>
              <a:rPr lang="lv-LV" sz="1500" dirty="0" err="1">
                <a:solidFill>
                  <a:srgbClr val="5D5D5D"/>
                </a:solidFill>
                <a:latin typeface="Myriad Pro"/>
              </a:rPr>
              <a:t>supplier</a:t>
            </a:r>
            <a:r>
              <a:rPr lang="lv-LV" sz="1500" dirty="0">
                <a:solidFill>
                  <a:srgbClr val="5D5D5D"/>
                </a:solidFill>
                <a:latin typeface="Myriad Pro"/>
              </a:rPr>
              <a:t> &amp; </a:t>
            </a:r>
            <a:r>
              <a:rPr lang="lv-LV" sz="1500" dirty="0" err="1">
                <a:solidFill>
                  <a:srgbClr val="5D5D5D"/>
                </a:solidFill>
                <a:latin typeface="Myriad Pro"/>
              </a:rPr>
              <a:t>subsupplier</a:t>
            </a:r>
            <a:r>
              <a:rPr lang="lv-LV" sz="1500" dirty="0">
                <a:solidFill>
                  <a:srgbClr val="5D5D5D"/>
                </a:solidFill>
                <a:latin typeface="Myriad Pro"/>
              </a:rPr>
              <a:t> </a:t>
            </a:r>
            <a:r>
              <a:rPr lang="lv-LV" sz="1500" dirty="0" err="1">
                <a:solidFill>
                  <a:srgbClr val="5D5D5D"/>
                </a:solidFill>
                <a:latin typeface="Myriad Pro"/>
              </a:rPr>
              <a:t>together</a:t>
            </a:r>
            <a:r>
              <a:rPr lang="lv-LV" sz="1500" dirty="0">
                <a:solidFill>
                  <a:srgbClr val="5D5D5D"/>
                </a:solidFill>
                <a:latin typeface="Myriad Pro"/>
              </a:rPr>
              <a:t> </a:t>
            </a:r>
            <a:r>
              <a:rPr lang="lv-LV" sz="1500" dirty="0" err="1">
                <a:solidFill>
                  <a:srgbClr val="5D5D5D"/>
                </a:solidFill>
                <a:latin typeface="Myriad Pro"/>
              </a:rPr>
              <a:t>with</a:t>
            </a:r>
            <a:r>
              <a:rPr lang="lv-LV" sz="1500" dirty="0">
                <a:solidFill>
                  <a:srgbClr val="5D5D5D"/>
                </a:solidFill>
                <a:latin typeface="Myriad Pro"/>
              </a:rPr>
              <a:t> </a:t>
            </a:r>
            <a:r>
              <a:rPr lang="lv-LV" sz="1500" dirty="0" err="1">
                <a:solidFill>
                  <a:srgbClr val="5D5D5D"/>
                </a:solidFill>
                <a:latin typeface="Myriad Pro"/>
              </a:rPr>
              <a:t>tender</a:t>
            </a:r>
            <a:r>
              <a:rPr lang="lv-LV" sz="1500" dirty="0">
                <a:solidFill>
                  <a:srgbClr val="5D5D5D"/>
                </a:solidFill>
                <a:latin typeface="Myriad Pro"/>
              </a:rPr>
              <a:t> </a:t>
            </a:r>
            <a:r>
              <a:rPr lang="lv-LV" sz="1500" dirty="0" err="1">
                <a:solidFill>
                  <a:srgbClr val="5D5D5D"/>
                </a:solidFill>
                <a:latin typeface="Myriad Pro"/>
              </a:rPr>
              <a:t>agreement</a:t>
            </a:r>
            <a:endParaRPr lang="en-US" sz="1500" dirty="0">
              <a:solidFill>
                <a:srgbClr val="5D5D5D"/>
              </a:solidFill>
              <a:latin typeface="Myriad Pro"/>
            </a:endParaRPr>
          </a:p>
        </p:txBody>
      </p:sp>
      <p:sp>
        <p:nvSpPr>
          <p:cNvPr id="49" name="Rectangle 48"/>
          <p:cNvSpPr/>
          <p:nvPr/>
        </p:nvSpPr>
        <p:spPr>
          <a:xfrm>
            <a:off x="124987" y="3437992"/>
            <a:ext cx="1963724" cy="1477328"/>
          </a:xfrm>
          <a:prstGeom prst="rect">
            <a:avLst/>
          </a:prstGeom>
        </p:spPr>
        <p:txBody>
          <a:bodyPr wrap="square">
            <a:spAutoFit/>
          </a:bodyPr>
          <a:lstStyle/>
          <a:p>
            <a:pPr algn="r" defTabSz="685783">
              <a:spcAft>
                <a:spcPts val="150"/>
              </a:spcAft>
            </a:pPr>
            <a:r>
              <a:rPr lang="lv-LV" sz="1500" dirty="0" err="1">
                <a:solidFill>
                  <a:srgbClr val="5D5D5D"/>
                </a:solidFill>
                <a:latin typeface="Myriad Pro"/>
              </a:rPr>
              <a:t>Following</a:t>
            </a:r>
            <a:r>
              <a:rPr lang="lv-LV" sz="1500" dirty="0">
                <a:solidFill>
                  <a:srgbClr val="5D5D5D"/>
                </a:solidFill>
                <a:latin typeface="Myriad Pro"/>
              </a:rPr>
              <a:t> </a:t>
            </a:r>
            <a:r>
              <a:rPr lang="lv-LV" sz="1500" dirty="0" err="1">
                <a:solidFill>
                  <a:srgbClr val="5D5D5D"/>
                </a:solidFill>
                <a:latin typeface="Myriad Pro"/>
              </a:rPr>
              <a:t>good</a:t>
            </a:r>
            <a:r>
              <a:rPr lang="lv-LV" sz="1500" dirty="0">
                <a:solidFill>
                  <a:srgbClr val="5D5D5D"/>
                </a:solidFill>
                <a:latin typeface="Myriad Pro"/>
              </a:rPr>
              <a:t> </a:t>
            </a:r>
            <a:r>
              <a:rPr lang="lv-LV" sz="1500" dirty="0" err="1">
                <a:solidFill>
                  <a:srgbClr val="5D5D5D"/>
                </a:solidFill>
                <a:latin typeface="Myriad Pro"/>
              </a:rPr>
              <a:t>practice</a:t>
            </a:r>
            <a:r>
              <a:rPr lang="lv-LV" sz="1500" dirty="0">
                <a:solidFill>
                  <a:srgbClr val="5D5D5D"/>
                </a:solidFill>
                <a:latin typeface="Myriad Pro"/>
              </a:rPr>
              <a:t> </a:t>
            </a:r>
            <a:r>
              <a:rPr lang="lv-LV" sz="1500" dirty="0" err="1">
                <a:solidFill>
                  <a:srgbClr val="5D5D5D"/>
                </a:solidFill>
                <a:latin typeface="Myriad Pro"/>
              </a:rPr>
              <a:t>in</a:t>
            </a:r>
            <a:r>
              <a:rPr lang="lv-LV" sz="1500" dirty="0">
                <a:solidFill>
                  <a:srgbClr val="5D5D5D"/>
                </a:solidFill>
                <a:latin typeface="Myriad Pro"/>
              </a:rPr>
              <a:t> </a:t>
            </a:r>
            <a:r>
              <a:rPr lang="lv-LV" sz="1500" dirty="0" err="1">
                <a:solidFill>
                  <a:srgbClr val="5D5D5D"/>
                </a:solidFill>
                <a:latin typeface="Myriad Pro"/>
              </a:rPr>
              <a:t>respect</a:t>
            </a:r>
            <a:r>
              <a:rPr lang="lv-LV" sz="1500" dirty="0">
                <a:solidFill>
                  <a:srgbClr val="5D5D5D"/>
                </a:solidFill>
                <a:latin typeface="Myriad Pro"/>
              </a:rPr>
              <a:t> </a:t>
            </a:r>
            <a:r>
              <a:rPr lang="lv-LV" sz="1500" dirty="0" err="1">
                <a:solidFill>
                  <a:srgbClr val="5D5D5D"/>
                </a:solidFill>
                <a:latin typeface="Myriad Pro"/>
              </a:rPr>
              <a:t>of</a:t>
            </a:r>
            <a:r>
              <a:rPr lang="lv-LV" sz="1500" dirty="0">
                <a:solidFill>
                  <a:srgbClr val="5D5D5D"/>
                </a:solidFill>
                <a:latin typeface="Myriad Pro"/>
              </a:rPr>
              <a:t> </a:t>
            </a:r>
            <a:r>
              <a:rPr lang="lv-LV" sz="1500" dirty="0" err="1">
                <a:solidFill>
                  <a:srgbClr val="5D5D5D"/>
                </a:solidFill>
                <a:latin typeface="Myriad Pro"/>
              </a:rPr>
              <a:t>labour</a:t>
            </a:r>
            <a:r>
              <a:rPr lang="lv-LV" sz="1500" dirty="0">
                <a:solidFill>
                  <a:srgbClr val="5D5D5D"/>
                </a:solidFill>
                <a:latin typeface="Myriad Pro"/>
              </a:rPr>
              <a:t>, </a:t>
            </a:r>
            <a:r>
              <a:rPr lang="lv-LV" sz="1500" dirty="0" err="1">
                <a:solidFill>
                  <a:srgbClr val="5D5D5D"/>
                </a:solidFill>
                <a:latin typeface="Myriad Pro"/>
              </a:rPr>
              <a:t>health</a:t>
            </a:r>
            <a:r>
              <a:rPr lang="lv-LV" sz="1500" dirty="0">
                <a:solidFill>
                  <a:srgbClr val="5D5D5D"/>
                </a:solidFill>
                <a:latin typeface="Myriad Pro"/>
              </a:rPr>
              <a:t> &amp; </a:t>
            </a:r>
            <a:r>
              <a:rPr lang="lv-LV" sz="1500" dirty="0" err="1">
                <a:solidFill>
                  <a:srgbClr val="5D5D5D"/>
                </a:solidFill>
                <a:latin typeface="Myriad Pro"/>
              </a:rPr>
              <a:t>safety</a:t>
            </a:r>
            <a:r>
              <a:rPr lang="lv-LV" sz="1500" dirty="0">
                <a:solidFill>
                  <a:srgbClr val="5D5D5D"/>
                </a:solidFill>
                <a:latin typeface="Myriad Pro"/>
              </a:rPr>
              <a:t>, </a:t>
            </a:r>
            <a:r>
              <a:rPr lang="lv-LV" sz="1500" dirty="0" err="1">
                <a:solidFill>
                  <a:srgbClr val="5D5D5D"/>
                </a:solidFill>
                <a:latin typeface="Myriad Pro"/>
              </a:rPr>
              <a:t>environmental</a:t>
            </a:r>
            <a:r>
              <a:rPr lang="lv-LV" sz="1500" dirty="0">
                <a:solidFill>
                  <a:srgbClr val="5D5D5D"/>
                </a:solidFill>
                <a:latin typeface="Myriad Pro"/>
              </a:rPr>
              <a:t> </a:t>
            </a:r>
            <a:r>
              <a:rPr lang="lv-LV" sz="1500" dirty="0" err="1">
                <a:solidFill>
                  <a:srgbClr val="5D5D5D"/>
                </a:solidFill>
                <a:latin typeface="Myriad Pro"/>
              </a:rPr>
              <a:t>protection</a:t>
            </a:r>
            <a:endParaRPr lang="en-US" sz="1500" dirty="0">
              <a:solidFill>
                <a:srgbClr val="5D5D5D"/>
              </a:solidFill>
              <a:latin typeface="Myriad Pro"/>
            </a:endParaRPr>
          </a:p>
        </p:txBody>
      </p:sp>
      <p:sp>
        <p:nvSpPr>
          <p:cNvPr id="50" name="Rectangle 49"/>
          <p:cNvSpPr/>
          <p:nvPr/>
        </p:nvSpPr>
        <p:spPr>
          <a:xfrm>
            <a:off x="-7365" y="1815093"/>
            <a:ext cx="2216060" cy="553998"/>
          </a:xfrm>
          <a:prstGeom prst="rect">
            <a:avLst/>
          </a:prstGeom>
        </p:spPr>
        <p:txBody>
          <a:bodyPr wrap="square">
            <a:spAutoFit/>
          </a:bodyPr>
          <a:lstStyle/>
          <a:p>
            <a:pPr algn="r" defTabSz="685783">
              <a:spcAft>
                <a:spcPts val="150"/>
              </a:spcAft>
            </a:pPr>
            <a:r>
              <a:rPr lang="lv-LV" sz="1500" dirty="0" err="1">
                <a:solidFill>
                  <a:srgbClr val="5D5D5D"/>
                </a:solidFill>
                <a:latin typeface="Myriad Pro"/>
              </a:rPr>
              <a:t>Avoiding</a:t>
            </a:r>
            <a:r>
              <a:rPr lang="lv-LV" sz="1500" dirty="0">
                <a:solidFill>
                  <a:srgbClr val="5D5D5D"/>
                </a:solidFill>
                <a:latin typeface="Myriad Pro"/>
              </a:rPr>
              <a:t> </a:t>
            </a:r>
            <a:r>
              <a:rPr lang="lv-LV" sz="1500" dirty="0" err="1">
                <a:solidFill>
                  <a:srgbClr val="5D5D5D"/>
                </a:solidFill>
                <a:latin typeface="Myriad Pro"/>
              </a:rPr>
              <a:t>corruption</a:t>
            </a:r>
            <a:r>
              <a:rPr lang="lv-LV" sz="1500" dirty="0">
                <a:solidFill>
                  <a:srgbClr val="5D5D5D"/>
                </a:solidFill>
                <a:latin typeface="Myriad Pro"/>
              </a:rPr>
              <a:t>, </a:t>
            </a:r>
            <a:r>
              <a:rPr lang="lv-LV" sz="1500" dirty="0" err="1">
                <a:solidFill>
                  <a:srgbClr val="5D5D5D"/>
                </a:solidFill>
                <a:latin typeface="Myriad Pro"/>
              </a:rPr>
              <a:t>conflict</a:t>
            </a:r>
            <a:r>
              <a:rPr lang="lv-LV" sz="1500" dirty="0">
                <a:solidFill>
                  <a:srgbClr val="5D5D5D"/>
                </a:solidFill>
                <a:latin typeface="Myriad Pro"/>
              </a:rPr>
              <a:t> </a:t>
            </a:r>
            <a:r>
              <a:rPr lang="lv-LV" sz="1500" dirty="0" err="1">
                <a:solidFill>
                  <a:srgbClr val="5D5D5D"/>
                </a:solidFill>
                <a:latin typeface="Myriad Pro"/>
              </a:rPr>
              <a:t>of</a:t>
            </a:r>
            <a:r>
              <a:rPr lang="lv-LV" sz="1500" dirty="0">
                <a:solidFill>
                  <a:srgbClr val="5D5D5D"/>
                </a:solidFill>
                <a:latin typeface="Myriad Pro"/>
              </a:rPr>
              <a:t> </a:t>
            </a:r>
            <a:r>
              <a:rPr lang="lv-LV" sz="1500" dirty="0" err="1">
                <a:solidFill>
                  <a:srgbClr val="5D5D5D"/>
                </a:solidFill>
                <a:latin typeface="Myriad Pro"/>
              </a:rPr>
              <a:t>interest</a:t>
            </a:r>
            <a:endParaRPr lang="en-US" sz="1500" dirty="0">
              <a:solidFill>
                <a:srgbClr val="5D5D5D"/>
              </a:solidFill>
              <a:latin typeface="Myriad Pro"/>
            </a:endParaRPr>
          </a:p>
        </p:txBody>
      </p:sp>
      <p:sp>
        <p:nvSpPr>
          <p:cNvPr id="52" name="Rectangle 51"/>
          <p:cNvSpPr/>
          <p:nvPr/>
        </p:nvSpPr>
        <p:spPr>
          <a:xfrm>
            <a:off x="6760840" y="3375300"/>
            <a:ext cx="2216060" cy="784830"/>
          </a:xfrm>
          <a:prstGeom prst="rect">
            <a:avLst/>
          </a:prstGeom>
        </p:spPr>
        <p:txBody>
          <a:bodyPr wrap="square">
            <a:spAutoFit/>
          </a:bodyPr>
          <a:lstStyle/>
          <a:p>
            <a:pPr defTabSz="685783">
              <a:spcAft>
                <a:spcPts val="150"/>
              </a:spcAft>
            </a:pPr>
            <a:r>
              <a:rPr lang="lv-LV" sz="1500" dirty="0" err="1">
                <a:solidFill>
                  <a:srgbClr val="5D5D5D"/>
                </a:solidFill>
                <a:latin typeface="Myriad Pro"/>
              </a:rPr>
              <a:t>Acting</a:t>
            </a:r>
            <a:r>
              <a:rPr lang="lv-LV" sz="1500" dirty="0">
                <a:solidFill>
                  <a:srgbClr val="5D5D5D"/>
                </a:solidFill>
                <a:latin typeface="Myriad Pro"/>
              </a:rPr>
              <a:t> </a:t>
            </a:r>
            <a:r>
              <a:rPr lang="lv-LV" sz="1500" dirty="0" err="1">
                <a:solidFill>
                  <a:srgbClr val="5D5D5D"/>
                </a:solidFill>
                <a:latin typeface="Myriad Pro"/>
              </a:rPr>
              <a:t>in</a:t>
            </a:r>
            <a:r>
              <a:rPr lang="lv-LV" sz="1500" dirty="0">
                <a:solidFill>
                  <a:srgbClr val="5D5D5D"/>
                </a:solidFill>
                <a:latin typeface="Myriad Pro"/>
              </a:rPr>
              <a:t> </a:t>
            </a:r>
            <a:r>
              <a:rPr lang="lv-LV" sz="1500" dirty="0" err="1">
                <a:solidFill>
                  <a:srgbClr val="5D5D5D"/>
                </a:solidFill>
                <a:latin typeface="Myriad Pro"/>
              </a:rPr>
              <a:t>an</a:t>
            </a:r>
            <a:r>
              <a:rPr lang="lv-LV" sz="1500" dirty="0">
                <a:solidFill>
                  <a:srgbClr val="5D5D5D"/>
                </a:solidFill>
                <a:latin typeface="Myriad Pro"/>
              </a:rPr>
              <a:t> </a:t>
            </a:r>
            <a:r>
              <a:rPr lang="lv-LV" sz="1500" dirty="0" err="1">
                <a:solidFill>
                  <a:srgbClr val="5D5D5D"/>
                </a:solidFill>
                <a:latin typeface="Myriad Pro"/>
              </a:rPr>
              <a:t>ethical</a:t>
            </a:r>
            <a:r>
              <a:rPr lang="lv-LV" sz="1500" dirty="0">
                <a:solidFill>
                  <a:srgbClr val="5D5D5D"/>
                </a:solidFill>
                <a:latin typeface="Myriad Pro"/>
              </a:rPr>
              <a:t>, </a:t>
            </a:r>
            <a:r>
              <a:rPr lang="lv-LV" sz="1500" dirty="0" err="1">
                <a:solidFill>
                  <a:srgbClr val="5D5D5D"/>
                </a:solidFill>
                <a:latin typeface="Myriad Pro"/>
              </a:rPr>
              <a:t>sustainable</a:t>
            </a:r>
            <a:r>
              <a:rPr lang="lv-LV" sz="1500" dirty="0">
                <a:solidFill>
                  <a:srgbClr val="5D5D5D"/>
                </a:solidFill>
                <a:latin typeface="Myriad Pro"/>
              </a:rPr>
              <a:t> &amp; </a:t>
            </a:r>
            <a:r>
              <a:rPr lang="lv-LV" sz="1500" dirty="0" err="1">
                <a:solidFill>
                  <a:srgbClr val="5D5D5D"/>
                </a:solidFill>
                <a:latin typeface="Myriad Pro"/>
              </a:rPr>
              <a:t>social</a:t>
            </a:r>
            <a:r>
              <a:rPr lang="lv-LV" sz="1500" dirty="0">
                <a:solidFill>
                  <a:srgbClr val="5D5D5D"/>
                </a:solidFill>
                <a:latin typeface="Myriad Pro"/>
              </a:rPr>
              <a:t> </a:t>
            </a:r>
            <a:r>
              <a:rPr lang="lv-LV" sz="1500" dirty="0" err="1">
                <a:solidFill>
                  <a:srgbClr val="5D5D5D"/>
                </a:solidFill>
                <a:latin typeface="Myriad Pro"/>
              </a:rPr>
              <a:t>responsible</a:t>
            </a:r>
            <a:r>
              <a:rPr lang="lv-LV" sz="1500" dirty="0">
                <a:solidFill>
                  <a:srgbClr val="5D5D5D"/>
                </a:solidFill>
                <a:latin typeface="Myriad Pro"/>
              </a:rPr>
              <a:t> </a:t>
            </a:r>
            <a:r>
              <a:rPr lang="lv-LV" sz="1500" dirty="0" err="1">
                <a:solidFill>
                  <a:srgbClr val="5D5D5D"/>
                </a:solidFill>
                <a:latin typeface="Myriad Pro"/>
              </a:rPr>
              <a:t>manner</a:t>
            </a:r>
            <a:endParaRPr lang="en-US" sz="1500" dirty="0">
              <a:solidFill>
                <a:srgbClr val="5D5D5D"/>
              </a:solidFill>
              <a:latin typeface="Myriad Pro"/>
            </a:endParaRPr>
          </a:p>
        </p:txBody>
      </p:sp>
      <p:sp>
        <p:nvSpPr>
          <p:cNvPr id="53" name="Rectangle 52"/>
          <p:cNvSpPr/>
          <p:nvPr/>
        </p:nvSpPr>
        <p:spPr>
          <a:xfrm>
            <a:off x="6746933" y="1842874"/>
            <a:ext cx="2216060" cy="553998"/>
          </a:xfrm>
          <a:prstGeom prst="rect">
            <a:avLst/>
          </a:prstGeom>
        </p:spPr>
        <p:txBody>
          <a:bodyPr wrap="square">
            <a:spAutoFit/>
          </a:bodyPr>
          <a:lstStyle/>
          <a:p>
            <a:pPr defTabSz="685783">
              <a:spcAft>
                <a:spcPts val="150"/>
              </a:spcAft>
            </a:pPr>
            <a:r>
              <a:rPr lang="lv-LV" sz="1500" dirty="0" err="1">
                <a:solidFill>
                  <a:srgbClr val="5D5D5D"/>
                </a:solidFill>
                <a:latin typeface="Myriad Pro"/>
              </a:rPr>
              <a:t>Compliance</a:t>
            </a:r>
            <a:r>
              <a:rPr lang="lv-LV" sz="1500" dirty="0">
                <a:solidFill>
                  <a:srgbClr val="5D5D5D"/>
                </a:solidFill>
                <a:latin typeface="Myriad Pro"/>
              </a:rPr>
              <a:t> </a:t>
            </a:r>
            <a:r>
              <a:rPr lang="lv-LV" sz="1500" dirty="0" err="1">
                <a:solidFill>
                  <a:srgbClr val="5D5D5D"/>
                </a:solidFill>
                <a:latin typeface="Myriad Pro"/>
              </a:rPr>
              <a:t>with</a:t>
            </a:r>
            <a:r>
              <a:rPr lang="lv-LV" sz="1500" dirty="0">
                <a:solidFill>
                  <a:srgbClr val="5D5D5D"/>
                </a:solidFill>
                <a:latin typeface="Myriad Pro"/>
              </a:rPr>
              <a:t> </a:t>
            </a:r>
            <a:r>
              <a:rPr lang="lv-LV" sz="1500" dirty="0" err="1">
                <a:solidFill>
                  <a:srgbClr val="5D5D5D"/>
                </a:solidFill>
                <a:latin typeface="Myriad Pro"/>
              </a:rPr>
              <a:t>laws</a:t>
            </a:r>
            <a:r>
              <a:rPr lang="lv-LV" sz="1500" dirty="0">
                <a:solidFill>
                  <a:srgbClr val="5D5D5D"/>
                </a:solidFill>
                <a:latin typeface="Myriad Pro"/>
              </a:rPr>
              <a:t> &amp; </a:t>
            </a:r>
            <a:r>
              <a:rPr lang="lv-LV" sz="1500" dirty="0" err="1">
                <a:solidFill>
                  <a:srgbClr val="5D5D5D"/>
                </a:solidFill>
                <a:latin typeface="Myriad Pro"/>
              </a:rPr>
              <a:t>regulations</a:t>
            </a:r>
            <a:endParaRPr lang="en-US" sz="1500" dirty="0">
              <a:solidFill>
                <a:srgbClr val="5D5D5D"/>
              </a:solidFill>
              <a:latin typeface="Myriad Pro"/>
            </a:endParaRPr>
          </a:p>
        </p:txBody>
      </p:sp>
      <p:grpSp>
        <p:nvGrpSpPr>
          <p:cNvPr id="77" name="Group 76"/>
          <p:cNvGrpSpPr/>
          <p:nvPr/>
        </p:nvGrpSpPr>
        <p:grpSpPr>
          <a:xfrm>
            <a:off x="4073687" y="875991"/>
            <a:ext cx="822960" cy="822960"/>
            <a:chOff x="3541713" y="2476500"/>
            <a:chExt cx="949325" cy="949325"/>
          </a:xfrm>
        </p:grpSpPr>
        <p:sp>
          <p:nvSpPr>
            <p:cNvPr id="78" name="Oval 9"/>
            <p:cNvSpPr>
              <a:spLocks noChangeArrowheads="1"/>
            </p:cNvSpPr>
            <p:nvPr/>
          </p:nvSpPr>
          <p:spPr bwMode="auto">
            <a:xfrm>
              <a:off x="3541713" y="2476500"/>
              <a:ext cx="949325" cy="949325"/>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79" name="Freeform 19"/>
            <p:cNvSpPr>
              <a:spLocks noEditPoints="1"/>
            </p:cNvSpPr>
            <p:nvPr/>
          </p:nvSpPr>
          <p:spPr bwMode="auto">
            <a:xfrm>
              <a:off x="3775075" y="2730500"/>
              <a:ext cx="482600" cy="441325"/>
            </a:xfrm>
            <a:custGeom>
              <a:avLst/>
              <a:gdLst>
                <a:gd name="T0" fmla="*/ 129 w 540"/>
                <a:gd name="T1" fmla="*/ 0 h 493"/>
                <a:gd name="T2" fmla="*/ 84 w 540"/>
                <a:gd name="T3" fmla="*/ 82 h 493"/>
                <a:gd name="T4" fmla="*/ 0 w 540"/>
                <a:gd name="T5" fmla="*/ 127 h 493"/>
                <a:gd name="T6" fmla="*/ 49 w 540"/>
                <a:gd name="T7" fmla="*/ 493 h 493"/>
                <a:gd name="T8" fmla="*/ 540 w 540"/>
                <a:gd name="T9" fmla="*/ 449 h 493"/>
                <a:gd name="T10" fmla="*/ 495 w 540"/>
                <a:gd name="T11" fmla="*/ 0 h 493"/>
                <a:gd name="T12" fmla="*/ 14 w 540"/>
                <a:gd name="T13" fmla="*/ 127 h 493"/>
                <a:gd name="T14" fmla="*/ 84 w 540"/>
                <a:gd name="T15" fmla="*/ 96 h 493"/>
                <a:gd name="T16" fmla="*/ 49 w 540"/>
                <a:gd name="T17" fmla="*/ 479 h 493"/>
                <a:gd name="T18" fmla="*/ 526 w 540"/>
                <a:gd name="T19" fmla="*/ 449 h 493"/>
                <a:gd name="T20" fmla="*/ 84 w 540"/>
                <a:gd name="T21" fmla="*/ 479 h 493"/>
                <a:gd name="T22" fmla="*/ 98 w 540"/>
                <a:gd name="T23" fmla="*/ 44 h 493"/>
                <a:gd name="T24" fmla="*/ 495 w 540"/>
                <a:gd name="T25" fmla="*/ 14 h 493"/>
                <a:gd name="T26" fmla="*/ 526 w 540"/>
                <a:gd name="T27" fmla="*/ 449 h 493"/>
                <a:gd name="T28" fmla="*/ 289 w 540"/>
                <a:gd name="T29" fmla="*/ 107 h 493"/>
                <a:gd name="T30" fmla="*/ 163 w 540"/>
                <a:gd name="T31" fmla="*/ 100 h 493"/>
                <a:gd name="T32" fmla="*/ 289 w 540"/>
                <a:gd name="T33" fmla="*/ 93 h 493"/>
                <a:gd name="T34" fmla="*/ 464 w 540"/>
                <a:gd name="T35" fmla="*/ 100 h 493"/>
                <a:gd name="T36" fmla="*/ 338 w 540"/>
                <a:gd name="T37" fmla="*/ 107 h 493"/>
                <a:gd name="T38" fmla="*/ 338 w 540"/>
                <a:gd name="T39" fmla="*/ 93 h 493"/>
                <a:gd name="T40" fmla="*/ 464 w 540"/>
                <a:gd name="T41" fmla="*/ 100 h 493"/>
                <a:gd name="T42" fmla="*/ 289 w 540"/>
                <a:gd name="T43" fmla="*/ 195 h 493"/>
                <a:gd name="T44" fmla="*/ 163 w 540"/>
                <a:gd name="T45" fmla="*/ 188 h 493"/>
                <a:gd name="T46" fmla="*/ 289 w 540"/>
                <a:gd name="T47" fmla="*/ 181 h 493"/>
                <a:gd name="T48" fmla="*/ 296 w 540"/>
                <a:gd name="T49" fmla="*/ 276 h 493"/>
                <a:gd name="T50" fmla="*/ 170 w 540"/>
                <a:gd name="T51" fmla="*/ 283 h 493"/>
                <a:gd name="T52" fmla="*/ 170 w 540"/>
                <a:gd name="T53" fmla="*/ 269 h 493"/>
                <a:gd name="T54" fmla="*/ 296 w 540"/>
                <a:gd name="T55" fmla="*/ 276 h 493"/>
                <a:gd name="T56" fmla="*/ 289 w 540"/>
                <a:gd name="T57" fmla="*/ 371 h 493"/>
                <a:gd name="T58" fmla="*/ 163 w 540"/>
                <a:gd name="T59" fmla="*/ 364 h 493"/>
                <a:gd name="T60" fmla="*/ 289 w 540"/>
                <a:gd name="T61" fmla="*/ 357 h 493"/>
                <a:gd name="T62" fmla="*/ 457 w 540"/>
                <a:gd name="T63" fmla="*/ 181 h 493"/>
                <a:gd name="T64" fmla="*/ 331 w 540"/>
                <a:gd name="T65" fmla="*/ 188 h 493"/>
                <a:gd name="T66" fmla="*/ 338 w 540"/>
                <a:gd name="T67" fmla="*/ 371 h 493"/>
                <a:gd name="T68" fmla="*/ 464 w 540"/>
                <a:gd name="T69" fmla="*/ 364 h 493"/>
                <a:gd name="T70" fmla="*/ 457 w 540"/>
                <a:gd name="T71" fmla="*/ 181 h 493"/>
                <a:gd name="T72" fmla="*/ 345 w 540"/>
                <a:gd name="T73" fmla="*/ 357 h 493"/>
                <a:gd name="T74" fmla="*/ 450 w 540"/>
                <a:gd name="T75" fmla="*/ 19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0" h="493">
                  <a:moveTo>
                    <a:pt x="495" y="0"/>
                  </a:moveTo>
                  <a:cubicBezTo>
                    <a:pt x="129" y="0"/>
                    <a:pt x="129" y="0"/>
                    <a:pt x="129" y="0"/>
                  </a:cubicBezTo>
                  <a:cubicBezTo>
                    <a:pt x="104" y="0"/>
                    <a:pt x="84" y="20"/>
                    <a:pt x="84" y="44"/>
                  </a:cubicBezTo>
                  <a:cubicBezTo>
                    <a:pt x="84" y="82"/>
                    <a:pt x="84" y="82"/>
                    <a:pt x="84" y="82"/>
                  </a:cubicBezTo>
                  <a:cubicBezTo>
                    <a:pt x="45" y="82"/>
                    <a:pt x="45" y="82"/>
                    <a:pt x="45" y="82"/>
                  </a:cubicBezTo>
                  <a:cubicBezTo>
                    <a:pt x="20" y="82"/>
                    <a:pt x="0" y="102"/>
                    <a:pt x="0" y="127"/>
                  </a:cubicBezTo>
                  <a:cubicBezTo>
                    <a:pt x="0" y="449"/>
                    <a:pt x="0" y="449"/>
                    <a:pt x="0" y="449"/>
                  </a:cubicBezTo>
                  <a:cubicBezTo>
                    <a:pt x="0" y="472"/>
                    <a:pt x="23" y="493"/>
                    <a:pt x="49" y="493"/>
                  </a:cubicBezTo>
                  <a:cubicBezTo>
                    <a:pt x="495" y="493"/>
                    <a:pt x="495" y="493"/>
                    <a:pt x="495" y="493"/>
                  </a:cubicBezTo>
                  <a:cubicBezTo>
                    <a:pt x="520" y="493"/>
                    <a:pt x="540" y="473"/>
                    <a:pt x="540" y="449"/>
                  </a:cubicBezTo>
                  <a:cubicBezTo>
                    <a:pt x="540" y="44"/>
                    <a:pt x="540" y="44"/>
                    <a:pt x="540" y="44"/>
                  </a:cubicBezTo>
                  <a:cubicBezTo>
                    <a:pt x="540" y="20"/>
                    <a:pt x="520" y="0"/>
                    <a:pt x="495" y="0"/>
                  </a:cubicBezTo>
                  <a:close/>
                  <a:moveTo>
                    <a:pt x="14" y="449"/>
                  </a:moveTo>
                  <a:cubicBezTo>
                    <a:pt x="14" y="127"/>
                    <a:pt x="14" y="127"/>
                    <a:pt x="14" y="127"/>
                  </a:cubicBezTo>
                  <a:cubicBezTo>
                    <a:pt x="14" y="110"/>
                    <a:pt x="28" y="96"/>
                    <a:pt x="45" y="96"/>
                  </a:cubicBezTo>
                  <a:cubicBezTo>
                    <a:pt x="84" y="96"/>
                    <a:pt x="84" y="96"/>
                    <a:pt x="84" y="96"/>
                  </a:cubicBezTo>
                  <a:cubicBezTo>
                    <a:pt x="84" y="449"/>
                    <a:pt x="84" y="449"/>
                    <a:pt x="84" y="449"/>
                  </a:cubicBezTo>
                  <a:cubicBezTo>
                    <a:pt x="84" y="465"/>
                    <a:pt x="67" y="479"/>
                    <a:pt x="49" y="479"/>
                  </a:cubicBezTo>
                  <a:cubicBezTo>
                    <a:pt x="32" y="479"/>
                    <a:pt x="14" y="466"/>
                    <a:pt x="14" y="449"/>
                  </a:cubicBezTo>
                  <a:close/>
                  <a:moveTo>
                    <a:pt x="526" y="449"/>
                  </a:moveTo>
                  <a:cubicBezTo>
                    <a:pt x="526" y="465"/>
                    <a:pt x="512" y="479"/>
                    <a:pt x="495" y="479"/>
                  </a:cubicBezTo>
                  <a:cubicBezTo>
                    <a:pt x="84" y="479"/>
                    <a:pt x="84" y="479"/>
                    <a:pt x="84" y="479"/>
                  </a:cubicBezTo>
                  <a:cubicBezTo>
                    <a:pt x="93" y="471"/>
                    <a:pt x="98" y="460"/>
                    <a:pt x="98" y="449"/>
                  </a:cubicBezTo>
                  <a:cubicBezTo>
                    <a:pt x="98" y="44"/>
                    <a:pt x="98" y="44"/>
                    <a:pt x="98" y="44"/>
                  </a:cubicBezTo>
                  <a:cubicBezTo>
                    <a:pt x="98" y="27"/>
                    <a:pt x="112" y="14"/>
                    <a:pt x="129" y="14"/>
                  </a:cubicBezTo>
                  <a:cubicBezTo>
                    <a:pt x="495" y="14"/>
                    <a:pt x="495" y="14"/>
                    <a:pt x="495" y="14"/>
                  </a:cubicBezTo>
                  <a:cubicBezTo>
                    <a:pt x="512" y="14"/>
                    <a:pt x="526" y="27"/>
                    <a:pt x="526" y="44"/>
                  </a:cubicBezTo>
                  <a:lnTo>
                    <a:pt x="526" y="449"/>
                  </a:lnTo>
                  <a:close/>
                  <a:moveTo>
                    <a:pt x="296" y="100"/>
                  </a:moveTo>
                  <a:cubicBezTo>
                    <a:pt x="296" y="104"/>
                    <a:pt x="293" y="107"/>
                    <a:pt x="289" y="107"/>
                  </a:cubicBezTo>
                  <a:cubicBezTo>
                    <a:pt x="170" y="107"/>
                    <a:pt x="170" y="107"/>
                    <a:pt x="170" y="107"/>
                  </a:cubicBezTo>
                  <a:cubicBezTo>
                    <a:pt x="166" y="107"/>
                    <a:pt x="163" y="104"/>
                    <a:pt x="163" y="100"/>
                  </a:cubicBezTo>
                  <a:cubicBezTo>
                    <a:pt x="163" y="96"/>
                    <a:pt x="166" y="93"/>
                    <a:pt x="170" y="93"/>
                  </a:cubicBezTo>
                  <a:cubicBezTo>
                    <a:pt x="289" y="93"/>
                    <a:pt x="289" y="93"/>
                    <a:pt x="289" y="93"/>
                  </a:cubicBezTo>
                  <a:cubicBezTo>
                    <a:pt x="293" y="93"/>
                    <a:pt x="296" y="96"/>
                    <a:pt x="296" y="100"/>
                  </a:cubicBezTo>
                  <a:close/>
                  <a:moveTo>
                    <a:pt x="464" y="100"/>
                  </a:moveTo>
                  <a:cubicBezTo>
                    <a:pt x="464" y="104"/>
                    <a:pt x="461" y="107"/>
                    <a:pt x="457" y="107"/>
                  </a:cubicBezTo>
                  <a:cubicBezTo>
                    <a:pt x="338" y="107"/>
                    <a:pt x="338" y="107"/>
                    <a:pt x="338" y="107"/>
                  </a:cubicBezTo>
                  <a:cubicBezTo>
                    <a:pt x="335" y="107"/>
                    <a:pt x="331" y="104"/>
                    <a:pt x="331" y="100"/>
                  </a:cubicBezTo>
                  <a:cubicBezTo>
                    <a:pt x="331" y="96"/>
                    <a:pt x="335" y="93"/>
                    <a:pt x="338" y="93"/>
                  </a:cubicBezTo>
                  <a:cubicBezTo>
                    <a:pt x="457" y="93"/>
                    <a:pt x="457" y="93"/>
                    <a:pt x="457" y="93"/>
                  </a:cubicBezTo>
                  <a:cubicBezTo>
                    <a:pt x="461" y="93"/>
                    <a:pt x="464" y="96"/>
                    <a:pt x="464" y="100"/>
                  </a:cubicBezTo>
                  <a:close/>
                  <a:moveTo>
                    <a:pt x="296" y="188"/>
                  </a:moveTo>
                  <a:cubicBezTo>
                    <a:pt x="296" y="192"/>
                    <a:pt x="293" y="195"/>
                    <a:pt x="289" y="195"/>
                  </a:cubicBezTo>
                  <a:cubicBezTo>
                    <a:pt x="170" y="195"/>
                    <a:pt x="170" y="195"/>
                    <a:pt x="170" y="195"/>
                  </a:cubicBezTo>
                  <a:cubicBezTo>
                    <a:pt x="166" y="195"/>
                    <a:pt x="163" y="192"/>
                    <a:pt x="163" y="188"/>
                  </a:cubicBezTo>
                  <a:cubicBezTo>
                    <a:pt x="163" y="184"/>
                    <a:pt x="166" y="181"/>
                    <a:pt x="170" y="181"/>
                  </a:cubicBezTo>
                  <a:cubicBezTo>
                    <a:pt x="289" y="181"/>
                    <a:pt x="289" y="181"/>
                    <a:pt x="289" y="181"/>
                  </a:cubicBezTo>
                  <a:cubicBezTo>
                    <a:pt x="293" y="181"/>
                    <a:pt x="296" y="184"/>
                    <a:pt x="296" y="188"/>
                  </a:cubicBezTo>
                  <a:close/>
                  <a:moveTo>
                    <a:pt x="296" y="276"/>
                  </a:moveTo>
                  <a:cubicBezTo>
                    <a:pt x="296" y="280"/>
                    <a:pt x="293" y="283"/>
                    <a:pt x="289" y="283"/>
                  </a:cubicBezTo>
                  <a:cubicBezTo>
                    <a:pt x="170" y="283"/>
                    <a:pt x="170" y="283"/>
                    <a:pt x="170" y="283"/>
                  </a:cubicBezTo>
                  <a:cubicBezTo>
                    <a:pt x="166" y="283"/>
                    <a:pt x="163" y="280"/>
                    <a:pt x="163" y="276"/>
                  </a:cubicBezTo>
                  <a:cubicBezTo>
                    <a:pt x="163" y="272"/>
                    <a:pt x="166" y="269"/>
                    <a:pt x="170" y="269"/>
                  </a:cubicBezTo>
                  <a:cubicBezTo>
                    <a:pt x="289" y="269"/>
                    <a:pt x="289" y="269"/>
                    <a:pt x="289" y="269"/>
                  </a:cubicBezTo>
                  <a:cubicBezTo>
                    <a:pt x="293" y="269"/>
                    <a:pt x="296" y="272"/>
                    <a:pt x="296" y="276"/>
                  </a:cubicBezTo>
                  <a:close/>
                  <a:moveTo>
                    <a:pt x="296" y="364"/>
                  </a:moveTo>
                  <a:cubicBezTo>
                    <a:pt x="296" y="367"/>
                    <a:pt x="293" y="371"/>
                    <a:pt x="289" y="371"/>
                  </a:cubicBezTo>
                  <a:cubicBezTo>
                    <a:pt x="170" y="371"/>
                    <a:pt x="170" y="371"/>
                    <a:pt x="170" y="371"/>
                  </a:cubicBezTo>
                  <a:cubicBezTo>
                    <a:pt x="166" y="371"/>
                    <a:pt x="163" y="367"/>
                    <a:pt x="163" y="364"/>
                  </a:cubicBezTo>
                  <a:cubicBezTo>
                    <a:pt x="163" y="360"/>
                    <a:pt x="166" y="357"/>
                    <a:pt x="170" y="357"/>
                  </a:cubicBezTo>
                  <a:cubicBezTo>
                    <a:pt x="289" y="357"/>
                    <a:pt x="289" y="357"/>
                    <a:pt x="289" y="357"/>
                  </a:cubicBezTo>
                  <a:cubicBezTo>
                    <a:pt x="293" y="357"/>
                    <a:pt x="296" y="360"/>
                    <a:pt x="296" y="364"/>
                  </a:cubicBezTo>
                  <a:close/>
                  <a:moveTo>
                    <a:pt x="457" y="181"/>
                  </a:moveTo>
                  <a:cubicBezTo>
                    <a:pt x="338" y="181"/>
                    <a:pt x="338" y="181"/>
                    <a:pt x="338" y="181"/>
                  </a:cubicBezTo>
                  <a:cubicBezTo>
                    <a:pt x="335" y="181"/>
                    <a:pt x="331" y="184"/>
                    <a:pt x="331" y="188"/>
                  </a:cubicBezTo>
                  <a:cubicBezTo>
                    <a:pt x="331" y="364"/>
                    <a:pt x="331" y="364"/>
                    <a:pt x="331" y="364"/>
                  </a:cubicBezTo>
                  <a:cubicBezTo>
                    <a:pt x="331" y="367"/>
                    <a:pt x="335" y="371"/>
                    <a:pt x="338" y="371"/>
                  </a:cubicBezTo>
                  <a:cubicBezTo>
                    <a:pt x="457" y="371"/>
                    <a:pt x="457" y="371"/>
                    <a:pt x="457" y="371"/>
                  </a:cubicBezTo>
                  <a:cubicBezTo>
                    <a:pt x="461" y="371"/>
                    <a:pt x="464" y="367"/>
                    <a:pt x="464" y="364"/>
                  </a:cubicBezTo>
                  <a:cubicBezTo>
                    <a:pt x="464" y="188"/>
                    <a:pt x="464" y="188"/>
                    <a:pt x="464" y="188"/>
                  </a:cubicBezTo>
                  <a:cubicBezTo>
                    <a:pt x="464" y="184"/>
                    <a:pt x="461" y="181"/>
                    <a:pt x="457" y="181"/>
                  </a:cubicBezTo>
                  <a:close/>
                  <a:moveTo>
                    <a:pt x="450" y="357"/>
                  </a:moveTo>
                  <a:cubicBezTo>
                    <a:pt x="345" y="357"/>
                    <a:pt x="345" y="357"/>
                    <a:pt x="345" y="357"/>
                  </a:cubicBezTo>
                  <a:cubicBezTo>
                    <a:pt x="345" y="195"/>
                    <a:pt x="345" y="195"/>
                    <a:pt x="345" y="195"/>
                  </a:cubicBezTo>
                  <a:cubicBezTo>
                    <a:pt x="450" y="195"/>
                    <a:pt x="450" y="195"/>
                    <a:pt x="450" y="195"/>
                  </a:cubicBezTo>
                  <a:lnTo>
                    <a:pt x="450" y="357"/>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grpSp>
      <p:sp>
        <p:nvSpPr>
          <p:cNvPr id="81" name="Oval 64"/>
          <p:cNvSpPr>
            <a:spLocks noChangeArrowheads="1"/>
          </p:cNvSpPr>
          <p:nvPr/>
        </p:nvSpPr>
        <p:spPr bwMode="auto">
          <a:xfrm>
            <a:off x="5814627" y="1632653"/>
            <a:ext cx="822960" cy="822960"/>
          </a:xfrm>
          <a:prstGeom prst="ellipse">
            <a:avLst/>
          </a:prstGeom>
          <a:solidFill>
            <a:srgbClr val="4472C4"/>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2" name="Freeform 138"/>
          <p:cNvSpPr>
            <a:spLocks noEditPoints="1"/>
          </p:cNvSpPr>
          <p:nvPr/>
        </p:nvSpPr>
        <p:spPr bwMode="auto">
          <a:xfrm>
            <a:off x="6062137" y="1842875"/>
            <a:ext cx="398513" cy="350472"/>
          </a:xfrm>
          <a:custGeom>
            <a:avLst/>
            <a:gdLst>
              <a:gd name="T0" fmla="*/ 512 w 515"/>
              <a:gd name="T1" fmla="*/ 2 h 453"/>
              <a:gd name="T2" fmla="*/ 502 w 515"/>
              <a:gd name="T3" fmla="*/ 3 h 453"/>
              <a:gd name="T4" fmla="*/ 398 w 515"/>
              <a:gd name="T5" fmla="*/ 134 h 453"/>
              <a:gd name="T6" fmla="*/ 398 w 515"/>
              <a:gd name="T7" fmla="*/ 63 h 453"/>
              <a:gd name="T8" fmla="*/ 391 w 515"/>
              <a:gd name="T9" fmla="*/ 56 h 453"/>
              <a:gd name="T10" fmla="*/ 7 w 515"/>
              <a:gd name="T11" fmla="*/ 56 h 453"/>
              <a:gd name="T12" fmla="*/ 0 w 515"/>
              <a:gd name="T13" fmla="*/ 63 h 453"/>
              <a:gd name="T14" fmla="*/ 0 w 515"/>
              <a:gd name="T15" fmla="*/ 446 h 453"/>
              <a:gd name="T16" fmla="*/ 7 w 515"/>
              <a:gd name="T17" fmla="*/ 453 h 453"/>
              <a:gd name="T18" fmla="*/ 391 w 515"/>
              <a:gd name="T19" fmla="*/ 453 h 453"/>
              <a:gd name="T20" fmla="*/ 398 w 515"/>
              <a:gd name="T21" fmla="*/ 446 h 453"/>
              <a:gd name="T22" fmla="*/ 398 w 515"/>
              <a:gd name="T23" fmla="*/ 156 h 453"/>
              <a:gd name="T24" fmla="*/ 513 w 515"/>
              <a:gd name="T25" fmla="*/ 12 h 453"/>
              <a:gd name="T26" fmla="*/ 512 w 515"/>
              <a:gd name="T27" fmla="*/ 2 h 453"/>
              <a:gd name="T28" fmla="*/ 384 w 515"/>
              <a:gd name="T29" fmla="*/ 439 h 453"/>
              <a:gd name="T30" fmla="*/ 14 w 515"/>
              <a:gd name="T31" fmla="*/ 439 h 453"/>
              <a:gd name="T32" fmla="*/ 14 w 515"/>
              <a:gd name="T33" fmla="*/ 70 h 453"/>
              <a:gd name="T34" fmla="*/ 384 w 515"/>
              <a:gd name="T35" fmla="*/ 70 h 453"/>
              <a:gd name="T36" fmla="*/ 384 w 515"/>
              <a:gd name="T37" fmla="*/ 151 h 453"/>
              <a:gd name="T38" fmla="*/ 204 w 515"/>
              <a:gd name="T39" fmla="*/ 376 h 453"/>
              <a:gd name="T40" fmla="*/ 49 w 515"/>
              <a:gd name="T41" fmla="*/ 245 h 453"/>
              <a:gd name="T42" fmla="*/ 39 w 515"/>
              <a:gd name="T43" fmla="*/ 246 h 453"/>
              <a:gd name="T44" fmla="*/ 40 w 515"/>
              <a:gd name="T45" fmla="*/ 256 h 453"/>
              <a:gd name="T46" fmla="*/ 201 w 515"/>
              <a:gd name="T47" fmla="*/ 391 h 453"/>
              <a:gd name="T48" fmla="*/ 205 w 515"/>
              <a:gd name="T49" fmla="*/ 393 h 453"/>
              <a:gd name="T50" fmla="*/ 206 w 515"/>
              <a:gd name="T51" fmla="*/ 393 h 453"/>
              <a:gd name="T52" fmla="*/ 211 w 515"/>
              <a:gd name="T53" fmla="*/ 390 h 453"/>
              <a:gd name="T54" fmla="*/ 384 w 515"/>
              <a:gd name="T55" fmla="*/ 174 h 453"/>
              <a:gd name="T56" fmla="*/ 384 w 515"/>
              <a:gd name="T57" fmla="*/ 4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453">
                <a:moveTo>
                  <a:pt x="512" y="2"/>
                </a:moveTo>
                <a:cubicBezTo>
                  <a:pt x="509" y="0"/>
                  <a:pt x="504" y="0"/>
                  <a:pt x="502" y="3"/>
                </a:cubicBezTo>
                <a:cubicBezTo>
                  <a:pt x="398" y="134"/>
                  <a:pt x="398" y="134"/>
                  <a:pt x="398" y="134"/>
                </a:cubicBezTo>
                <a:cubicBezTo>
                  <a:pt x="398" y="63"/>
                  <a:pt x="398" y="63"/>
                  <a:pt x="398" y="63"/>
                </a:cubicBezTo>
                <a:cubicBezTo>
                  <a:pt x="398" y="59"/>
                  <a:pt x="394" y="56"/>
                  <a:pt x="391" y="56"/>
                </a:cubicBezTo>
                <a:cubicBezTo>
                  <a:pt x="7" y="56"/>
                  <a:pt x="7" y="56"/>
                  <a:pt x="7" y="56"/>
                </a:cubicBezTo>
                <a:cubicBezTo>
                  <a:pt x="4" y="56"/>
                  <a:pt x="0" y="59"/>
                  <a:pt x="0" y="63"/>
                </a:cubicBezTo>
                <a:cubicBezTo>
                  <a:pt x="0" y="446"/>
                  <a:pt x="0" y="446"/>
                  <a:pt x="0" y="446"/>
                </a:cubicBezTo>
                <a:cubicBezTo>
                  <a:pt x="0" y="450"/>
                  <a:pt x="4" y="453"/>
                  <a:pt x="7" y="453"/>
                </a:cubicBezTo>
                <a:cubicBezTo>
                  <a:pt x="391" y="453"/>
                  <a:pt x="391" y="453"/>
                  <a:pt x="391" y="453"/>
                </a:cubicBezTo>
                <a:cubicBezTo>
                  <a:pt x="394" y="453"/>
                  <a:pt x="398" y="450"/>
                  <a:pt x="398" y="446"/>
                </a:cubicBezTo>
                <a:cubicBezTo>
                  <a:pt x="398" y="156"/>
                  <a:pt x="398" y="156"/>
                  <a:pt x="398" y="156"/>
                </a:cubicBezTo>
                <a:cubicBezTo>
                  <a:pt x="513" y="12"/>
                  <a:pt x="513" y="12"/>
                  <a:pt x="513" y="12"/>
                </a:cubicBezTo>
                <a:cubicBezTo>
                  <a:pt x="515" y="9"/>
                  <a:pt x="515" y="5"/>
                  <a:pt x="512" y="2"/>
                </a:cubicBezTo>
                <a:close/>
                <a:moveTo>
                  <a:pt x="384" y="439"/>
                </a:moveTo>
                <a:cubicBezTo>
                  <a:pt x="14" y="439"/>
                  <a:pt x="14" y="439"/>
                  <a:pt x="14" y="439"/>
                </a:cubicBezTo>
                <a:cubicBezTo>
                  <a:pt x="14" y="70"/>
                  <a:pt x="14" y="70"/>
                  <a:pt x="14" y="70"/>
                </a:cubicBezTo>
                <a:cubicBezTo>
                  <a:pt x="384" y="70"/>
                  <a:pt x="384" y="70"/>
                  <a:pt x="384" y="70"/>
                </a:cubicBezTo>
                <a:cubicBezTo>
                  <a:pt x="384" y="151"/>
                  <a:pt x="384" y="151"/>
                  <a:pt x="384" y="151"/>
                </a:cubicBezTo>
                <a:cubicBezTo>
                  <a:pt x="204" y="376"/>
                  <a:pt x="204" y="376"/>
                  <a:pt x="204" y="376"/>
                </a:cubicBezTo>
                <a:cubicBezTo>
                  <a:pt x="49" y="245"/>
                  <a:pt x="49" y="245"/>
                  <a:pt x="49" y="245"/>
                </a:cubicBezTo>
                <a:cubicBezTo>
                  <a:pt x="46" y="243"/>
                  <a:pt x="42" y="243"/>
                  <a:pt x="39" y="246"/>
                </a:cubicBezTo>
                <a:cubicBezTo>
                  <a:pt x="37" y="249"/>
                  <a:pt x="37" y="253"/>
                  <a:pt x="40" y="256"/>
                </a:cubicBezTo>
                <a:cubicBezTo>
                  <a:pt x="201" y="391"/>
                  <a:pt x="201" y="391"/>
                  <a:pt x="201" y="391"/>
                </a:cubicBezTo>
                <a:cubicBezTo>
                  <a:pt x="202" y="392"/>
                  <a:pt x="204" y="393"/>
                  <a:pt x="205" y="393"/>
                </a:cubicBezTo>
                <a:cubicBezTo>
                  <a:pt x="206" y="393"/>
                  <a:pt x="206" y="393"/>
                  <a:pt x="206" y="393"/>
                </a:cubicBezTo>
                <a:cubicBezTo>
                  <a:pt x="208" y="393"/>
                  <a:pt x="210" y="392"/>
                  <a:pt x="211" y="390"/>
                </a:cubicBezTo>
                <a:cubicBezTo>
                  <a:pt x="384" y="174"/>
                  <a:pt x="384" y="174"/>
                  <a:pt x="384" y="174"/>
                </a:cubicBezTo>
                <a:lnTo>
                  <a:pt x="384" y="43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013">
              <a:solidFill>
                <a:prstClr val="black"/>
              </a:solidFill>
              <a:latin typeface="Calibri" panose="020F0502020204030204"/>
            </a:endParaRPr>
          </a:p>
        </p:txBody>
      </p:sp>
      <p:sp>
        <p:nvSpPr>
          <p:cNvPr id="83" name="Oval 72"/>
          <p:cNvSpPr>
            <a:spLocks noChangeArrowheads="1"/>
          </p:cNvSpPr>
          <p:nvPr/>
        </p:nvSpPr>
        <p:spPr bwMode="auto">
          <a:xfrm>
            <a:off x="2341970" y="3265066"/>
            <a:ext cx="822960" cy="822960"/>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4" name="Freeform 138"/>
          <p:cNvSpPr>
            <a:spLocks noEditPoints="1"/>
          </p:cNvSpPr>
          <p:nvPr/>
        </p:nvSpPr>
        <p:spPr bwMode="auto">
          <a:xfrm>
            <a:off x="2457497" y="3377680"/>
            <a:ext cx="613642" cy="614309"/>
          </a:xfrm>
          <a:custGeom>
            <a:avLst/>
            <a:gdLst>
              <a:gd name="T0" fmla="*/ 417 w 793"/>
              <a:gd name="T1" fmla="*/ 113 h 792"/>
              <a:gd name="T2" fmla="*/ 793 w 793"/>
              <a:gd name="T3" fmla="*/ 396 h 792"/>
              <a:gd name="T4" fmla="*/ 773 w 793"/>
              <a:gd name="T5" fmla="*/ 273 h 792"/>
              <a:gd name="T6" fmla="*/ 425 w 793"/>
              <a:gd name="T7" fmla="*/ 1 h 792"/>
              <a:gd name="T8" fmla="*/ 369 w 793"/>
              <a:gd name="T9" fmla="*/ 1 h 792"/>
              <a:gd name="T10" fmla="*/ 29 w 793"/>
              <a:gd name="T11" fmla="*/ 251 h 792"/>
              <a:gd name="T12" fmla="*/ 2 w 793"/>
              <a:gd name="T13" fmla="*/ 392 h 792"/>
              <a:gd name="T14" fmla="*/ 105 w 793"/>
              <a:gd name="T15" fmla="*/ 662 h 792"/>
              <a:gd name="T16" fmla="*/ 587 w 793"/>
              <a:gd name="T17" fmla="*/ 647 h 792"/>
              <a:gd name="T18" fmla="*/ 695 w 793"/>
              <a:gd name="T19" fmla="*/ 600 h 792"/>
              <a:gd name="T20" fmla="*/ 233 w 793"/>
              <a:gd name="T21" fmla="*/ 714 h 792"/>
              <a:gd name="T22" fmla="*/ 206 w 793"/>
              <a:gd name="T23" fmla="*/ 634 h 792"/>
              <a:gd name="T24" fmla="*/ 23 w 793"/>
              <a:gd name="T25" fmla="*/ 319 h 792"/>
              <a:gd name="T26" fmla="*/ 16 w 793"/>
              <a:gd name="T27" fmla="*/ 403 h 792"/>
              <a:gd name="T28" fmla="*/ 134 w 793"/>
              <a:gd name="T29" fmla="*/ 425 h 792"/>
              <a:gd name="T30" fmla="*/ 35 w 793"/>
              <a:gd name="T31" fmla="*/ 276 h 792"/>
              <a:gd name="T32" fmla="*/ 273 w 793"/>
              <a:gd name="T33" fmla="*/ 195 h 792"/>
              <a:gd name="T34" fmla="*/ 116 w 793"/>
              <a:gd name="T35" fmla="*/ 374 h 792"/>
              <a:gd name="T36" fmla="*/ 254 w 793"/>
              <a:gd name="T37" fmla="*/ 648 h 792"/>
              <a:gd name="T38" fmla="*/ 226 w 793"/>
              <a:gd name="T39" fmla="*/ 55 h 792"/>
              <a:gd name="T40" fmla="*/ 443 w 793"/>
              <a:gd name="T41" fmla="*/ 17 h 792"/>
              <a:gd name="T42" fmla="*/ 335 w 793"/>
              <a:gd name="T43" fmla="*/ 115 h 792"/>
              <a:gd name="T44" fmla="*/ 764 w 793"/>
              <a:gd name="T45" fmla="*/ 289 h 792"/>
              <a:gd name="T46" fmla="*/ 676 w 793"/>
              <a:gd name="T47" fmla="*/ 524 h 792"/>
              <a:gd name="T48" fmla="*/ 547 w 793"/>
              <a:gd name="T49" fmla="*/ 438 h 792"/>
              <a:gd name="T50" fmla="*/ 477 w 793"/>
              <a:gd name="T51" fmla="*/ 266 h 792"/>
              <a:gd name="T52" fmla="*/ 573 w 793"/>
              <a:gd name="T53" fmla="*/ 295 h 792"/>
              <a:gd name="T54" fmla="*/ 671 w 793"/>
              <a:gd name="T55" fmla="*/ 297 h 792"/>
              <a:gd name="T56" fmla="*/ 567 w 793"/>
              <a:gd name="T57" fmla="*/ 202 h 792"/>
              <a:gd name="T58" fmla="*/ 502 w 793"/>
              <a:gd name="T59" fmla="*/ 240 h 792"/>
              <a:gd name="T60" fmla="*/ 526 w 793"/>
              <a:gd name="T61" fmla="*/ 182 h 792"/>
              <a:gd name="T62" fmla="*/ 728 w 793"/>
              <a:gd name="T63" fmla="*/ 389 h 792"/>
              <a:gd name="T64" fmla="*/ 308 w 793"/>
              <a:gd name="T65" fmla="*/ 612 h 792"/>
              <a:gd name="T66" fmla="*/ 266 w 793"/>
              <a:gd name="T67" fmla="*/ 144 h 792"/>
              <a:gd name="T68" fmla="*/ 292 w 793"/>
              <a:gd name="T69" fmla="*/ 130 h 792"/>
              <a:gd name="T70" fmla="*/ 517 w 793"/>
              <a:gd name="T71" fmla="*/ 123 h 792"/>
              <a:gd name="T72" fmla="*/ 426 w 793"/>
              <a:gd name="T73" fmla="*/ 72 h 792"/>
              <a:gd name="T74" fmla="*/ 461 w 793"/>
              <a:gd name="T75" fmla="*/ 259 h 792"/>
              <a:gd name="T76" fmla="*/ 477 w 793"/>
              <a:gd name="T77" fmla="*/ 153 h 792"/>
              <a:gd name="T78" fmla="*/ 404 w 793"/>
              <a:gd name="T79" fmla="*/ 389 h 792"/>
              <a:gd name="T80" fmla="*/ 390 w 793"/>
              <a:gd name="T81" fmla="*/ 273 h 792"/>
              <a:gd name="T82" fmla="*/ 492 w 793"/>
              <a:gd name="T83" fmla="*/ 168 h 792"/>
              <a:gd name="T84" fmla="*/ 460 w 793"/>
              <a:gd name="T85" fmla="*/ 149 h 792"/>
              <a:gd name="T86" fmla="*/ 523 w 793"/>
              <a:gd name="T87" fmla="*/ 168 h 792"/>
              <a:gd name="T88" fmla="*/ 390 w 793"/>
              <a:gd name="T89" fmla="*/ 130 h 792"/>
              <a:gd name="T90" fmla="*/ 206 w 793"/>
              <a:gd name="T91" fmla="*/ 273 h 792"/>
              <a:gd name="T92" fmla="*/ 154 w 793"/>
              <a:gd name="T93" fmla="*/ 333 h 792"/>
              <a:gd name="T94" fmla="*/ 430 w 793"/>
              <a:gd name="T95" fmla="*/ 403 h 792"/>
              <a:gd name="T96" fmla="*/ 404 w 793"/>
              <a:gd name="T97" fmla="*/ 403 h 792"/>
              <a:gd name="T98" fmla="*/ 550 w 793"/>
              <a:gd name="T99" fmla="*/ 244 h 792"/>
              <a:gd name="T100" fmla="*/ 571 w 793"/>
              <a:gd name="T101" fmla="*/ 255 h 792"/>
              <a:gd name="T102" fmla="*/ 596 w 793"/>
              <a:gd name="T103" fmla="*/ 253 h 792"/>
              <a:gd name="T104" fmla="*/ 661 w 793"/>
              <a:gd name="T105" fmla="*/ 287 h 792"/>
              <a:gd name="T106" fmla="*/ 529 w 793"/>
              <a:gd name="T107" fmla="*/ 96 h 792"/>
              <a:gd name="T108" fmla="*/ 404 w 793"/>
              <a:gd name="T109" fmla="*/ 662 h 792"/>
              <a:gd name="T110" fmla="*/ 556 w 793"/>
              <a:gd name="T111" fmla="*/ 570 h 792"/>
              <a:gd name="T112" fmla="*/ 712 w 793"/>
              <a:gd name="T113" fmla="*/ 533 h 792"/>
              <a:gd name="T114" fmla="*/ 697 w 793"/>
              <a:gd name="T115" fmla="*/ 486 h 792"/>
              <a:gd name="T116" fmla="*/ 222 w 793"/>
              <a:gd name="T117" fmla="*/ 723 h 792"/>
              <a:gd name="T118" fmla="*/ 547 w 793"/>
              <a:gd name="T119"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3" h="792">
                <a:moveTo>
                  <a:pt x="417" y="113"/>
                </a:moveTo>
                <a:cubicBezTo>
                  <a:pt x="421" y="123"/>
                  <a:pt x="440" y="126"/>
                  <a:pt x="449" y="126"/>
                </a:cubicBezTo>
                <a:cubicBezTo>
                  <a:pt x="449" y="126"/>
                  <a:pt x="449" y="126"/>
                  <a:pt x="449" y="126"/>
                </a:cubicBezTo>
                <a:cubicBezTo>
                  <a:pt x="458" y="126"/>
                  <a:pt x="464" y="124"/>
                  <a:pt x="468" y="119"/>
                </a:cubicBezTo>
                <a:cubicBezTo>
                  <a:pt x="470" y="116"/>
                  <a:pt x="471" y="112"/>
                  <a:pt x="469" y="108"/>
                </a:cubicBezTo>
                <a:cubicBezTo>
                  <a:pt x="466" y="97"/>
                  <a:pt x="458" y="91"/>
                  <a:pt x="446" y="91"/>
                </a:cubicBezTo>
                <a:cubicBezTo>
                  <a:pt x="437" y="91"/>
                  <a:pt x="426" y="95"/>
                  <a:pt x="419" y="101"/>
                </a:cubicBezTo>
                <a:cubicBezTo>
                  <a:pt x="416" y="105"/>
                  <a:pt x="415" y="109"/>
                  <a:pt x="417" y="113"/>
                </a:cubicBezTo>
                <a:close/>
                <a:moveTo>
                  <a:pt x="446" y="105"/>
                </a:moveTo>
                <a:cubicBezTo>
                  <a:pt x="453" y="105"/>
                  <a:pt x="455" y="108"/>
                  <a:pt x="456" y="111"/>
                </a:cubicBezTo>
                <a:cubicBezTo>
                  <a:pt x="455" y="112"/>
                  <a:pt x="453" y="112"/>
                  <a:pt x="449" y="112"/>
                </a:cubicBezTo>
                <a:cubicBezTo>
                  <a:pt x="449" y="112"/>
                  <a:pt x="449" y="112"/>
                  <a:pt x="449" y="112"/>
                </a:cubicBezTo>
                <a:cubicBezTo>
                  <a:pt x="443" y="112"/>
                  <a:pt x="436" y="110"/>
                  <a:pt x="432" y="109"/>
                </a:cubicBezTo>
                <a:cubicBezTo>
                  <a:pt x="436" y="107"/>
                  <a:pt x="441" y="105"/>
                  <a:pt x="446" y="105"/>
                </a:cubicBezTo>
                <a:close/>
                <a:moveTo>
                  <a:pt x="771" y="527"/>
                </a:moveTo>
                <a:cubicBezTo>
                  <a:pt x="785" y="486"/>
                  <a:pt x="793" y="442"/>
                  <a:pt x="793" y="396"/>
                </a:cubicBezTo>
                <a:cubicBezTo>
                  <a:pt x="793" y="371"/>
                  <a:pt x="790" y="346"/>
                  <a:pt x="786" y="321"/>
                </a:cubicBezTo>
                <a:cubicBezTo>
                  <a:pt x="786" y="321"/>
                  <a:pt x="786" y="321"/>
                  <a:pt x="786" y="321"/>
                </a:cubicBezTo>
                <a:cubicBezTo>
                  <a:pt x="786" y="321"/>
                  <a:pt x="786" y="320"/>
                  <a:pt x="786" y="320"/>
                </a:cubicBezTo>
                <a:cubicBezTo>
                  <a:pt x="785" y="315"/>
                  <a:pt x="783" y="310"/>
                  <a:pt x="782" y="305"/>
                </a:cubicBezTo>
                <a:cubicBezTo>
                  <a:pt x="782" y="303"/>
                  <a:pt x="782" y="302"/>
                  <a:pt x="781" y="301"/>
                </a:cubicBezTo>
                <a:cubicBezTo>
                  <a:pt x="780" y="296"/>
                  <a:pt x="779" y="292"/>
                  <a:pt x="778" y="287"/>
                </a:cubicBezTo>
                <a:cubicBezTo>
                  <a:pt x="777" y="285"/>
                  <a:pt x="777" y="283"/>
                  <a:pt x="776" y="281"/>
                </a:cubicBezTo>
                <a:cubicBezTo>
                  <a:pt x="775" y="278"/>
                  <a:pt x="774" y="275"/>
                  <a:pt x="773" y="273"/>
                </a:cubicBezTo>
                <a:cubicBezTo>
                  <a:pt x="772" y="269"/>
                  <a:pt x="771" y="265"/>
                  <a:pt x="769" y="261"/>
                </a:cubicBezTo>
                <a:cubicBezTo>
                  <a:pt x="769" y="260"/>
                  <a:pt x="769" y="259"/>
                  <a:pt x="768" y="258"/>
                </a:cubicBezTo>
                <a:cubicBezTo>
                  <a:pt x="742" y="186"/>
                  <a:pt x="694" y="123"/>
                  <a:pt x="631" y="77"/>
                </a:cubicBezTo>
                <a:cubicBezTo>
                  <a:pt x="631" y="77"/>
                  <a:pt x="630" y="76"/>
                  <a:pt x="630" y="76"/>
                </a:cubicBezTo>
                <a:cubicBezTo>
                  <a:pt x="578" y="38"/>
                  <a:pt x="517" y="13"/>
                  <a:pt x="451" y="4"/>
                </a:cubicBezTo>
                <a:cubicBezTo>
                  <a:pt x="451" y="4"/>
                  <a:pt x="451" y="4"/>
                  <a:pt x="451" y="4"/>
                </a:cubicBezTo>
                <a:cubicBezTo>
                  <a:pt x="450" y="4"/>
                  <a:pt x="450" y="4"/>
                  <a:pt x="450" y="4"/>
                </a:cubicBezTo>
                <a:cubicBezTo>
                  <a:pt x="442" y="3"/>
                  <a:pt x="433" y="2"/>
                  <a:pt x="425" y="1"/>
                </a:cubicBezTo>
                <a:cubicBezTo>
                  <a:pt x="424" y="1"/>
                  <a:pt x="423" y="1"/>
                  <a:pt x="423" y="1"/>
                </a:cubicBezTo>
                <a:cubicBezTo>
                  <a:pt x="419" y="1"/>
                  <a:pt x="416" y="1"/>
                  <a:pt x="412" y="1"/>
                </a:cubicBezTo>
                <a:cubicBezTo>
                  <a:pt x="411" y="1"/>
                  <a:pt x="410" y="1"/>
                  <a:pt x="410" y="1"/>
                </a:cubicBezTo>
                <a:cubicBezTo>
                  <a:pt x="405" y="0"/>
                  <a:pt x="401" y="0"/>
                  <a:pt x="397" y="0"/>
                </a:cubicBezTo>
                <a:cubicBezTo>
                  <a:pt x="394" y="0"/>
                  <a:pt x="390" y="0"/>
                  <a:pt x="387" y="0"/>
                </a:cubicBezTo>
                <a:cubicBezTo>
                  <a:pt x="385" y="1"/>
                  <a:pt x="383" y="1"/>
                  <a:pt x="381" y="1"/>
                </a:cubicBezTo>
                <a:cubicBezTo>
                  <a:pt x="380" y="1"/>
                  <a:pt x="378" y="1"/>
                  <a:pt x="376" y="1"/>
                </a:cubicBezTo>
                <a:cubicBezTo>
                  <a:pt x="374" y="1"/>
                  <a:pt x="371" y="1"/>
                  <a:pt x="369" y="1"/>
                </a:cubicBezTo>
                <a:cubicBezTo>
                  <a:pt x="368" y="1"/>
                  <a:pt x="367" y="1"/>
                  <a:pt x="366" y="2"/>
                </a:cubicBezTo>
                <a:cubicBezTo>
                  <a:pt x="363" y="2"/>
                  <a:pt x="360" y="2"/>
                  <a:pt x="357" y="2"/>
                </a:cubicBezTo>
                <a:cubicBezTo>
                  <a:pt x="357" y="2"/>
                  <a:pt x="357" y="2"/>
                  <a:pt x="357" y="2"/>
                </a:cubicBezTo>
                <a:cubicBezTo>
                  <a:pt x="310" y="7"/>
                  <a:pt x="265" y="20"/>
                  <a:pt x="223" y="41"/>
                </a:cubicBezTo>
                <a:cubicBezTo>
                  <a:pt x="223" y="41"/>
                  <a:pt x="222" y="41"/>
                  <a:pt x="222" y="41"/>
                </a:cubicBezTo>
                <a:cubicBezTo>
                  <a:pt x="206" y="49"/>
                  <a:pt x="190" y="58"/>
                  <a:pt x="175" y="69"/>
                </a:cubicBezTo>
                <a:cubicBezTo>
                  <a:pt x="175" y="69"/>
                  <a:pt x="175" y="69"/>
                  <a:pt x="175" y="69"/>
                </a:cubicBezTo>
                <a:cubicBezTo>
                  <a:pt x="109" y="114"/>
                  <a:pt x="58" y="177"/>
                  <a:pt x="29" y="251"/>
                </a:cubicBezTo>
                <a:cubicBezTo>
                  <a:pt x="29" y="251"/>
                  <a:pt x="29" y="252"/>
                  <a:pt x="28" y="253"/>
                </a:cubicBezTo>
                <a:cubicBezTo>
                  <a:pt x="27" y="258"/>
                  <a:pt x="25" y="262"/>
                  <a:pt x="23" y="267"/>
                </a:cubicBezTo>
                <a:cubicBezTo>
                  <a:pt x="22" y="269"/>
                  <a:pt x="22" y="271"/>
                  <a:pt x="21" y="273"/>
                </a:cubicBezTo>
                <a:cubicBezTo>
                  <a:pt x="20" y="277"/>
                  <a:pt x="19" y="280"/>
                  <a:pt x="18" y="283"/>
                </a:cubicBezTo>
                <a:cubicBezTo>
                  <a:pt x="17" y="286"/>
                  <a:pt x="16" y="289"/>
                  <a:pt x="15" y="292"/>
                </a:cubicBezTo>
                <a:cubicBezTo>
                  <a:pt x="15" y="293"/>
                  <a:pt x="15" y="295"/>
                  <a:pt x="14" y="296"/>
                </a:cubicBezTo>
                <a:cubicBezTo>
                  <a:pt x="14" y="296"/>
                  <a:pt x="14" y="296"/>
                  <a:pt x="14" y="296"/>
                </a:cubicBezTo>
                <a:cubicBezTo>
                  <a:pt x="6" y="327"/>
                  <a:pt x="2" y="359"/>
                  <a:pt x="2" y="392"/>
                </a:cubicBezTo>
                <a:cubicBezTo>
                  <a:pt x="1" y="393"/>
                  <a:pt x="0" y="394"/>
                  <a:pt x="0" y="396"/>
                </a:cubicBezTo>
                <a:cubicBezTo>
                  <a:pt x="0" y="397"/>
                  <a:pt x="1" y="399"/>
                  <a:pt x="2" y="400"/>
                </a:cubicBezTo>
                <a:cubicBezTo>
                  <a:pt x="2" y="444"/>
                  <a:pt x="10" y="486"/>
                  <a:pt x="23" y="525"/>
                </a:cubicBezTo>
                <a:cubicBezTo>
                  <a:pt x="23" y="525"/>
                  <a:pt x="23" y="525"/>
                  <a:pt x="23" y="526"/>
                </a:cubicBezTo>
                <a:cubicBezTo>
                  <a:pt x="23" y="528"/>
                  <a:pt x="24" y="529"/>
                  <a:pt x="25" y="531"/>
                </a:cubicBezTo>
                <a:cubicBezTo>
                  <a:pt x="42" y="577"/>
                  <a:pt x="67" y="619"/>
                  <a:pt x="98" y="655"/>
                </a:cubicBezTo>
                <a:cubicBezTo>
                  <a:pt x="98" y="655"/>
                  <a:pt x="98" y="655"/>
                  <a:pt x="98" y="655"/>
                </a:cubicBezTo>
                <a:cubicBezTo>
                  <a:pt x="98" y="659"/>
                  <a:pt x="101" y="662"/>
                  <a:pt x="105" y="662"/>
                </a:cubicBezTo>
                <a:cubicBezTo>
                  <a:pt x="177" y="742"/>
                  <a:pt x="281" y="792"/>
                  <a:pt x="397" y="792"/>
                </a:cubicBezTo>
                <a:cubicBezTo>
                  <a:pt x="569" y="792"/>
                  <a:pt x="715" y="682"/>
                  <a:pt x="770" y="529"/>
                </a:cubicBezTo>
                <a:cubicBezTo>
                  <a:pt x="770" y="528"/>
                  <a:pt x="771" y="527"/>
                  <a:pt x="771" y="527"/>
                </a:cubicBezTo>
                <a:close/>
                <a:moveTo>
                  <a:pt x="684" y="648"/>
                </a:moveTo>
                <a:cubicBezTo>
                  <a:pt x="553" y="648"/>
                  <a:pt x="553" y="648"/>
                  <a:pt x="553" y="648"/>
                </a:cubicBezTo>
                <a:cubicBezTo>
                  <a:pt x="555" y="643"/>
                  <a:pt x="557" y="637"/>
                  <a:pt x="559" y="632"/>
                </a:cubicBezTo>
                <a:cubicBezTo>
                  <a:pt x="560" y="634"/>
                  <a:pt x="562" y="636"/>
                  <a:pt x="563" y="638"/>
                </a:cubicBezTo>
                <a:cubicBezTo>
                  <a:pt x="569" y="644"/>
                  <a:pt x="577" y="647"/>
                  <a:pt x="587" y="647"/>
                </a:cubicBezTo>
                <a:cubicBezTo>
                  <a:pt x="587" y="647"/>
                  <a:pt x="587" y="647"/>
                  <a:pt x="587" y="647"/>
                </a:cubicBezTo>
                <a:cubicBezTo>
                  <a:pt x="594" y="647"/>
                  <a:pt x="600" y="646"/>
                  <a:pt x="608" y="644"/>
                </a:cubicBezTo>
                <a:cubicBezTo>
                  <a:pt x="661" y="630"/>
                  <a:pt x="680" y="578"/>
                  <a:pt x="689" y="533"/>
                </a:cubicBezTo>
                <a:cubicBezTo>
                  <a:pt x="695" y="533"/>
                  <a:pt x="695" y="533"/>
                  <a:pt x="695" y="533"/>
                </a:cubicBezTo>
                <a:cubicBezTo>
                  <a:pt x="688" y="546"/>
                  <a:pt x="684" y="564"/>
                  <a:pt x="683" y="564"/>
                </a:cubicBezTo>
                <a:cubicBezTo>
                  <a:pt x="679" y="583"/>
                  <a:pt x="681" y="594"/>
                  <a:pt x="689" y="598"/>
                </a:cubicBezTo>
                <a:cubicBezTo>
                  <a:pt x="691" y="599"/>
                  <a:pt x="693" y="600"/>
                  <a:pt x="695" y="600"/>
                </a:cubicBezTo>
                <a:cubicBezTo>
                  <a:pt x="695" y="600"/>
                  <a:pt x="695" y="600"/>
                  <a:pt x="695" y="600"/>
                </a:cubicBezTo>
                <a:cubicBezTo>
                  <a:pt x="713" y="600"/>
                  <a:pt x="723" y="562"/>
                  <a:pt x="725" y="544"/>
                </a:cubicBezTo>
                <a:cubicBezTo>
                  <a:pt x="726" y="540"/>
                  <a:pt x="726" y="536"/>
                  <a:pt x="726" y="533"/>
                </a:cubicBezTo>
                <a:cubicBezTo>
                  <a:pt x="754" y="533"/>
                  <a:pt x="754" y="533"/>
                  <a:pt x="754" y="533"/>
                </a:cubicBezTo>
                <a:cubicBezTo>
                  <a:pt x="737" y="575"/>
                  <a:pt x="713" y="614"/>
                  <a:pt x="684" y="648"/>
                </a:cubicBezTo>
                <a:close/>
                <a:moveTo>
                  <a:pt x="244" y="710"/>
                </a:moveTo>
                <a:cubicBezTo>
                  <a:pt x="248" y="717"/>
                  <a:pt x="248" y="720"/>
                  <a:pt x="248" y="721"/>
                </a:cubicBezTo>
                <a:cubicBezTo>
                  <a:pt x="248" y="721"/>
                  <a:pt x="247" y="721"/>
                  <a:pt x="246" y="721"/>
                </a:cubicBezTo>
                <a:cubicBezTo>
                  <a:pt x="242" y="721"/>
                  <a:pt x="236" y="718"/>
                  <a:pt x="233" y="714"/>
                </a:cubicBezTo>
                <a:cubicBezTo>
                  <a:pt x="224" y="704"/>
                  <a:pt x="221" y="684"/>
                  <a:pt x="221" y="662"/>
                </a:cubicBezTo>
                <a:cubicBezTo>
                  <a:pt x="245" y="662"/>
                  <a:pt x="245" y="662"/>
                  <a:pt x="245" y="662"/>
                </a:cubicBezTo>
                <a:cubicBezTo>
                  <a:pt x="237" y="678"/>
                  <a:pt x="234" y="694"/>
                  <a:pt x="244" y="710"/>
                </a:cubicBezTo>
                <a:close/>
                <a:moveTo>
                  <a:pt x="41" y="533"/>
                </a:moveTo>
                <a:cubicBezTo>
                  <a:pt x="159" y="533"/>
                  <a:pt x="159" y="533"/>
                  <a:pt x="159" y="533"/>
                </a:cubicBezTo>
                <a:cubicBezTo>
                  <a:pt x="166" y="543"/>
                  <a:pt x="176" y="552"/>
                  <a:pt x="185" y="559"/>
                </a:cubicBezTo>
                <a:cubicBezTo>
                  <a:pt x="190" y="564"/>
                  <a:pt x="196" y="569"/>
                  <a:pt x="199" y="573"/>
                </a:cubicBezTo>
                <a:cubicBezTo>
                  <a:pt x="206" y="582"/>
                  <a:pt x="206" y="608"/>
                  <a:pt x="206" y="634"/>
                </a:cubicBezTo>
                <a:cubicBezTo>
                  <a:pt x="206" y="638"/>
                  <a:pt x="206" y="643"/>
                  <a:pt x="206" y="648"/>
                </a:cubicBezTo>
                <a:cubicBezTo>
                  <a:pt x="111" y="648"/>
                  <a:pt x="111" y="648"/>
                  <a:pt x="111" y="648"/>
                </a:cubicBezTo>
                <a:cubicBezTo>
                  <a:pt x="81" y="614"/>
                  <a:pt x="57" y="575"/>
                  <a:pt x="41" y="533"/>
                </a:cubicBezTo>
                <a:close/>
                <a:moveTo>
                  <a:pt x="23" y="319"/>
                </a:moveTo>
                <a:cubicBezTo>
                  <a:pt x="30" y="332"/>
                  <a:pt x="34" y="343"/>
                  <a:pt x="35" y="351"/>
                </a:cubicBezTo>
                <a:cubicBezTo>
                  <a:pt x="38" y="365"/>
                  <a:pt x="55" y="377"/>
                  <a:pt x="74" y="389"/>
                </a:cubicBezTo>
                <a:cubicBezTo>
                  <a:pt x="16" y="389"/>
                  <a:pt x="16" y="389"/>
                  <a:pt x="16" y="389"/>
                </a:cubicBezTo>
                <a:cubicBezTo>
                  <a:pt x="16" y="365"/>
                  <a:pt x="19" y="341"/>
                  <a:pt x="23" y="319"/>
                </a:cubicBezTo>
                <a:close/>
                <a:moveTo>
                  <a:pt x="97" y="403"/>
                </a:moveTo>
                <a:cubicBezTo>
                  <a:pt x="109" y="411"/>
                  <a:pt x="119" y="419"/>
                  <a:pt x="120" y="425"/>
                </a:cubicBezTo>
                <a:cubicBezTo>
                  <a:pt x="120" y="443"/>
                  <a:pt x="136" y="444"/>
                  <a:pt x="144" y="444"/>
                </a:cubicBezTo>
                <a:cubicBezTo>
                  <a:pt x="146" y="444"/>
                  <a:pt x="149" y="444"/>
                  <a:pt x="151" y="444"/>
                </a:cubicBezTo>
                <a:cubicBezTo>
                  <a:pt x="151" y="445"/>
                  <a:pt x="151" y="447"/>
                  <a:pt x="150" y="450"/>
                </a:cubicBezTo>
                <a:cubicBezTo>
                  <a:pt x="140" y="480"/>
                  <a:pt x="142" y="502"/>
                  <a:pt x="150" y="519"/>
                </a:cubicBezTo>
                <a:cubicBezTo>
                  <a:pt x="36" y="519"/>
                  <a:pt x="36" y="519"/>
                  <a:pt x="36" y="519"/>
                </a:cubicBezTo>
                <a:cubicBezTo>
                  <a:pt x="23" y="482"/>
                  <a:pt x="16" y="443"/>
                  <a:pt x="16" y="403"/>
                </a:cubicBezTo>
                <a:lnTo>
                  <a:pt x="97" y="403"/>
                </a:lnTo>
                <a:close/>
                <a:moveTo>
                  <a:pt x="220" y="634"/>
                </a:moveTo>
                <a:cubicBezTo>
                  <a:pt x="220" y="603"/>
                  <a:pt x="220" y="577"/>
                  <a:pt x="210" y="564"/>
                </a:cubicBezTo>
                <a:cubicBezTo>
                  <a:pt x="206" y="559"/>
                  <a:pt x="200" y="554"/>
                  <a:pt x="194" y="549"/>
                </a:cubicBezTo>
                <a:cubicBezTo>
                  <a:pt x="171" y="529"/>
                  <a:pt x="146" y="507"/>
                  <a:pt x="163" y="454"/>
                </a:cubicBezTo>
                <a:cubicBezTo>
                  <a:pt x="165" y="449"/>
                  <a:pt x="167" y="442"/>
                  <a:pt x="162" y="436"/>
                </a:cubicBezTo>
                <a:cubicBezTo>
                  <a:pt x="158" y="430"/>
                  <a:pt x="150" y="430"/>
                  <a:pt x="144" y="430"/>
                </a:cubicBezTo>
                <a:cubicBezTo>
                  <a:pt x="134" y="429"/>
                  <a:pt x="134" y="428"/>
                  <a:pt x="134" y="425"/>
                </a:cubicBezTo>
                <a:cubicBezTo>
                  <a:pt x="133" y="412"/>
                  <a:pt x="120" y="401"/>
                  <a:pt x="103" y="390"/>
                </a:cubicBezTo>
                <a:cubicBezTo>
                  <a:pt x="103" y="390"/>
                  <a:pt x="103" y="390"/>
                  <a:pt x="103" y="390"/>
                </a:cubicBezTo>
                <a:cubicBezTo>
                  <a:pt x="98" y="387"/>
                  <a:pt x="94" y="384"/>
                  <a:pt x="89" y="382"/>
                </a:cubicBezTo>
                <a:cubicBezTo>
                  <a:pt x="72" y="371"/>
                  <a:pt x="51" y="358"/>
                  <a:pt x="49" y="349"/>
                </a:cubicBezTo>
                <a:cubicBezTo>
                  <a:pt x="47" y="336"/>
                  <a:pt x="40" y="319"/>
                  <a:pt x="29" y="297"/>
                </a:cubicBezTo>
                <a:cubicBezTo>
                  <a:pt x="29" y="296"/>
                  <a:pt x="29" y="295"/>
                  <a:pt x="30" y="293"/>
                </a:cubicBezTo>
                <a:cubicBezTo>
                  <a:pt x="30" y="291"/>
                  <a:pt x="31" y="288"/>
                  <a:pt x="32" y="285"/>
                </a:cubicBezTo>
                <a:cubicBezTo>
                  <a:pt x="33" y="282"/>
                  <a:pt x="34" y="279"/>
                  <a:pt x="35" y="276"/>
                </a:cubicBezTo>
                <a:cubicBezTo>
                  <a:pt x="36" y="274"/>
                  <a:pt x="36" y="273"/>
                  <a:pt x="37" y="271"/>
                </a:cubicBezTo>
                <a:cubicBezTo>
                  <a:pt x="38" y="266"/>
                  <a:pt x="40" y="262"/>
                  <a:pt x="42" y="257"/>
                </a:cubicBezTo>
                <a:cubicBezTo>
                  <a:pt x="42" y="257"/>
                  <a:pt x="42" y="256"/>
                  <a:pt x="42" y="256"/>
                </a:cubicBezTo>
                <a:cubicBezTo>
                  <a:pt x="70" y="186"/>
                  <a:pt x="118" y="126"/>
                  <a:pt x="178" y="84"/>
                </a:cubicBezTo>
                <a:cubicBezTo>
                  <a:pt x="208" y="107"/>
                  <a:pt x="230" y="127"/>
                  <a:pt x="246" y="144"/>
                </a:cubicBezTo>
                <a:cubicBezTo>
                  <a:pt x="246" y="144"/>
                  <a:pt x="247" y="144"/>
                  <a:pt x="247" y="144"/>
                </a:cubicBezTo>
                <a:cubicBezTo>
                  <a:pt x="271" y="168"/>
                  <a:pt x="281" y="184"/>
                  <a:pt x="279" y="191"/>
                </a:cubicBezTo>
                <a:cubicBezTo>
                  <a:pt x="279" y="193"/>
                  <a:pt x="276" y="194"/>
                  <a:pt x="273" y="195"/>
                </a:cubicBezTo>
                <a:cubicBezTo>
                  <a:pt x="212" y="206"/>
                  <a:pt x="173" y="230"/>
                  <a:pt x="158" y="263"/>
                </a:cubicBezTo>
                <a:cubicBezTo>
                  <a:pt x="150" y="280"/>
                  <a:pt x="152" y="297"/>
                  <a:pt x="154" y="309"/>
                </a:cubicBezTo>
                <a:cubicBezTo>
                  <a:pt x="154" y="312"/>
                  <a:pt x="155" y="317"/>
                  <a:pt x="154" y="319"/>
                </a:cubicBezTo>
                <a:cubicBezTo>
                  <a:pt x="153" y="319"/>
                  <a:pt x="152" y="319"/>
                  <a:pt x="150" y="311"/>
                </a:cubicBezTo>
                <a:cubicBezTo>
                  <a:pt x="148" y="300"/>
                  <a:pt x="143" y="282"/>
                  <a:pt x="117" y="282"/>
                </a:cubicBezTo>
                <a:cubicBezTo>
                  <a:pt x="83" y="282"/>
                  <a:pt x="71" y="310"/>
                  <a:pt x="71" y="334"/>
                </a:cubicBezTo>
                <a:cubicBezTo>
                  <a:pt x="71" y="344"/>
                  <a:pt x="75" y="354"/>
                  <a:pt x="83" y="361"/>
                </a:cubicBezTo>
                <a:cubicBezTo>
                  <a:pt x="91" y="369"/>
                  <a:pt x="103" y="374"/>
                  <a:pt x="116" y="374"/>
                </a:cubicBezTo>
                <a:cubicBezTo>
                  <a:pt x="124" y="374"/>
                  <a:pt x="127" y="384"/>
                  <a:pt x="131" y="399"/>
                </a:cubicBezTo>
                <a:cubicBezTo>
                  <a:pt x="134" y="411"/>
                  <a:pt x="138" y="424"/>
                  <a:pt x="150" y="424"/>
                </a:cubicBezTo>
                <a:cubicBezTo>
                  <a:pt x="154" y="424"/>
                  <a:pt x="160" y="422"/>
                  <a:pt x="168" y="421"/>
                </a:cubicBezTo>
                <a:cubicBezTo>
                  <a:pt x="179" y="418"/>
                  <a:pt x="192" y="415"/>
                  <a:pt x="207" y="415"/>
                </a:cubicBezTo>
                <a:cubicBezTo>
                  <a:pt x="219" y="415"/>
                  <a:pt x="229" y="417"/>
                  <a:pt x="239" y="422"/>
                </a:cubicBezTo>
                <a:cubicBezTo>
                  <a:pt x="290" y="444"/>
                  <a:pt x="370" y="494"/>
                  <a:pt x="351" y="539"/>
                </a:cubicBezTo>
                <a:cubicBezTo>
                  <a:pt x="342" y="559"/>
                  <a:pt x="320" y="581"/>
                  <a:pt x="298" y="602"/>
                </a:cubicBezTo>
                <a:cubicBezTo>
                  <a:pt x="282" y="617"/>
                  <a:pt x="266" y="633"/>
                  <a:pt x="254" y="648"/>
                </a:cubicBezTo>
                <a:cubicBezTo>
                  <a:pt x="220" y="648"/>
                  <a:pt x="220" y="648"/>
                  <a:pt x="220" y="648"/>
                </a:cubicBezTo>
                <a:cubicBezTo>
                  <a:pt x="220" y="643"/>
                  <a:pt x="220" y="638"/>
                  <a:pt x="220" y="634"/>
                </a:cubicBezTo>
                <a:close/>
                <a:moveTo>
                  <a:pt x="226" y="55"/>
                </a:moveTo>
                <a:cubicBezTo>
                  <a:pt x="261" y="68"/>
                  <a:pt x="262" y="75"/>
                  <a:pt x="262" y="75"/>
                </a:cubicBezTo>
                <a:cubicBezTo>
                  <a:pt x="262" y="80"/>
                  <a:pt x="264" y="87"/>
                  <a:pt x="267" y="94"/>
                </a:cubicBezTo>
                <a:cubicBezTo>
                  <a:pt x="261" y="104"/>
                  <a:pt x="255" y="115"/>
                  <a:pt x="249" y="127"/>
                </a:cubicBezTo>
                <a:cubicBezTo>
                  <a:pt x="234" y="112"/>
                  <a:pt x="214" y="94"/>
                  <a:pt x="190" y="75"/>
                </a:cubicBezTo>
                <a:cubicBezTo>
                  <a:pt x="202" y="68"/>
                  <a:pt x="214" y="61"/>
                  <a:pt x="226" y="55"/>
                </a:cubicBezTo>
                <a:close/>
                <a:moveTo>
                  <a:pt x="397" y="14"/>
                </a:moveTo>
                <a:cubicBezTo>
                  <a:pt x="401" y="14"/>
                  <a:pt x="405" y="14"/>
                  <a:pt x="408" y="14"/>
                </a:cubicBezTo>
                <a:cubicBezTo>
                  <a:pt x="409" y="15"/>
                  <a:pt x="410" y="15"/>
                  <a:pt x="411" y="15"/>
                </a:cubicBezTo>
                <a:cubicBezTo>
                  <a:pt x="414" y="15"/>
                  <a:pt x="417" y="15"/>
                  <a:pt x="419" y="15"/>
                </a:cubicBezTo>
                <a:cubicBezTo>
                  <a:pt x="420" y="15"/>
                  <a:pt x="421" y="15"/>
                  <a:pt x="422" y="15"/>
                </a:cubicBezTo>
                <a:cubicBezTo>
                  <a:pt x="425" y="15"/>
                  <a:pt x="428" y="16"/>
                  <a:pt x="431" y="16"/>
                </a:cubicBezTo>
                <a:cubicBezTo>
                  <a:pt x="432" y="16"/>
                  <a:pt x="432" y="16"/>
                  <a:pt x="433" y="16"/>
                </a:cubicBezTo>
                <a:cubicBezTo>
                  <a:pt x="436" y="16"/>
                  <a:pt x="439" y="17"/>
                  <a:pt x="443" y="17"/>
                </a:cubicBezTo>
                <a:cubicBezTo>
                  <a:pt x="443" y="17"/>
                  <a:pt x="443" y="17"/>
                  <a:pt x="444" y="17"/>
                </a:cubicBezTo>
                <a:cubicBezTo>
                  <a:pt x="444" y="19"/>
                  <a:pt x="444" y="20"/>
                  <a:pt x="444" y="21"/>
                </a:cubicBezTo>
                <a:cubicBezTo>
                  <a:pt x="444" y="21"/>
                  <a:pt x="444" y="21"/>
                  <a:pt x="444" y="21"/>
                </a:cubicBezTo>
                <a:cubicBezTo>
                  <a:pt x="443" y="25"/>
                  <a:pt x="442" y="27"/>
                  <a:pt x="441" y="27"/>
                </a:cubicBezTo>
                <a:cubicBezTo>
                  <a:pt x="432" y="31"/>
                  <a:pt x="413" y="40"/>
                  <a:pt x="412" y="71"/>
                </a:cubicBezTo>
                <a:cubicBezTo>
                  <a:pt x="411" y="84"/>
                  <a:pt x="399" y="87"/>
                  <a:pt x="378" y="91"/>
                </a:cubicBezTo>
                <a:cubicBezTo>
                  <a:pt x="371" y="92"/>
                  <a:pt x="364" y="93"/>
                  <a:pt x="358" y="95"/>
                </a:cubicBezTo>
                <a:cubicBezTo>
                  <a:pt x="345" y="99"/>
                  <a:pt x="340" y="108"/>
                  <a:pt x="335" y="115"/>
                </a:cubicBezTo>
                <a:cubicBezTo>
                  <a:pt x="331" y="122"/>
                  <a:pt x="328" y="127"/>
                  <a:pt x="319" y="127"/>
                </a:cubicBezTo>
                <a:cubicBezTo>
                  <a:pt x="318" y="127"/>
                  <a:pt x="318" y="127"/>
                  <a:pt x="318" y="127"/>
                </a:cubicBezTo>
                <a:cubicBezTo>
                  <a:pt x="318" y="127"/>
                  <a:pt x="318" y="127"/>
                  <a:pt x="318" y="127"/>
                </a:cubicBezTo>
                <a:cubicBezTo>
                  <a:pt x="299" y="127"/>
                  <a:pt x="276" y="90"/>
                  <a:pt x="276" y="75"/>
                </a:cubicBezTo>
                <a:cubicBezTo>
                  <a:pt x="276" y="68"/>
                  <a:pt x="272" y="59"/>
                  <a:pt x="244" y="47"/>
                </a:cubicBezTo>
                <a:cubicBezTo>
                  <a:pt x="291" y="26"/>
                  <a:pt x="343" y="14"/>
                  <a:pt x="397" y="14"/>
                </a:cubicBezTo>
                <a:close/>
                <a:moveTo>
                  <a:pt x="761" y="281"/>
                </a:moveTo>
                <a:cubicBezTo>
                  <a:pt x="762" y="283"/>
                  <a:pt x="763" y="286"/>
                  <a:pt x="764" y="289"/>
                </a:cubicBezTo>
                <a:cubicBezTo>
                  <a:pt x="765" y="293"/>
                  <a:pt x="766" y="297"/>
                  <a:pt x="767" y="301"/>
                </a:cubicBezTo>
                <a:cubicBezTo>
                  <a:pt x="767" y="302"/>
                  <a:pt x="767" y="303"/>
                  <a:pt x="768" y="304"/>
                </a:cubicBezTo>
                <a:cubicBezTo>
                  <a:pt x="769" y="309"/>
                  <a:pt x="770" y="314"/>
                  <a:pt x="771" y="318"/>
                </a:cubicBezTo>
                <a:cubicBezTo>
                  <a:pt x="771" y="319"/>
                  <a:pt x="771" y="319"/>
                  <a:pt x="771" y="319"/>
                </a:cubicBezTo>
                <a:cubicBezTo>
                  <a:pt x="709" y="355"/>
                  <a:pt x="688" y="454"/>
                  <a:pt x="683" y="484"/>
                </a:cubicBezTo>
                <a:cubicBezTo>
                  <a:pt x="682" y="488"/>
                  <a:pt x="681" y="492"/>
                  <a:pt x="681" y="497"/>
                </a:cubicBezTo>
                <a:cubicBezTo>
                  <a:pt x="679" y="505"/>
                  <a:pt x="678" y="514"/>
                  <a:pt x="676" y="524"/>
                </a:cubicBezTo>
                <a:cubicBezTo>
                  <a:pt x="676" y="524"/>
                  <a:pt x="676" y="524"/>
                  <a:pt x="676" y="524"/>
                </a:cubicBezTo>
                <a:cubicBezTo>
                  <a:pt x="668" y="567"/>
                  <a:pt x="652" y="618"/>
                  <a:pt x="605" y="631"/>
                </a:cubicBezTo>
                <a:cubicBezTo>
                  <a:pt x="598" y="632"/>
                  <a:pt x="592" y="633"/>
                  <a:pt x="587" y="633"/>
                </a:cubicBezTo>
                <a:cubicBezTo>
                  <a:pt x="587" y="633"/>
                  <a:pt x="587" y="633"/>
                  <a:pt x="587" y="633"/>
                </a:cubicBezTo>
                <a:cubicBezTo>
                  <a:pt x="581" y="633"/>
                  <a:pt x="577" y="632"/>
                  <a:pt x="574" y="629"/>
                </a:cubicBezTo>
                <a:cubicBezTo>
                  <a:pt x="567" y="621"/>
                  <a:pt x="568" y="604"/>
                  <a:pt x="569" y="589"/>
                </a:cubicBezTo>
                <a:cubicBezTo>
                  <a:pt x="570" y="582"/>
                  <a:pt x="570" y="576"/>
                  <a:pt x="570" y="570"/>
                </a:cubicBezTo>
                <a:cubicBezTo>
                  <a:pt x="570" y="565"/>
                  <a:pt x="570" y="560"/>
                  <a:pt x="570" y="554"/>
                </a:cubicBezTo>
                <a:cubicBezTo>
                  <a:pt x="569" y="517"/>
                  <a:pt x="569" y="463"/>
                  <a:pt x="547" y="438"/>
                </a:cubicBezTo>
                <a:cubicBezTo>
                  <a:pt x="541" y="431"/>
                  <a:pt x="533" y="428"/>
                  <a:pt x="524" y="428"/>
                </a:cubicBezTo>
                <a:cubicBezTo>
                  <a:pt x="517" y="428"/>
                  <a:pt x="511" y="429"/>
                  <a:pt x="504" y="431"/>
                </a:cubicBezTo>
                <a:cubicBezTo>
                  <a:pt x="498" y="433"/>
                  <a:pt x="491" y="435"/>
                  <a:pt x="485" y="435"/>
                </a:cubicBezTo>
                <a:cubicBezTo>
                  <a:pt x="478" y="435"/>
                  <a:pt x="469" y="433"/>
                  <a:pt x="458" y="420"/>
                </a:cubicBezTo>
                <a:cubicBezTo>
                  <a:pt x="437" y="395"/>
                  <a:pt x="429" y="370"/>
                  <a:pt x="432" y="345"/>
                </a:cubicBezTo>
                <a:cubicBezTo>
                  <a:pt x="438" y="305"/>
                  <a:pt x="474" y="279"/>
                  <a:pt x="474" y="279"/>
                </a:cubicBezTo>
                <a:cubicBezTo>
                  <a:pt x="477" y="278"/>
                  <a:pt x="478" y="275"/>
                  <a:pt x="478" y="273"/>
                </a:cubicBezTo>
                <a:cubicBezTo>
                  <a:pt x="477" y="272"/>
                  <a:pt x="477" y="269"/>
                  <a:pt x="477" y="266"/>
                </a:cubicBezTo>
                <a:cubicBezTo>
                  <a:pt x="477" y="266"/>
                  <a:pt x="477" y="266"/>
                  <a:pt x="477" y="266"/>
                </a:cubicBezTo>
                <a:cubicBezTo>
                  <a:pt x="478" y="266"/>
                  <a:pt x="493" y="268"/>
                  <a:pt x="506" y="268"/>
                </a:cubicBezTo>
                <a:cubicBezTo>
                  <a:pt x="506" y="268"/>
                  <a:pt x="506" y="268"/>
                  <a:pt x="506" y="268"/>
                </a:cubicBezTo>
                <a:cubicBezTo>
                  <a:pt x="514" y="268"/>
                  <a:pt x="520" y="267"/>
                  <a:pt x="524" y="265"/>
                </a:cubicBezTo>
                <a:cubicBezTo>
                  <a:pt x="529" y="262"/>
                  <a:pt x="542" y="258"/>
                  <a:pt x="550" y="258"/>
                </a:cubicBezTo>
                <a:cubicBezTo>
                  <a:pt x="552" y="258"/>
                  <a:pt x="553" y="258"/>
                  <a:pt x="554" y="258"/>
                </a:cubicBezTo>
                <a:cubicBezTo>
                  <a:pt x="554" y="259"/>
                  <a:pt x="553" y="261"/>
                  <a:pt x="553" y="263"/>
                </a:cubicBezTo>
                <a:cubicBezTo>
                  <a:pt x="552" y="271"/>
                  <a:pt x="549" y="288"/>
                  <a:pt x="573" y="295"/>
                </a:cubicBezTo>
                <a:cubicBezTo>
                  <a:pt x="577" y="296"/>
                  <a:pt x="580" y="297"/>
                  <a:pt x="583" y="297"/>
                </a:cubicBezTo>
                <a:cubicBezTo>
                  <a:pt x="583" y="297"/>
                  <a:pt x="583" y="297"/>
                  <a:pt x="583" y="297"/>
                </a:cubicBezTo>
                <a:cubicBezTo>
                  <a:pt x="587" y="298"/>
                  <a:pt x="590" y="298"/>
                  <a:pt x="594" y="298"/>
                </a:cubicBezTo>
                <a:cubicBezTo>
                  <a:pt x="601" y="298"/>
                  <a:pt x="607" y="297"/>
                  <a:pt x="612" y="296"/>
                </a:cubicBezTo>
                <a:cubicBezTo>
                  <a:pt x="616" y="295"/>
                  <a:pt x="620" y="294"/>
                  <a:pt x="624" y="294"/>
                </a:cubicBezTo>
                <a:cubicBezTo>
                  <a:pt x="627" y="295"/>
                  <a:pt x="631" y="296"/>
                  <a:pt x="636" y="297"/>
                </a:cubicBezTo>
                <a:cubicBezTo>
                  <a:pt x="643" y="299"/>
                  <a:pt x="651" y="302"/>
                  <a:pt x="658" y="302"/>
                </a:cubicBezTo>
                <a:cubicBezTo>
                  <a:pt x="664" y="302"/>
                  <a:pt x="668" y="300"/>
                  <a:pt x="671" y="297"/>
                </a:cubicBezTo>
                <a:cubicBezTo>
                  <a:pt x="675" y="293"/>
                  <a:pt x="676" y="288"/>
                  <a:pt x="676" y="281"/>
                </a:cubicBezTo>
                <a:cubicBezTo>
                  <a:pt x="675" y="260"/>
                  <a:pt x="658" y="258"/>
                  <a:pt x="648" y="256"/>
                </a:cubicBezTo>
                <a:cubicBezTo>
                  <a:pt x="643" y="255"/>
                  <a:pt x="638" y="255"/>
                  <a:pt x="636" y="253"/>
                </a:cubicBezTo>
                <a:cubicBezTo>
                  <a:pt x="633" y="249"/>
                  <a:pt x="630" y="247"/>
                  <a:pt x="626" y="247"/>
                </a:cubicBezTo>
                <a:cubicBezTo>
                  <a:pt x="620" y="247"/>
                  <a:pt x="617" y="252"/>
                  <a:pt x="614" y="256"/>
                </a:cubicBezTo>
                <a:cubicBezTo>
                  <a:pt x="612" y="253"/>
                  <a:pt x="610" y="249"/>
                  <a:pt x="608" y="246"/>
                </a:cubicBezTo>
                <a:cubicBezTo>
                  <a:pt x="594" y="223"/>
                  <a:pt x="582" y="204"/>
                  <a:pt x="568" y="203"/>
                </a:cubicBezTo>
                <a:cubicBezTo>
                  <a:pt x="568" y="203"/>
                  <a:pt x="567" y="202"/>
                  <a:pt x="567" y="202"/>
                </a:cubicBezTo>
                <a:cubicBezTo>
                  <a:pt x="563" y="202"/>
                  <a:pt x="560" y="204"/>
                  <a:pt x="558" y="207"/>
                </a:cubicBezTo>
                <a:cubicBezTo>
                  <a:pt x="556" y="210"/>
                  <a:pt x="556" y="214"/>
                  <a:pt x="557" y="218"/>
                </a:cubicBezTo>
                <a:cubicBezTo>
                  <a:pt x="554" y="216"/>
                  <a:pt x="551" y="215"/>
                  <a:pt x="547" y="215"/>
                </a:cubicBezTo>
                <a:cubicBezTo>
                  <a:pt x="541" y="214"/>
                  <a:pt x="536" y="214"/>
                  <a:pt x="533" y="214"/>
                </a:cubicBezTo>
                <a:cubicBezTo>
                  <a:pt x="526" y="214"/>
                  <a:pt x="522" y="215"/>
                  <a:pt x="516" y="217"/>
                </a:cubicBezTo>
                <a:cubicBezTo>
                  <a:pt x="513" y="218"/>
                  <a:pt x="513" y="218"/>
                  <a:pt x="513" y="218"/>
                </a:cubicBezTo>
                <a:cubicBezTo>
                  <a:pt x="501" y="221"/>
                  <a:pt x="502" y="230"/>
                  <a:pt x="502" y="234"/>
                </a:cubicBezTo>
                <a:cubicBezTo>
                  <a:pt x="503" y="236"/>
                  <a:pt x="503" y="237"/>
                  <a:pt x="502" y="240"/>
                </a:cubicBezTo>
                <a:cubicBezTo>
                  <a:pt x="501" y="242"/>
                  <a:pt x="494" y="244"/>
                  <a:pt x="490" y="245"/>
                </a:cubicBezTo>
                <a:cubicBezTo>
                  <a:pt x="484" y="246"/>
                  <a:pt x="477" y="248"/>
                  <a:pt x="473" y="253"/>
                </a:cubicBezTo>
                <a:cubicBezTo>
                  <a:pt x="472" y="249"/>
                  <a:pt x="471" y="246"/>
                  <a:pt x="469" y="244"/>
                </a:cubicBezTo>
                <a:cubicBezTo>
                  <a:pt x="469" y="242"/>
                  <a:pt x="470" y="239"/>
                  <a:pt x="473" y="235"/>
                </a:cubicBezTo>
                <a:cubicBezTo>
                  <a:pt x="477" y="231"/>
                  <a:pt x="481" y="229"/>
                  <a:pt x="484" y="229"/>
                </a:cubicBezTo>
                <a:cubicBezTo>
                  <a:pt x="492" y="229"/>
                  <a:pt x="498" y="223"/>
                  <a:pt x="499" y="216"/>
                </a:cubicBezTo>
                <a:cubicBezTo>
                  <a:pt x="499" y="209"/>
                  <a:pt x="495" y="201"/>
                  <a:pt x="486" y="198"/>
                </a:cubicBezTo>
                <a:cubicBezTo>
                  <a:pt x="495" y="192"/>
                  <a:pt x="511" y="184"/>
                  <a:pt x="526" y="182"/>
                </a:cubicBezTo>
                <a:cubicBezTo>
                  <a:pt x="535" y="180"/>
                  <a:pt x="541" y="176"/>
                  <a:pt x="545" y="169"/>
                </a:cubicBezTo>
                <a:cubicBezTo>
                  <a:pt x="551" y="156"/>
                  <a:pt x="541" y="136"/>
                  <a:pt x="529" y="116"/>
                </a:cubicBezTo>
                <a:cubicBezTo>
                  <a:pt x="528" y="114"/>
                  <a:pt x="528" y="114"/>
                  <a:pt x="528" y="113"/>
                </a:cubicBezTo>
                <a:cubicBezTo>
                  <a:pt x="531" y="108"/>
                  <a:pt x="547" y="99"/>
                  <a:pt x="625" y="90"/>
                </a:cubicBezTo>
                <a:cubicBezTo>
                  <a:pt x="686" y="135"/>
                  <a:pt x="733" y="199"/>
                  <a:pt x="759" y="273"/>
                </a:cubicBezTo>
                <a:cubicBezTo>
                  <a:pt x="759" y="276"/>
                  <a:pt x="760" y="278"/>
                  <a:pt x="761" y="281"/>
                </a:cubicBezTo>
                <a:close/>
                <a:moveTo>
                  <a:pt x="779" y="389"/>
                </a:moveTo>
                <a:cubicBezTo>
                  <a:pt x="728" y="389"/>
                  <a:pt x="728" y="389"/>
                  <a:pt x="728" y="389"/>
                </a:cubicBezTo>
                <a:cubicBezTo>
                  <a:pt x="741" y="364"/>
                  <a:pt x="756" y="345"/>
                  <a:pt x="774" y="334"/>
                </a:cubicBezTo>
                <a:cubicBezTo>
                  <a:pt x="777" y="352"/>
                  <a:pt x="779" y="370"/>
                  <a:pt x="779" y="389"/>
                </a:cubicBezTo>
                <a:close/>
                <a:moveTo>
                  <a:pt x="364" y="544"/>
                </a:moveTo>
                <a:cubicBezTo>
                  <a:pt x="366" y="540"/>
                  <a:pt x="367" y="536"/>
                  <a:pt x="367" y="533"/>
                </a:cubicBezTo>
                <a:cubicBezTo>
                  <a:pt x="390" y="533"/>
                  <a:pt x="390" y="533"/>
                  <a:pt x="390" y="533"/>
                </a:cubicBezTo>
                <a:cubicBezTo>
                  <a:pt x="390" y="648"/>
                  <a:pt x="390" y="648"/>
                  <a:pt x="390" y="648"/>
                </a:cubicBezTo>
                <a:cubicBezTo>
                  <a:pt x="272" y="648"/>
                  <a:pt x="272" y="648"/>
                  <a:pt x="272" y="648"/>
                </a:cubicBezTo>
                <a:cubicBezTo>
                  <a:pt x="282" y="636"/>
                  <a:pt x="295" y="624"/>
                  <a:pt x="308" y="612"/>
                </a:cubicBezTo>
                <a:cubicBezTo>
                  <a:pt x="331" y="590"/>
                  <a:pt x="354" y="567"/>
                  <a:pt x="364" y="544"/>
                </a:cubicBezTo>
                <a:close/>
                <a:moveTo>
                  <a:pt x="368" y="519"/>
                </a:moveTo>
                <a:cubicBezTo>
                  <a:pt x="360" y="462"/>
                  <a:pt x="258" y="415"/>
                  <a:pt x="245" y="409"/>
                </a:cubicBezTo>
                <a:cubicBezTo>
                  <a:pt x="239" y="406"/>
                  <a:pt x="232" y="404"/>
                  <a:pt x="225" y="403"/>
                </a:cubicBezTo>
                <a:cubicBezTo>
                  <a:pt x="390" y="403"/>
                  <a:pt x="390" y="403"/>
                  <a:pt x="390" y="403"/>
                </a:cubicBezTo>
                <a:cubicBezTo>
                  <a:pt x="390" y="519"/>
                  <a:pt x="390" y="519"/>
                  <a:pt x="390" y="519"/>
                </a:cubicBezTo>
                <a:lnTo>
                  <a:pt x="368" y="519"/>
                </a:lnTo>
                <a:close/>
                <a:moveTo>
                  <a:pt x="266" y="144"/>
                </a:moveTo>
                <a:cubicBezTo>
                  <a:pt x="390" y="144"/>
                  <a:pt x="390" y="144"/>
                  <a:pt x="390" y="144"/>
                </a:cubicBezTo>
                <a:cubicBezTo>
                  <a:pt x="390" y="259"/>
                  <a:pt x="390" y="259"/>
                  <a:pt x="390" y="259"/>
                </a:cubicBezTo>
                <a:cubicBezTo>
                  <a:pt x="222" y="259"/>
                  <a:pt x="222" y="259"/>
                  <a:pt x="222" y="259"/>
                </a:cubicBezTo>
                <a:cubicBezTo>
                  <a:pt x="225" y="246"/>
                  <a:pt x="228" y="233"/>
                  <a:pt x="231" y="221"/>
                </a:cubicBezTo>
                <a:cubicBezTo>
                  <a:pt x="244" y="216"/>
                  <a:pt x="259" y="212"/>
                  <a:pt x="276" y="208"/>
                </a:cubicBezTo>
                <a:cubicBezTo>
                  <a:pt x="288" y="206"/>
                  <a:pt x="292" y="200"/>
                  <a:pt x="293" y="195"/>
                </a:cubicBezTo>
                <a:cubicBezTo>
                  <a:pt x="296" y="183"/>
                  <a:pt x="287" y="167"/>
                  <a:pt x="266" y="144"/>
                </a:cubicBezTo>
                <a:close/>
                <a:moveTo>
                  <a:pt x="292" y="130"/>
                </a:moveTo>
                <a:cubicBezTo>
                  <a:pt x="263" y="130"/>
                  <a:pt x="263" y="130"/>
                  <a:pt x="263" y="130"/>
                </a:cubicBezTo>
                <a:cubicBezTo>
                  <a:pt x="267" y="123"/>
                  <a:pt x="271" y="115"/>
                  <a:pt x="274" y="109"/>
                </a:cubicBezTo>
                <a:cubicBezTo>
                  <a:pt x="279" y="116"/>
                  <a:pt x="285" y="124"/>
                  <a:pt x="292" y="130"/>
                </a:cubicBezTo>
                <a:close/>
                <a:moveTo>
                  <a:pt x="447" y="40"/>
                </a:moveTo>
                <a:cubicBezTo>
                  <a:pt x="450" y="38"/>
                  <a:pt x="453" y="36"/>
                  <a:pt x="454" y="33"/>
                </a:cubicBezTo>
                <a:cubicBezTo>
                  <a:pt x="477" y="48"/>
                  <a:pt x="499" y="72"/>
                  <a:pt x="518" y="104"/>
                </a:cubicBezTo>
                <a:cubicBezTo>
                  <a:pt x="517" y="105"/>
                  <a:pt x="516" y="106"/>
                  <a:pt x="516" y="107"/>
                </a:cubicBezTo>
                <a:cubicBezTo>
                  <a:pt x="514" y="111"/>
                  <a:pt x="513" y="116"/>
                  <a:pt x="517" y="123"/>
                </a:cubicBezTo>
                <a:cubicBezTo>
                  <a:pt x="518" y="125"/>
                  <a:pt x="519" y="127"/>
                  <a:pt x="520" y="130"/>
                </a:cubicBezTo>
                <a:cubicBezTo>
                  <a:pt x="496" y="130"/>
                  <a:pt x="496" y="130"/>
                  <a:pt x="496" y="130"/>
                </a:cubicBezTo>
                <a:cubicBezTo>
                  <a:pt x="492" y="129"/>
                  <a:pt x="488" y="128"/>
                  <a:pt x="483" y="127"/>
                </a:cubicBezTo>
                <a:cubicBezTo>
                  <a:pt x="482" y="127"/>
                  <a:pt x="482" y="127"/>
                  <a:pt x="481" y="127"/>
                </a:cubicBezTo>
                <a:cubicBezTo>
                  <a:pt x="477" y="127"/>
                  <a:pt x="475" y="128"/>
                  <a:pt x="473" y="130"/>
                </a:cubicBezTo>
                <a:cubicBezTo>
                  <a:pt x="404" y="130"/>
                  <a:pt x="404" y="130"/>
                  <a:pt x="404" y="130"/>
                </a:cubicBezTo>
                <a:cubicBezTo>
                  <a:pt x="404" y="99"/>
                  <a:pt x="404" y="99"/>
                  <a:pt x="404" y="99"/>
                </a:cubicBezTo>
                <a:cubicBezTo>
                  <a:pt x="416" y="94"/>
                  <a:pt x="425" y="87"/>
                  <a:pt x="426" y="72"/>
                </a:cubicBezTo>
                <a:cubicBezTo>
                  <a:pt x="426" y="49"/>
                  <a:pt x="438" y="44"/>
                  <a:pt x="447" y="40"/>
                </a:cubicBezTo>
                <a:close/>
                <a:moveTo>
                  <a:pt x="477" y="210"/>
                </a:moveTo>
                <a:cubicBezTo>
                  <a:pt x="482" y="211"/>
                  <a:pt x="484" y="212"/>
                  <a:pt x="484" y="213"/>
                </a:cubicBezTo>
                <a:cubicBezTo>
                  <a:pt x="485" y="214"/>
                  <a:pt x="485" y="214"/>
                  <a:pt x="485" y="214"/>
                </a:cubicBezTo>
                <a:cubicBezTo>
                  <a:pt x="485" y="215"/>
                  <a:pt x="485" y="215"/>
                  <a:pt x="484" y="215"/>
                </a:cubicBezTo>
                <a:cubicBezTo>
                  <a:pt x="473" y="215"/>
                  <a:pt x="462" y="225"/>
                  <a:pt x="457" y="234"/>
                </a:cubicBezTo>
                <a:cubicBezTo>
                  <a:pt x="453" y="244"/>
                  <a:pt x="455" y="249"/>
                  <a:pt x="458" y="252"/>
                </a:cubicBezTo>
                <a:cubicBezTo>
                  <a:pt x="459" y="253"/>
                  <a:pt x="460" y="256"/>
                  <a:pt x="461" y="259"/>
                </a:cubicBezTo>
                <a:cubicBezTo>
                  <a:pt x="404" y="259"/>
                  <a:pt x="404" y="259"/>
                  <a:pt x="404" y="259"/>
                </a:cubicBezTo>
                <a:cubicBezTo>
                  <a:pt x="404" y="144"/>
                  <a:pt x="404" y="144"/>
                  <a:pt x="404" y="144"/>
                </a:cubicBezTo>
                <a:cubicBezTo>
                  <a:pt x="447" y="144"/>
                  <a:pt x="447" y="144"/>
                  <a:pt x="447" y="144"/>
                </a:cubicBezTo>
                <a:cubicBezTo>
                  <a:pt x="445" y="147"/>
                  <a:pt x="444" y="151"/>
                  <a:pt x="444" y="154"/>
                </a:cubicBezTo>
                <a:cubicBezTo>
                  <a:pt x="443" y="165"/>
                  <a:pt x="448" y="174"/>
                  <a:pt x="457" y="176"/>
                </a:cubicBezTo>
                <a:cubicBezTo>
                  <a:pt x="458" y="176"/>
                  <a:pt x="459" y="176"/>
                  <a:pt x="460" y="176"/>
                </a:cubicBezTo>
                <a:cubicBezTo>
                  <a:pt x="468" y="176"/>
                  <a:pt x="475" y="170"/>
                  <a:pt x="476" y="160"/>
                </a:cubicBezTo>
                <a:cubicBezTo>
                  <a:pt x="477" y="158"/>
                  <a:pt x="477" y="155"/>
                  <a:pt x="477" y="153"/>
                </a:cubicBezTo>
                <a:cubicBezTo>
                  <a:pt x="478" y="155"/>
                  <a:pt x="480" y="156"/>
                  <a:pt x="482" y="158"/>
                </a:cubicBezTo>
                <a:cubicBezTo>
                  <a:pt x="482" y="159"/>
                  <a:pt x="481" y="159"/>
                  <a:pt x="481" y="160"/>
                </a:cubicBezTo>
                <a:cubicBezTo>
                  <a:pt x="476" y="167"/>
                  <a:pt x="470" y="176"/>
                  <a:pt x="474" y="183"/>
                </a:cubicBezTo>
                <a:cubicBezTo>
                  <a:pt x="475" y="184"/>
                  <a:pt x="476" y="185"/>
                  <a:pt x="478" y="187"/>
                </a:cubicBezTo>
                <a:cubicBezTo>
                  <a:pt x="471" y="191"/>
                  <a:pt x="467" y="196"/>
                  <a:pt x="467" y="201"/>
                </a:cubicBezTo>
                <a:cubicBezTo>
                  <a:pt x="467" y="202"/>
                  <a:pt x="468" y="209"/>
                  <a:pt x="477" y="210"/>
                </a:cubicBezTo>
                <a:close/>
                <a:moveTo>
                  <a:pt x="424" y="389"/>
                </a:moveTo>
                <a:cubicBezTo>
                  <a:pt x="404" y="389"/>
                  <a:pt x="404" y="389"/>
                  <a:pt x="404" y="389"/>
                </a:cubicBezTo>
                <a:cubicBezTo>
                  <a:pt x="404" y="273"/>
                  <a:pt x="404" y="273"/>
                  <a:pt x="404" y="273"/>
                </a:cubicBezTo>
                <a:cubicBezTo>
                  <a:pt x="459" y="273"/>
                  <a:pt x="459" y="273"/>
                  <a:pt x="459" y="273"/>
                </a:cubicBezTo>
                <a:cubicBezTo>
                  <a:pt x="447" y="284"/>
                  <a:pt x="423" y="308"/>
                  <a:pt x="418" y="343"/>
                </a:cubicBezTo>
                <a:cubicBezTo>
                  <a:pt x="416" y="358"/>
                  <a:pt x="418" y="374"/>
                  <a:pt x="424" y="389"/>
                </a:cubicBezTo>
                <a:close/>
                <a:moveTo>
                  <a:pt x="390" y="389"/>
                </a:moveTo>
                <a:cubicBezTo>
                  <a:pt x="210" y="389"/>
                  <a:pt x="210" y="389"/>
                  <a:pt x="210" y="389"/>
                </a:cubicBezTo>
                <a:cubicBezTo>
                  <a:pt x="210" y="350"/>
                  <a:pt x="214" y="311"/>
                  <a:pt x="220" y="273"/>
                </a:cubicBezTo>
                <a:cubicBezTo>
                  <a:pt x="390" y="273"/>
                  <a:pt x="390" y="273"/>
                  <a:pt x="390" y="273"/>
                </a:cubicBezTo>
                <a:lnTo>
                  <a:pt x="390" y="389"/>
                </a:lnTo>
                <a:close/>
                <a:moveTo>
                  <a:pt x="494" y="144"/>
                </a:moveTo>
                <a:cubicBezTo>
                  <a:pt x="493" y="145"/>
                  <a:pt x="493" y="146"/>
                  <a:pt x="493" y="147"/>
                </a:cubicBezTo>
                <a:cubicBezTo>
                  <a:pt x="492" y="147"/>
                  <a:pt x="492" y="147"/>
                  <a:pt x="491" y="147"/>
                </a:cubicBezTo>
                <a:cubicBezTo>
                  <a:pt x="490" y="147"/>
                  <a:pt x="489" y="145"/>
                  <a:pt x="487" y="144"/>
                </a:cubicBezTo>
                <a:lnTo>
                  <a:pt x="494" y="144"/>
                </a:lnTo>
                <a:close/>
                <a:moveTo>
                  <a:pt x="488" y="175"/>
                </a:moveTo>
                <a:cubicBezTo>
                  <a:pt x="489" y="172"/>
                  <a:pt x="491" y="170"/>
                  <a:pt x="492" y="168"/>
                </a:cubicBezTo>
                <a:cubicBezTo>
                  <a:pt x="493" y="167"/>
                  <a:pt x="494" y="166"/>
                  <a:pt x="494" y="165"/>
                </a:cubicBezTo>
                <a:cubicBezTo>
                  <a:pt x="496" y="168"/>
                  <a:pt x="498" y="170"/>
                  <a:pt x="500" y="172"/>
                </a:cubicBezTo>
                <a:cubicBezTo>
                  <a:pt x="498" y="173"/>
                  <a:pt x="494" y="174"/>
                  <a:pt x="488" y="175"/>
                </a:cubicBezTo>
                <a:close/>
                <a:moveTo>
                  <a:pt x="463" y="158"/>
                </a:moveTo>
                <a:cubicBezTo>
                  <a:pt x="462" y="160"/>
                  <a:pt x="461" y="162"/>
                  <a:pt x="460" y="162"/>
                </a:cubicBezTo>
                <a:cubicBezTo>
                  <a:pt x="460" y="162"/>
                  <a:pt x="460" y="162"/>
                  <a:pt x="460" y="162"/>
                </a:cubicBezTo>
                <a:cubicBezTo>
                  <a:pt x="459" y="162"/>
                  <a:pt x="458" y="160"/>
                  <a:pt x="458" y="159"/>
                </a:cubicBezTo>
                <a:cubicBezTo>
                  <a:pt x="457" y="154"/>
                  <a:pt x="459" y="149"/>
                  <a:pt x="460" y="149"/>
                </a:cubicBezTo>
                <a:cubicBezTo>
                  <a:pt x="462" y="149"/>
                  <a:pt x="463" y="153"/>
                  <a:pt x="463" y="158"/>
                </a:cubicBezTo>
                <a:close/>
                <a:moveTo>
                  <a:pt x="516" y="170"/>
                </a:moveTo>
                <a:cubicBezTo>
                  <a:pt x="515" y="165"/>
                  <a:pt x="512" y="161"/>
                  <a:pt x="508" y="160"/>
                </a:cubicBezTo>
                <a:cubicBezTo>
                  <a:pt x="506" y="158"/>
                  <a:pt x="506" y="152"/>
                  <a:pt x="507" y="150"/>
                </a:cubicBezTo>
                <a:cubicBezTo>
                  <a:pt x="508" y="148"/>
                  <a:pt x="509" y="146"/>
                  <a:pt x="509" y="144"/>
                </a:cubicBezTo>
                <a:cubicBezTo>
                  <a:pt x="528" y="144"/>
                  <a:pt x="528" y="144"/>
                  <a:pt x="528" y="144"/>
                </a:cubicBezTo>
                <a:cubicBezTo>
                  <a:pt x="531" y="152"/>
                  <a:pt x="534" y="159"/>
                  <a:pt x="532" y="164"/>
                </a:cubicBezTo>
                <a:cubicBezTo>
                  <a:pt x="531" y="166"/>
                  <a:pt x="528" y="167"/>
                  <a:pt x="523" y="168"/>
                </a:cubicBezTo>
                <a:cubicBezTo>
                  <a:pt x="521" y="168"/>
                  <a:pt x="519" y="169"/>
                  <a:pt x="516" y="170"/>
                </a:cubicBezTo>
                <a:close/>
                <a:moveTo>
                  <a:pt x="390" y="130"/>
                </a:moveTo>
                <a:cubicBezTo>
                  <a:pt x="342" y="130"/>
                  <a:pt x="342" y="130"/>
                  <a:pt x="342" y="130"/>
                </a:cubicBezTo>
                <a:cubicBezTo>
                  <a:pt x="344" y="127"/>
                  <a:pt x="346" y="125"/>
                  <a:pt x="347" y="122"/>
                </a:cubicBezTo>
                <a:cubicBezTo>
                  <a:pt x="351" y="116"/>
                  <a:pt x="354" y="111"/>
                  <a:pt x="362" y="108"/>
                </a:cubicBezTo>
                <a:cubicBezTo>
                  <a:pt x="367" y="107"/>
                  <a:pt x="374" y="105"/>
                  <a:pt x="380" y="104"/>
                </a:cubicBezTo>
                <a:cubicBezTo>
                  <a:pt x="383" y="104"/>
                  <a:pt x="387" y="103"/>
                  <a:pt x="390" y="103"/>
                </a:cubicBezTo>
                <a:lnTo>
                  <a:pt x="390" y="130"/>
                </a:lnTo>
                <a:close/>
                <a:moveTo>
                  <a:pt x="208" y="259"/>
                </a:moveTo>
                <a:cubicBezTo>
                  <a:pt x="176" y="259"/>
                  <a:pt x="176" y="259"/>
                  <a:pt x="176" y="259"/>
                </a:cubicBezTo>
                <a:cubicBezTo>
                  <a:pt x="184" y="247"/>
                  <a:pt x="197" y="237"/>
                  <a:pt x="215" y="228"/>
                </a:cubicBezTo>
                <a:cubicBezTo>
                  <a:pt x="212" y="238"/>
                  <a:pt x="210" y="249"/>
                  <a:pt x="208" y="259"/>
                </a:cubicBezTo>
                <a:close/>
                <a:moveTo>
                  <a:pt x="165" y="328"/>
                </a:moveTo>
                <a:cubicBezTo>
                  <a:pt x="170" y="323"/>
                  <a:pt x="169" y="316"/>
                  <a:pt x="167" y="307"/>
                </a:cubicBezTo>
                <a:cubicBezTo>
                  <a:pt x="166" y="297"/>
                  <a:pt x="165" y="286"/>
                  <a:pt x="169" y="273"/>
                </a:cubicBezTo>
                <a:cubicBezTo>
                  <a:pt x="206" y="273"/>
                  <a:pt x="206" y="273"/>
                  <a:pt x="206" y="273"/>
                </a:cubicBezTo>
                <a:cubicBezTo>
                  <a:pt x="200" y="311"/>
                  <a:pt x="196" y="350"/>
                  <a:pt x="196" y="389"/>
                </a:cubicBezTo>
                <a:cubicBezTo>
                  <a:pt x="143" y="389"/>
                  <a:pt x="143" y="389"/>
                  <a:pt x="143" y="389"/>
                </a:cubicBezTo>
                <a:cubicBezTo>
                  <a:pt x="139" y="375"/>
                  <a:pt x="133" y="360"/>
                  <a:pt x="116" y="360"/>
                </a:cubicBezTo>
                <a:cubicBezTo>
                  <a:pt x="107" y="360"/>
                  <a:pt x="98" y="357"/>
                  <a:pt x="92" y="351"/>
                </a:cubicBezTo>
                <a:cubicBezTo>
                  <a:pt x="89" y="348"/>
                  <a:pt x="85" y="342"/>
                  <a:pt x="85" y="335"/>
                </a:cubicBezTo>
                <a:cubicBezTo>
                  <a:pt x="85" y="325"/>
                  <a:pt x="88" y="296"/>
                  <a:pt x="117" y="296"/>
                </a:cubicBezTo>
                <a:cubicBezTo>
                  <a:pt x="132" y="296"/>
                  <a:pt x="134" y="303"/>
                  <a:pt x="137" y="314"/>
                </a:cubicBezTo>
                <a:cubicBezTo>
                  <a:pt x="139" y="321"/>
                  <a:pt x="142" y="333"/>
                  <a:pt x="154" y="333"/>
                </a:cubicBezTo>
                <a:cubicBezTo>
                  <a:pt x="159" y="333"/>
                  <a:pt x="162" y="331"/>
                  <a:pt x="165" y="328"/>
                </a:cubicBezTo>
                <a:close/>
                <a:moveTo>
                  <a:pt x="186" y="403"/>
                </a:moveTo>
                <a:cubicBezTo>
                  <a:pt x="178" y="404"/>
                  <a:pt x="171" y="406"/>
                  <a:pt x="165" y="407"/>
                </a:cubicBezTo>
                <a:cubicBezTo>
                  <a:pt x="159" y="409"/>
                  <a:pt x="153" y="410"/>
                  <a:pt x="150" y="410"/>
                </a:cubicBezTo>
                <a:cubicBezTo>
                  <a:pt x="149" y="409"/>
                  <a:pt x="148" y="406"/>
                  <a:pt x="147" y="403"/>
                </a:cubicBezTo>
                <a:lnTo>
                  <a:pt x="186" y="403"/>
                </a:lnTo>
                <a:close/>
                <a:moveTo>
                  <a:pt x="404" y="403"/>
                </a:moveTo>
                <a:cubicBezTo>
                  <a:pt x="430" y="403"/>
                  <a:pt x="430" y="403"/>
                  <a:pt x="430" y="403"/>
                </a:cubicBezTo>
                <a:cubicBezTo>
                  <a:pt x="434" y="412"/>
                  <a:pt x="440" y="420"/>
                  <a:pt x="447" y="429"/>
                </a:cubicBezTo>
                <a:cubicBezTo>
                  <a:pt x="458" y="442"/>
                  <a:pt x="470" y="449"/>
                  <a:pt x="485" y="449"/>
                </a:cubicBezTo>
                <a:cubicBezTo>
                  <a:pt x="493" y="449"/>
                  <a:pt x="501" y="446"/>
                  <a:pt x="508" y="445"/>
                </a:cubicBezTo>
                <a:cubicBezTo>
                  <a:pt x="514" y="443"/>
                  <a:pt x="519" y="442"/>
                  <a:pt x="524" y="442"/>
                </a:cubicBezTo>
                <a:cubicBezTo>
                  <a:pt x="529" y="442"/>
                  <a:pt x="533" y="443"/>
                  <a:pt x="537" y="448"/>
                </a:cubicBezTo>
                <a:cubicBezTo>
                  <a:pt x="549" y="462"/>
                  <a:pt x="553" y="491"/>
                  <a:pt x="555" y="519"/>
                </a:cubicBezTo>
                <a:cubicBezTo>
                  <a:pt x="404" y="519"/>
                  <a:pt x="404" y="519"/>
                  <a:pt x="404" y="519"/>
                </a:cubicBezTo>
                <a:lnTo>
                  <a:pt x="404" y="403"/>
                </a:lnTo>
                <a:close/>
                <a:moveTo>
                  <a:pt x="516" y="232"/>
                </a:moveTo>
                <a:cubicBezTo>
                  <a:pt x="516" y="232"/>
                  <a:pt x="516" y="231"/>
                  <a:pt x="516" y="231"/>
                </a:cubicBezTo>
                <a:cubicBezTo>
                  <a:pt x="516" y="231"/>
                  <a:pt x="517" y="231"/>
                  <a:pt x="517" y="231"/>
                </a:cubicBezTo>
                <a:cubicBezTo>
                  <a:pt x="520" y="230"/>
                  <a:pt x="520" y="230"/>
                  <a:pt x="520" y="230"/>
                </a:cubicBezTo>
                <a:cubicBezTo>
                  <a:pt x="529" y="227"/>
                  <a:pt x="530" y="227"/>
                  <a:pt x="546" y="228"/>
                </a:cubicBezTo>
                <a:cubicBezTo>
                  <a:pt x="552" y="229"/>
                  <a:pt x="555" y="234"/>
                  <a:pt x="559" y="241"/>
                </a:cubicBezTo>
                <a:cubicBezTo>
                  <a:pt x="560" y="243"/>
                  <a:pt x="561" y="245"/>
                  <a:pt x="562" y="247"/>
                </a:cubicBezTo>
                <a:cubicBezTo>
                  <a:pt x="559" y="245"/>
                  <a:pt x="555" y="244"/>
                  <a:pt x="550" y="244"/>
                </a:cubicBezTo>
                <a:cubicBezTo>
                  <a:pt x="539" y="244"/>
                  <a:pt x="523" y="249"/>
                  <a:pt x="517" y="253"/>
                </a:cubicBezTo>
                <a:cubicBezTo>
                  <a:pt x="517" y="253"/>
                  <a:pt x="515" y="254"/>
                  <a:pt x="506" y="254"/>
                </a:cubicBezTo>
                <a:cubicBezTo>
                  <a:pt x="506" y="254"/>
                  <a:pt x="506" y="254"/>
                  <a:pt x="506" y="254"/>
                </a:cubicBezTo>
                <a:cubicBezTo>
                  <a:pt x="505" y="254"/>
                  <a:pt x="505" y="254"/>
                  <a:pt x="505" y="254"/>
                </a:cubicBezTo>
                <a:cubicBezTo>
                  <a:pt x="509" y="252"/>
                  <a:pt x="512" y="250"/>
                  <a:pt x="514" y="246"/>
                </a:cubicBezTo>
                <a:cubicBezTo>
                  <a:pt x="517" y="240"/>
                  <a:pt x="517" y="235"/>
                  <a:pt x="516" y="232"/>
                </a:cubicBezTo>
                <a:close/>
                <a:moveTo>
                  <a:pt x="567" y="252"/>
                </a:moveTo>
                <a:cubicBezTo>
                  <a:pt x="568" y="254"/>
                  <a:pt x="569" y="255"/>
                  <a:pt x="571" y="255"/>
                </a:cubicBezTo>
                <a:cubicBezTo>
                  <a:pt x="573" y="264"/>
                  <a:pt x="574" y="272"/>
                  <a:pt x="576" y="281"/>
                </a:cubicBezTo>
                <a:cubicBezTo>
                  <a:pt x="565" y="278"/>
                  <a:pt x="566" y="273"/>
                  <a:pt x="567" y="265"/>
                </a:cubicBezTo>
                <a:cubicBezTo>
                  <a:pt x="568" y="261"/>
                  <a:pt x="568" y="256"/>
                  <a:pt x="567" y="252"/>
                </a:cubicBezTo>
                <a:close/>
                <a:moveTo>
                  <a:pt x="590" y="284"/>
                </a:moveTo>
                <a:cubicBezTo>
                  <a:pt x="589" y="273"/>
                  <a:pt x="587" y="262"/>
                  <a:pt x="585" y="251"/>
                </a:cubicBezTo>
                <a:cubicBezTo>
                  <a:pt x="587" y="245"/>
                  <a:pt x="583" y="239"/>
                  <a:pt x="578" y="228"/>
                </a:cubicBezTo>
                <a:cubicBezTo>
                  <a:pt x="577" y="226"/>
                  <a:pt x="575" y="224"/>
                  <a:pt x="574" y="221"/>
                </a:cubicBezTo>
                <a:cubicBezTo>
                  <a:pt x="582" y="229"/>
                  <a:pt x="591" y="245"/>
                  <a:pt x="596" y="253"/>
                </a:cubicBezTo>
                <a:cubicBezTo>
                  <a:pt x="601" y="261"/>
                  <a:pt x="604" y="266"/>
                  <a:pt x="607" y="269"/>
                </a:cubicBezTo>
                <a:cubicBezTo>
                  <a:pt x="609" y="272"/>
                  <a:pt x="612" y="272"/>
                  <a:pt x="614" y="272"/>
                </a:cubicBezTo>
                <a:cubicBezTo>
                  <a:pt x="614" y="272"/>
                  <a:pt x="614" y="272"/>
                  <a:pt x="614" y="272"/>
                </a:cubicBezTo>
                <a:cubicBezTo>
                  <a:pt x="620" y="272"/>
                  <a:pt x="623" y="267"/>
                  <a:pt x="625" y="264"/>
                </a:cubicBezTo>
                <a:cubicBezTo>
                  <a:pt x="626" y="263"/>
                  <a:pt x="626" y="263"/>
                  <a:pt x="626" y="262"/>
                </a:cubicBezTo>
                <a:cubicBezTo>
                  <a:pt x="632" y="268"/>
                  <a:pt x="639" y="269"/>
                  <a:pt x="646" y="270"/>
                </a:cubicBezTo>
                <a:cubicBezTo>
                  <a:pt x="658" y="272"/>
                  <a:pt x="662" y="273"/>
                  <a:pt x="662" y="282"/>
                </a:cubicBezTo>
                <a:cubicBezTo>
                  <a:pt x="662" y="285"/>
                  <a:pt x="662" y="286"/>
                  <a:pt x="661" y="287"/>
                </a:cubicBezTo>
                <a:cubicBezTo>
                  <a:pt x="661" y="288"/>
                  <a:pt x="660" y="288"/>
                  <a:pt x="658" y="288"/>
                </a:cubicBezTo>
                <a:cubicBezTo>
                  <a:pt x="653" y="288"/>
                  <a:pt x="646" y="286"/>
                  <a:pt x="640" y="284"/>
                </a:cubicBezTo>
                <a:cubicBezTo>
                  <a:pt x="635" y="282"/>
                  <a:pt x="630" y="281"/>
                  <a:pt x="626" y="280"/>
                </a:cubicBezTo>
                <a:cubicBezTo>
                  <a:pt x="625" y="280"/>
                  <a:pt x="623" y="280"/>
                  <a:pt x="622" y="280"/>
                </a:cubicBezTo>
                <a:cubicBezTo>
                  <a:pt x="617" y="280"/>
                  <a:pt x="612" y="281"/>
                  <a:pt x="608" y="282"/>
                </a:cubicBezTo>
                <a:cubicBezTo>
                  <a:pt x="604" y="283"/>
                  <a:pt x="599" y="284"/>
                  <a:pt x="594" y="284"/>
                </a:cubicBezTo>
                <a:cubicBezTo>
                  <a:pt x="593" y="284"/>
                  <a:pt x="592" y="284"/>
                  <a:pt x="590" y="284"/>
                </a:cubicBezTo>
                <a:close/>
                <a:moveTo>
                  <a:pt x="529" y="96"/>
                </a:moveTo>
                <a:cubicBezTo>
                  <a:pt x="509" y="62"/>
                  <a:pt x="485" y="35"/>
                  <a:pt x="460" y="19"/>
                </a:cubicBezTo>
                <a:cubicBezTo>
                  <a:pt x="514" y="28"/>
                  <a:pt x="564" y="49"/>
                  <a:pt x="608" y="78"/>
                </a:cubicBezTo>
                <a:cubicBezTo>
                  <a:pt x="568" y="83"/>
                  <a:pt x="543" y="88"/>
                  <a:pt x="529" y="96"/>
                </a:cubicBezTo>
                <a:close/>
                <a:moveTo>
                  <a:pt x="390" y="662"/>
                </a:moveTo>
                <a:cubicBezTo>
                  <a:pt x="390" y="777"/>
                  <a:pt x="390" y="777"/>
                  <a:pt x="390" y="777"/>
                </a:cubicBezTo>
                <a:cubicBezTo>
                  <a:pt x="343" y="774"/>
                  <a:pt x="297" y="732"/>
                  <a:pt x="263" y="662"/>
                </a:cubicBezTo>
                <a:lnTo>
                  <a:pt x="390" y="662"/>
                </a:lnTo>
                <a:close/>
                <a:moveTo>
                  <a:pt x="404" y="662"/>
                </a:moveTo>
                <a:cubicBezTo>
                  <a:pt x="531" y="662"/>
                  <a:pt x="531" y="662"/>
                  <a:pt x="531" y="662"/>
                </a:cubicBezTo>
                <a:cubicBezTo>
                  <a:pt x="498" y="732"/>
                  <a:pt x="453" y="774"/>
                  <a:pt x="404" y="777"/>
                </a:cubicBezTo>
                <a:lnTo>
                  <a:pt x="404" y="662"/>
                </a:lnTo>
                <a:close/>
                <a:moveTo>
                  <a:pt x="404" y="648"/>
                </a:moveTo>
                <a:cubicBezTo>
                  <a:pt x="404" y="533"/>
                  <a:pt x="404" y="533"/>
                  <a:pt x="404" y="533"/>
                </a:cubicBezTo>
                <a:cubicBezTo>
                  <a:pt x="555" y="533"/>
                  <a:pt x="555" y="533"/>
                  <a:pt x="555" y="533"/>
                </a:cubicBezTo>
                <a:cubicBezTo>
                  <a:pt x="555" y="540"/>
                  <a:pt x="556" y="547"/>
                  <a:pt x="556" y="554"/>
                </a:cubicBezTo>
                <a:cubicBezTo>
                  <a:pt x="556" y="560"/>
                  <a:pt x="556" y="566"/>
                  <a:pt x="556" y="570"/>
                </a:cubicBezTo>
                <a:cubicBezTo>
                  <a:pt x="556" y="575"/>
                  <a:pt x="556" y="582"/>
                  <a:pt x="555" y="588"/>
                </a:cubicBezTo>
                <a:cubicBezTo>
                  <a:pt x="555" y="593"/>
                  <a:pt x="554" y="598"/>
                  <a:pt x="554" y="603"/>
                </a:cubicBezTo>
                <a:cubicBezTo>
                  <a:pt x="549" y="619"/>
                  <a:pt x="544" y="634"/>
                  <a:pt x="538" y="648"/>
                </a:cubicBezTo>
                <a:lnTo>
                  <a:pt x="404" y="648"/>
                </a:lnTo>
                <a:close/>
                <a:moveTo>
                  <a:pt x="704" y="572"/>
                </a:moveTo>
                <a:cubicBezTo>
                  <a:pt x="700" y="580"/>
                  <a:pt x="697" y="584"/>
                  <a:pt x="695" y="585"/>
                </a:cubicBezTo>
                <a:cubicBezTo>
                  <a:pt x="695" y="582"/>
                  <a:pt x="695" y="574"/>
                  <a:pt x="699" y="561"/>
                </a:cubicBezTo>
                <a:cubicBezTo>
                  <a:pt x="703" y="547"/>
                  <a:pt x="708" y="537"/>
                  <a:pt x="712" y="533"/>
                </a:cubicBezTo>
                <a:cubicBezTo>
                  <a:pt x="712" y="540"/>
                  <a:pt x="710" y="557"/>
                  <a:pt x="704" y="572"/>
                </a:cubicBezTo>
                <a:close/>
                <a:moveTo>
                  <a:pt x="720" y="519"/>
                </a:moveTo>
                <a:cubicBezTo>
                  <a:pt x="719" y="518"/>
                  <a:pt x="718" y="517"/>
                  <a:pt x="716" y="517"/>
                </a:cubicBezTo>
                <a:cubicBezTo>
                  <a:pt x="715" y="517"/>
                  <a:pt x="715" y="517"/>
                  <a:pt x="714" y="517"/>
                </a:cubicBezTo>
                <a:cubicBezTo>
                  <a:pt x="711" y="517"/>
                  <a:pt x="709" y="517"/>
                  <a:pt x="707" y="519"/>
                </a:cubicBezTo>
                <a:cubicBezTo>
                  <a:pt x="691" y="519"/>
                  <a:pt x="691" y="519"/>
                  <a:pt x="691" y="519"/>
                </a:cubicBezTo>
                <a:cubicBezTo>
                  <a:pt x="693" y="512"/>
                  <a:pt x="694" y="505"/>
                  <a:pt x="695" y="499"/>
                </a:cubicBezTo>
                <a:cubicBezTo>
                  <a:pt x="695" y="494"/>
                  <a:pt x="696" y="490"/>
                  <a:pt x="697" y="486"/>
                </a:cubicBezTo>
                <a:cubicBezTo>
                  <a:pt x="699" y="473"/>
                  <a:pt x="706" y="438"/>
                  <a:pt x="721" y="404"/>
                </a:cubicBezTo>
                <a:cubicBezTo>
                  <a:pt x="721" y="404"/>
                  <a:pt x="721" y="403"/>
                  <a:pt x="721" y="403"/>
                </a:cubicBezTo>
                <a:cubicBezTo>
                  <a:pt x="779" y="403"/>
                  <a:pt x="779" y="403"/>
                  <a:pt x="779" y="403"/>
                </a:cubicBezTo>
                <a:cubicBezTo>
                  <a:pt x="778" y="443"/>
                  <a:pt x="771" y="482"/>
                  <a:pt x="759" y="519"/>
                </a:cubicBezTo>
                <a:lnTo>
                  <a:pt x="720" y="519"/>
                </a:lnTo>
                <a:close/>
                <a:moveTo>
                  <a:pt x="124" y="662"/>
                </a:moveTo>
                <a:cubicBezTo>
                  <a:pt x="207" y="662"/>
                  <a:pt x="207" y="662"/>
                  <a:pt x="207" y="662"/>
                </a:cubicBezTo>
                <a:cubicBezTo>
                  <a:pt x="207" y="687"/>
                  <a:pt x="210" y="710"/>
                  <a:pt x="222" y="723"/>
                </a:cubicBezTo>
                <a:cubicBezTo>
                  <a:pt x="228" y="730"/>
                  <a:pt x="237" y="735"/>
                  <a:pt x="246" y="735"/>
                </a:cubicBezTo>
                <a:cubicBezTo>
                  <a:pt x="252" y="735"/>
                  <a:pt x="257" y="732"/>
                  <a:pt x="260" y="728"/>
                </a:cubicBezTo>
                <a:cubicBezTo>
                  <a:pt x="263" y="722"/>
                  <a:pt x="262" y="713"/>
                  <a:pt x="256" y="703"/>
                </a:cubicBezTo>
                <a:cubicBezTo>
                  <a:pt x="251" y="695"/>
                  <a:pt x="251" y="685"/>
                  <a:pt x="254" y="676"/>
                </a:cubicBezTo>
                <a:cubicBezTo>
                  <a:pt x="277" y="721"/>
                  <a:pt x="304" y="753"/>
                  <a:pt x="334" y="772"/>
                </a:cubicBezTo>
                <a:cubicBezTo>
                  <a:pt x="253" y="759"/>
                  <a:pt x="179" y="719"/>
                  <a:pt x="124" y="662"/>
                </a:cubicBezTo>
                <a:close/>
                <a:moveTo>
                  <a:pt x="460" y="773"/>
                </a:moveTo>
                <a:cubicBezTo>
                  <a:pt x="493" y="751"/>
                  <a:pt x="523" y="714"/>
                  <a:pt x="547" y="662"/>
                </a:cubicBezTo>
                <a:cubicBezTo>
                  <a:pt x="671" y="662"/>
                  <a:pt x="671" y="662"/>
                  <a:pt x="671" y="662"/>
                </a:cubicBezTo>
                <a:cubicBezTo>
                  <a:pt x="615" y="719"/>
                  <a:pt x="542" y="759"/>
                  <a:pt x="460" y="773"/>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013">
              <a:solidFill>
                <a:prstClr val="black"/>
              </a:solidFill>
              <a:latin typeface="Calibri" panose="020F0502020204030204"/>
            </a:endParaRPr>
          </a:p>
        </p:txBody>
      </p:sp>
      <p:sp>
        <p:nvSpPr>
          <p:cNvPr id="85" name="Oval 21"/>
          <p:cNvSpPr>
            <a:spLocks noChangeArrowheads="1"/>
          </p:cNvSpPr>
          <p:nvPr/>
        </p:nvSpPr>
        <p:spPr bwMode="auto">
          <a:xfrm>
            <a:off x="2276212" y="1655789"/>
            <a:ext cx="822960" cy="822960"/>
          </a:xfrm>
          <a:prstGeom prst="ellipse">
            <a:avLst/>
          </a:pr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6" name="Freeform 30"/>
          <p:cNvSpPr>
            <a:spLocks noEditPoints="1"/>
          </p:cNvSpPr>
          <p:nvPr/>
        </p:nvSpPr>
        <p:spPr bwMode="auto">
          <a:xfrm>
            <a:off x="2461672" y="1811149"/>
            <a:ext cx="379490" cy="488693"/>
          </a:xfrm>
          <a:custGeom>
            <a:avLst/>
            <a:gdLst>
              <a:gd name="T0" fmla="*/ 296 w 329"/>
              <a:gd name="T1" fmla="*/ 66 h 423"/>
              <a:gd name="T2" fmla="*/ 273 w 329"/>
              <a:gd name="T3" fmla="*/ 76 h 423"/>
              <a:gd name="T4" fmla="*/ 273 w 329"/>
              <a:gd name="T5" fmla="*/ 56 h 423"/>
              <a:gd name="T6" fmla="*/ 240 w 329"/>
              <a:gd name="T7" fmla="*/ 23 h 423"/>
              <a:gd name="T8" fmla="*/ 217 w 329"/>
              <a:gd name="T9" fmla="*/ 33 h 423"/>
              <a:gd name="T10" fmla="*/ 217 w 329"/>
              <a:gd name="T11" fmla="*/ 33 h 423"/>
              <a:gd name="T12" fmla="*/ 184 w 329"/>
              <a:gd name="T13" fmla="*/ 0 h 423"/>
              <a:gd name="T14" fmla="*/ 151 w 329"/>
              <a:gd name="T15" fmla="*/ 33 h 423"/>
              <a:gd name="T16" fmla="*/ 151 w 329"/>
              <a:gd name="T17" fmla="*/ 45 h 423"/>
              <a:gd name="T18" fmla="*/ 128 w 329"/>
              <a:gd name="T19" fmla="*/ 36 h 423"/>
              <a:gd name="T20" fmla="*/ 95 w 329"/>
              <a:gd name="T21" fmla="*/ 68 h 423"/>
              <a:gd name="T22" fmla="*/ 95 w 329"/>
              <a:gd name="T23" fmla="*/ 247 h 423"/>
              <a:gd name="T24" fmla="*/ 63 w 329"/>
              <a:gd name="T25" fmla="*/ 209 h 423"/>
              <a:gd name="T26" fmla="*/ 37 w 329"/>
              <a:gd name="T27" fmla="*/ 197 h 423"/>
              <a:gd name="T28" fmla="*/ 17 w 329"/>
              <a:gd name="T29" fmla="*/ 204 h 423"/>
              <a:gd name="T30" fmla="*/ 11 w 329"/>
              <a:gd name="T31" fmla="*/ 250 h 423"/>
              <a:gd name="T32" fmla="*/ 120 w 329"/>
              <a:gd name="T33" fmla="*/ 386 h 423"/>
              <a:gd name="T34" fmla="*/ 207 w 329"/>
              <a:gd name="T35" fmla="*/ 423 h 423"/>
              <a:gd name="T36" fmla="*/ 329 w 329"/>
              <a:gd name="T37" fmla="*/ 301 h 423"/>
              <a:gd name="T38" fmla="*/ 329 w 329"/>
              <a:gd name="T39" fmla="*/ 99 h 423"/>
              <a:gd name="T40" fmla="*/ 296 w 329"/>
              <a:gd name="T41" fmla="*/ 66 h 423"/>
              <a:gd name="T42" fmla="*/ 319 w 329"/>
              <a:gd name="T43" fmla="*/ 301 h 423"/>
              <a:gd name="T44" fmla="*/ 207 w 329"/>
              <a:gd name="T45" fmla="*/ 413 h 423"/>
              <a:gd name="T46" fmla="*/ 127 w 329"/>
              <a:gd name="T47" fmla="*/ 380 h 423"/>
              <a:gd name="T48" fmla="*/ 19 w 329"/>
              <a:gd name="T49" fmla="*/ 244 h 423"/>
              <a:gd name="T50" fmla="*/ 14 w 329"/>
              <a:gd name="T51" fmla="*/ 227 h 423"/>
              <a:gd name="T52" fmla="*/ 22 w 329"/>
              <a:gd name="T53" fmla="*/ 211 h 423"/>
              <a:gd name="T54" fmla="*/ 37 w 329"/>
              <a:gd name="T55" fmla="*/ 206 h 423"/>
              <a:gd name="T56" fmla="*/ 55 w 329"/>
              <a:gd name="T57" fmla="*/ 215 h 423"/>
              <a:gd name="T58" fmla="*/ 96 w 329"/>
              <a:gd name="T59" fmla="*/ 263 h 423"/>
              <a:gd name="T60" fmla="*/ 101 w 329"/>
              <a:gd name="T61" fmla="*/ 265 h 423"/>
              <a:gd name="T62" fmla="*/ 104 w 329"/>
              <a:gd name="T63" fmla="*/ 260 h 423"/>
              <a:gd name="T64" fmla="*/ 104 w 329"/>
              <a:gd name="T65" fmla="*/ 68 h 423"/>
              <a:gd name="T66" fmla="*/ 128 w 329"/>
              <a:gd name="T67" fmla="*/ 45 h 423"/>
              <a:gd name="T68" fmla="*/ 151 w 329"/>
              <a:gd name="T69" fmla="*/ 68 h 423"/>
              <a:gd name="T70" fmla="*/ 151 w 329"/>
              <a:gd name="T71" fmla="*/ 202 h 423"/>
              <a:gd name="T72" fmla="*/ 156 w 329"/>
              <a:gd name="T73" fmla="*/ 207 h 423"/>
              <a:gd name="T74" fmla="*/ 161 w 329"/>
              <a:gd name="T75" fmla="*/ 202 h 423"/>
              <a:gd name="T76" fmla="*/ 161 w 329"/>
              <a:gd name="T77" fmla="*/ 33 h 423"/>
              <a:gd name="T78" fmla="*/ 184 w 329"/>
              <a:gd name="T79" fmla="*/ 10 h 423"/>
              <a:gd name="T80" fmla="*/ 207 w 329"/>
              <a:gd name="T81" fmla="*/ 33 h 423"/>
              <a:gd name="T82" fmla="*/ 207 w 329"/>
              <a:gd name="T83" fmla="*/ 191 h 423"/>
              <a:gd name="T84" fmla="*/ 212 w 329"/>
              <a:gd name="T85" fmla="*/ 195 h 423"/>
              <a:gd name="T86" fmla="*/ 217 w 329"/>
              <a:gd name="T87" fmla="*/ 191 h 423"/>
              <a:gd name="T88" fmla="*/ 217 w 329"/>
              <a:gd name="T89" fmla="*/ 56 h 423"/>
              <a:gd name="T90" fmla="*/ 240 w 329"/>
              <a:gd name="T91" fmla="*/ 33 h 423"/>
              <a:gd name="T92" fmla="*/ 263 w 329"/>
              <a:gd name="T93" fmla="*/ 56 h 423"/>
              <a:gd name="T94" fmla="*/ 263 w 329"/>
              <a:gd name="T95" fmla="*/ 199 h 423"/>
              <a:gd name="T96" fmla="*/ 268 w 329"/>
              <a:gd name="T97" fmla="*/ 203 h 423"/>
              <a:gd name="T98" fmla="*/ 273 w 329"/>
              <a:gd name="T99" fmla="*/ 199 h 423"/>
              <a:gd name="T100" fmla="*/ 273 w 329"/>
              <a:gd name="T101" fmla="*/ 99 h 423"/>
              <a:gd name="T102" fmla="*/ 296 w 329"/>
              <a:gd name="T103" fmla="*/ 75 h 423"/>
              <a:gd name="T104" fmla="*/ 319 w 329"/>
              <a:gd name="T105" fmla="*/ 99 h 423"/>
              <a:gd name="T106" fmla="*/ 319 w 329"/>
              <a:gd name="T107" fmla="*/ 30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423">
                <a:moveTo>
                  <a:pt x="296" y="66"/>
                </a:moveTo>
                <a:cubicBezTo>
                  <a:pt x="287" y="66"/>
                  <a:pt x="279" y="70"/>
                  <a:pt x="273" y="76"/>
                </a:cubicBezTo>
                <a:cubicBezTo>
                  <a:pt x="273" y="56"/>
                  <a:pt x="273" y="56"/>
                  <a:pt x="273" y="56"/>
                </a:cubicBezTo>
                <a:cubicBezTo>
                  <a:pt x="273" y="38"/>
                  <a:pt x="258" y="23"/>
                  <a:pt x="240" y="23"/>
                </a:cubicBezTo>
                <a:cubicBezTo>
                  <a:pt x="231" y="23"/>
                  <a:pt x="223" y="27"/>
                  <a:pt x="217" y="33"/>
                </a:cubicBezTo>
                <a:cubicBezTo>
                  <a:pt x="217" y="33"/>
                  <a:pt x="217" y="33"/>
                  <a:pt x="217" y="33"/>
                </a:cubicBezTo>
                <a:cubicBezTo>
                  <a:pt x="217" y="15"/>
                  <a:pt x="202" y="0"/>
                  <a:pt x="184" y="0"/>
                </a:cubicBezTo>
                <a:cubicBezTo>
                  <a:pt x="166" y="0"/>
                  <a:pt x="151" y="15"/>
                  <a:pt x="151" y="33"/>
                </a:cubicBezTo>
                <a:cubicBezTo>
                  <a:pt x="151" y="45"/>
                  <a:pt x="151" y="45"/>
                  <a:pt x="151" y="45"/>
                </a:cubicBezTo>
                <a:cubicBezTo>
                  <a:pt x="145" y="39"/>
                  <a:pt x="137" y="36"/>
                  <a:pt x="128" y="36"/>
                </a:cubicBezTo>
                <a:cubicBezTo>
                  <a:pt x="110" y="36"/>
                  <a:pt x="95" y="50"/>
                  <a:pt x="95" y="68"/>
                </a:cubicBezTo>
                <a:cubicBezTo>
                  <a:pt x="95" y="247"/>
                  <a:pt x="95" y="247"/>
                  <a:pt x="95" y="247"/>
                </a:cubicBezTo>
                <a:cubicBezTo>
                  <a:pt x="63" y="209"/>
                  <a:pt x="63" y="209"/>
                  <a:pt x="63" y="209"/>
                </a:cubicBezTo>
                <a:cubicBezTo>
                  <a:pt x="56" y="201"/>
                  <a:pt x="47" y="197"/>
                  <a:pt x="37" y="197"/>
                </a:cubicBezTo>
                <a:cubicBezTo>
                  <a:pt x="30" y="197"/>
                  <a:pt x="22" y="199"/>
                  <a:pt x="17" y="204"/>
                </a:cubicBezTo>
                <a:cubicBezTo>
                  <a:pt x="2" y="215"/>
                  <a:pt x="0" y="236"/>
                  <a:pt x="11" y="250"/>
                </a:cubicBezTo>
                <a:cubicBezTo>
                  <a:pt x="12" y="251"/>
                  <a:pt x="108" y="371"/>
                  <a:pt x="120" y="386"/>
                </a:cubicBezTo>
                <a:cubicBezTo>
                  <a:pt x="134" y="403"/>
                  <a:pt x="174" y="423"/>
                  <a:pt x="207" y="423"/>
                </a:cubicBezTo>
                <a:cubicBezTo>
                  <a:pt x="274" y="423"/>
                  <a:pt x="329" y="368"/>
                  <a:pt x="329" y="301"/>
                </a:cubicBezTo>
                <a:cubicBezTo>
                  <a:pt x="329" y="99"/>
                  <a:pt x="329" y="99"/>
                  <a:pt x="329" y="99"/>
                </a:cubicBezTo>
                <a:cubicBezTo>
                  <a:pt x="329" y="81"/>
                  <a:pt x="314" y="66"/>
                  <a:pt x="296" y="66"/>
                </a:cubicBezTo>
                <a:close/>
                <a:moveTo>
                  <a:pt x="319" y="301"/>
                </a:moveTo>
                <a:cubicBezTo>
                  <a:pt x="319" y="363"/>
                  <a:pt x="269" y="413"/>
                  <a:pt x="207" y="413"/>
                </a:cubicBezTo>
                <a:cubicBezTo>
                  <a:pt x="174" y="413"/>
                  <a:pt x="138" y="394"/>
                  <a:pt x="127" y="380"/>
                </a:cubicBezTo>
                <a:cubicBezTo>
                  <a:pt x="115" y="365"/>
                  <a:pt x="20" y="245"/>
                  <a:pt x="19" y="244"/>
                </a:cubicBezTo>
                <a:cubicBezTo>
                  <a:pt x="15" y="239"/>
                  <a:pt x="13" y="233"/>
                  <a:pt x="14" y="227"/>
                </a:cubicBezTo>
                <a:cubicBezTo>
                  <a:pt x="15" y="221"/>
                  <a:pt x="18" y="215"/>
                  <a:pt x="22" y="211"/>
                </a:cubicBezTo>
                <a:cubicBezTo>
                  <a:pt x="27" y="208"/>
                  <a:pt x="32" y="206"/>
                  <a:pt x="37" y="206"/>
                </a:cubicBezTo>
                <a:cubicBezTo>
                  <a:pt x="44" y="206"/>
                  <a:pt x="51" y="209"/>
                  <a:pt x="55" y="215"/>
                </a:cubicBezTo>
                <a:cubicBezTo>
                  <a:pt x="96" y="263"/>
                  <a:pt x="96" y="263"/>
                  <a:pt x="96" y="263"/>
                </a:cubicBezTo>
                <a:cubicBezTo>
                  <a:pt x="97" y="265"/>
                  <a:pt x="99" y="265"/>
                  <a:pt x="101" y="265"/>
                </a:cubicBezTo>
                <a:cubicBezTo>
                  <a:pt x="103" y="264"/>
                  <a:pt x="104" y="262"/>
                  <a:pt x="104" y="260"/>
                </a:cubicBezTo>
                <a:cubicBezTo>
                  <a:pt x="104" y="68"/>
                  <a:pt x="104" y="68"/>
                  <a:pt x="104" y="68"/>
                </a:cubicBezTo>
                <a:cubicBezTo>
                  <a:pt x="104" y="56"/>
                  <a:pt x="115" y="45"/>
                  <a:pt x="128" y="45"/>
                </a:cubicBezTo>
                <a:cubicBezTo>
                  <a:pt x="141" y="45"/>
                  <a:pt x="151" y="56"/>
                  <a:pt x="151" y="68"/>
                </a:cubicBezTo>
                <a:cubicBezTo>
                  <a:pt x="151" y="202"/>
                  <a:pt x="151" y="202"/>
                  <a:pt x="151" y="202"/>
                </a:cubicBezTo>
                <a:cubicBezTo>
                  <a:pt x="151" y="205"/>
                  <a:pt x="153" y="207"/>
                  <a:pt x="156" y="207"/>
                </a:cubicBezTo>
                <a:cubicBezTo>
                  <a:pt x="158" y="207"/>
                  <a:pt x="161" y="205"/>
                  <a:pt x="161" y="202"/>
                </a:cubicBezTo>
                <a:cubicBezTo>
                  <a:pt x="161" y="33"/>
                  <a:pt x="161" y="33"/>
                  <a:pt x="161" y="33"/>
                </a:cubicBezTo>
                <a:cubicBezTo>
                  <a:pt x="161" y="20"/>
                  <a:pt x="171" y="10"/>
                  <a:pt x="184" y="10"/>
                </a:cubicBezTo>
                <a:cubicBezTo>
                  <a:pt x="197" y="10"/>
                  <a:pt x="207" y="20"/>
                  <a:pt x="207" y="33"/>
                </a:cubicBezTo>
                <a:cubicBezTo>
                  <a:pt x="207" y="191"/>
                  <a:pt x="207" y="191"/>
                  <a:pt x="207" y="191"/>
                </a:cubicBezTo>
                <a:cubicBezTo>
                  <a:pt x="207" y="193"/>
                  <a:pt x="209" y="195"/>
                  <a:pt x="212" y="195"/>
                </a:cubicBezTo>
                <a:cubicBezTo>
                  <a:pt x="215" y="195"/>
                  <a:pt x="217" y="193"/>
                  <a:pt x="217" y="191"/>
                </a:cubicBezTo>
                <a:cubicBezTo>
                  <a:pt x="217" y="56"/>
                  <a:pt x="217" y="56"/>
                  <a:pt x="217" y="56"/>
                </a:cubicBezTo>
                <a:cubicBezTo>
                  <a:pt x="217" y="43"/>
                  <a:pt x="227" y="33"/>
                  <a:pt x="240" y="33"/>
                </a:cubicBezTo>
                <a:cubicBezTo>
                  <a:pt x="253" y="33"/>
                  <a:pt x="263" y="43"/>
                  <a:pt x="263" y="56"/>
                </a:cubicBezTo>
                <a:cubicBezTo>
                  <a:pt x="263" y="199"/>
                  <a:pt x="263" y="199"/>
                  <a:pt x="263" y="199"/>
                </a:cubicBezTo>
                <a:cubicBezTo>
                  <a:pt x="263" y="201"/>
                  <a:pt x="265" y="203"/>
                  <a:pt x="268" y="203"/>
                </a:cubicBezTo>
                <a:cubicBezTo>
                  <a:pt x="271" y="203"/>
                  <a:pt x="273" y="201"/>
                  <a:pt x="273" y="199"/>
                </a:cubicBezTo>
                <a:cubicBezTo>
                  <a:pt x="273" y="99"/>
                  <a:pt x="273" y="99"/>
                  <a:pt x="273" y="99"/>
                </a:cubicBezTo>
                <a:cubicBezTo>
                  <a:pt x="273" y="86"/>
                  <a:pt x="283" y="75"/>
                  <a:pt x="296" y="75"/>
                </a:cubicBezTo>
                <a:cubicBezTo>
                  <a:pt x="309" y="75"/>
                  <a:pt x="319" y="86"/>
                  <a:pt x="319" y="99"/>
                </a:cubicBezTo>
                <a:lnTo>
                  <a:pt x="319" y="301"/>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013">
              <a:solidFill>
                <a:prstClr val="black"/>
              </a:solidFill>
              <a:latin typeface="Calibri" panose="020F0502020204030204"/>
            </a:endParaRPr>
          </a:p>
        </p:txBody>
      </p:sp>
      <p:sp>
        <p:nvSpPr>
          <p:cNvPr id="88" name="Oval 25"/>
          <p:cNvSpPr>
            <a:spLocks noChangeArrowheads="1"/>
          </p:cNvSpPr>
          <p:nvPr/>
        </p:nvSpPr>
        <p:spPr bwMode="auto">
          <a:xfrm>
            <a:off x="5805079" y="3244838"/>
            <a:ext cx="822960" cy="822960"/>
          </a:xfrm>
          <a:prstGeom prst="ellipse">
            <a:avLst/>
          </a:prstGeom>
          <a:solidFill>
            <a:schemeClr val="accent3"/>
          </a:solidFill>
          <a:ln>
            <a:noFill/>
          </a:ln>
        </p:spPr>
        <p:txBody>
          <a:bodyPr vert="horz" wrap="square" lIns="68580" tIns="34290" rIns="68580" bIns="34290" numCol="1" anchor="t" anchorCtr="0" compatLnSpc="1">
            <a:prstTxWarp prst="textNoShape">
              <a:avLst/>
            </a:prstTxWarp>
          </a:bodyPr>
          <a:lstStyle/>
          <a:p>
            <a:pPr>
              <a:defRPr/>
            </a:pPr>
            <a:endParaRPr lang="en-US" kern="0">
              <a:solidFill>
                <a:prstClr val="black"/>
              </a:solidFill>
              <a:latin typeface="Calibri" panose="020F0502020204030204"/>
            </a:endParaRPr>
          </a:p>
        </p:txBody>
      </p:sp>
      <p:sp>
        <p:nvSpPr>
          <p:cNvPr id="89" name="Freeform 43"/>
          <p:cNvSpPr>
            <a:spLocks noEditPoints="1"/>
          </p:cNvSpPr>
          <p:nvPr/>
        </p:nvSpPr>
        <p:spPr bwMode="auto">
          <a:xfrm>
            <a:off x="5937880" y="3407578"/>
            <a:ext cx="522902" cy="524369"/>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013">
              <a:solidFill>
                <a:prstClr val="black"/>
              </a:solidFill>
              <a:latin typeface="Calibri" panose="020F0502020204030204"/>
            </a:endParaRPr>
          </a:p>
        </p:txBody>
      </p:sp>
      <p:sp>
        <p:nvSpPr>
          <p:cNvPr id="90" name="Freeform 13"/>
          <p:cNvSpPr/>
          <p:nvPr/>
        </p:nvSpPr>
        <p:spPr bwMode="black">
          <a:xfrm flipH="1" flipV="1">
            <a:off x="5232706" y="3418123"/>
            <a:ext cx="572373" cy="22995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4"/>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a:latin typeface="+mj-lt"/>
            </a:endParaRPr>
          </a:p>
        </p:txBody>
      </p:sp>
      <p:sp>
        <p:nvSpPr>
          <p:cNvPr id="91" name="Freeform 20"/>
          <p:cNvSpPr/>
          <p:nvPr/>
        </p:nvSpPr>
        <p:spPr bwMode="black">
          <a:xfrm flipV="1">
            <a:off x="3165385" y="3418123"/>
            <a:ext cx="572373" cy="229952"/>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a:latin typeface="+mj-lt"/>
            </a:endParaRPr>
          </a:p>
        </p:txBody>
      </p:sp>
      <p:sp>
        <p:nvSpPr>
          <p:cNvPr id="92" name="Freeform 12"/>
          <p:cNvSpPr/>
          <p:nvPr/>
        </p:nvSpPr>
        <p:spPr bwMode="black">
          <a:xfrm flipH="1">
            <a:off x="5283608" y="2044133"/>
            <a:ext cx="572373" cy="249054"/>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accent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a:latin typeface="+mj-lt"/>
            </a:endParaRPr>
          </a:p>
        </p:txBody>
      </p:sp>
      <p:sp>
        <p:nvSpPr>
          <p:cNvPr id="93" name="Freeform 19"/>
          <p:cNvSpPr/>
          <p:nvPr/>
        </p:nvSpPr>
        <p:spPr bwMode="black">
          <a:xfrm>
            <a:off x="3110438" y="2032247"/>
            <a:ext cx="572373" cy="249054"/>
          </a:xfrm>
          <a:custGeom>
            <a:avLst/>
            <a:gdLst>
              <a:gd name="connsiteX0" fmla="*/ 0 w 1112520"/>
              <a:gd name="connsiteY0" fmla="*/ 0 h 508000"/>
              <a:gd name="connsiteX1" fmla="*/ 604520 w 1112520"/>
              <a:gd name="connsiteY1" fmla="*/ 0 h 508000"/>
              <a:gd name="connsiteX2" fmla="*/ 1112520 w 1112520"/>
              <a:gd name="connsiteY2" fmla="*/ 508000 h 508000"/>
            </a:gdLst>
            <a:ahLst/>
            <a:cxnLst>
              <a:cxn ang="0">
                <a:pos x="connsiteX0" y="connsiteY0"/>
              </a:cxn>
              <a:cxn ang="0">
                <a:pos x="connsiteX1" y="connsiteY1"/>
              </a:cxn>
              <a:cxn ang="0">
                <a:pos x="connsiteX2" y="connsiteY2"/>
              </a:cxn>
            </a:cxnLst>
            <a:rect l="l" t="t" r="r" b="b"/>
            <a:pathLst>
              <a:path w="1112520" h="508000">
                <a:moveTo>
                  <a:pt x="0" y="0"/>
                </a:moveTo>
                <a:lnTo>
                  <a:pt x="604520" y="0"/>
                </a:lnTo>
                <a:lnTo>
                  <a:pt x="1112520" y="508000"/>
                </a:lnTo>
              </a:path>
            </a:pathLst>
          </a:custGeom>
          <a:noFill/>
          <a:ln w="12700">
            <a:solidFill>
              <a:schemeClr val="tx2"/>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a:latin typeface="+mj-lt"/>
            </a:endParaRPr>
          </a:p>
        </p:txBody>
      </p:sp>
    </p:spTree>
    <p:extLst>
      <p:ext uri="{BB962C8B-B14F-4D97-AF65-F5344CB8AC3E}">
        <p14:creationId xmlns:p14="http://schemas.microsoft.com/office/powerpoint/2010/main" val="3215797907"/>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345196" y="1669769"/>
            <a:ext cx="6251139" cy="726802"/>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p:cNvSpPr/>
          <p:nvPr/>
        </p:nvSpPr>
        <p:spPr>
          <a:xfrm>
            <a:off x="1345196" y="2391483"/>
            <a:ext cx="6251139" cy="726802"/>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Rectangle 26"/>
          <p:cNvSpPr/>
          <p:nvPr/>
        </p:nvSpPr>
        <p:spPr>
          <a:xfrm>
            <a:off x="1345196" y="3114323"/>
            <a:ext cx="6251139" cy="726802"/>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Rectangle 27"/>
          <p:cNvSpPr/>
          <p:nvPr/>
        </p:nvSpPr>
        <p:spPr>
          <a:xfrm>
            <a:off x="1367983" y="948055"/>
            <a:ext cx="6251139" cy="7268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p:cNvSpPr/>
          <p:nvPr/>
        </p:nvSpPr>
        <p:spPr>
          <a:xfrm>
            <a:off x="8006545" y="1667642"/>
            <a:ext cx="1146956" cy="992135"/>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Rectangle 5"/>
          <p:cNvSpPr/>
          <p:nvPr/>
        </p:nvSpPr>
        <p:spPr>
          <a:xfrm>
            <a:off x="8006545" y="698503"/>
            <a:ext cx="1146956" cy="9921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 name="Rectangle 6"/>
          <p:cNvSpPr/>
          <p:nvPr/>
        </p:nvSpPr>
        <p:spPr>
          <a:xfrm>
            <a:off x="8006545" y="2655949"/>
            <a:ext cx="1146956" cy="992135"/>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Rectangle 7"/>
          <p:cNvSpPr/>
          <p:nvPr/>
        </p:nvSpPr>
        <p:spPr>
          <a:xfrm>
            <a:off x="8006545" y="3620409"/>
            <a:ext cx="1146956" cy="992135"/>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Freeform 16"/>
          <p:cNvSpPr/>
          <p:nvPr/>
        </p:nvSpPr>
        <p:spPr>
          <a:xfrm rot="5400000" flipH="1">
            <a:off x="634173" y="1206380"/>
            <a:ext cx="992134" cy="475485"/>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18" name="Freeform 17"/>
          <p:cNvSpPr/>
          <p:nvPr/>
        </p:nvSpPr>
        <p:spPr>
          <a:xfrm rot="5400000" flipH="1">
            <a:off x="505461" y="2056808"/>
            <a:ext cx="1249561" cy="475485"/>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p>
        </p:txBody>
      </p:sp>
      <p:sp>
        <p:nvSpPr>
          <p:cNvPr id="19" name="Freeform 18"/>
          <p:cNvSpPr/>
          <p:nvPr/>
        </p:nvSpPr>
        <p:spPr>
          <a:xfrm rot="5400000" flipH="1">
            <a:off x="367164" y="2916820"/>
            <a:ext cx="1526156" cy="475485"/>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p>
        </p:txBody>
      </p:sp>
      <p:sp>
        <p:nvSpPr>
          <p:cNvPr id="20" name="Freeform 19"/>
          <p:cNvSpPr/>
          <p:nvPr/>
        </p:nvSpPr>
        <p:spPr>
          <a:xfrm rot="5400000" flipH="1">
            <a:off x="234568" y="3772256"/>
            <a:ext cx="1791350" cy="475485"/>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21" name="Rectangle 20"/>
          <p:cNvSpPr/>
          <p:nvPr/>
        </p:nvSpPr>
        <p:spPr>
          <a:xfrm>
            <a:off x="-396552" y="1937196"/>
            <a:ext cx="1292930" cy="992135"/>
          </a:xfrm>
          <a:prstGeom prst="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a:endParaRPr lang="en-US" sz="3200" dirty="0"/>
          </a:p>
        </p:txBody>
      </p:sp>
      <p:sp>
        <p:nvSpPr>
          <p:cNvPr id="22" name="Rectangle 21"/>
          <p:cNvSpPr/>
          <p:nvPr/>
        </p:nvSpPr>
        <p:spPr>
          <a:xfrm>
            <a:off x="-396552" y="948055"/>
            <a:ext cx="1292930" cy="9921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a:endParaRPr lang="en-US" sz="3200" dirty="0"/>
          </a:p>
        </p:txBody>
      </p:sp>
      <p:sp>
        <p:nvSpPr>
          <p:cNvPr id="23" name="Rectangle 22"/>
          <p:cNvSpPr/>
          <p:nvPr/>
        </p:nvSpPr>
        <p:spPr>
          <a:xfrm>
            <a:off x="-396552" y="2925503"/>
            <a:ext cx="1292930" cy="992135"/>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a:endParaRPr lang="en-US" sz="3200" dirty="0"/>
          </a:p>
        </p:txBody>
      </p:sp>
      <p:sp>
        <p:nvSpPr>
          <p:cNvPr id="24" name="Rectangle 23"/>
          <p:cNvSpPr/>
          <p:nvPr/>
        </p:nvSpPr>
        <p:spPr>
          <a:xfrm>
            <a:off x="-396552" y="3913538"/>
            <a:ext cx="1292930" cy="992135"/>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a:endParaRPr lang="en-US" sz="3200" dirty="0"/>
          </a:p>
        </p:txBody>
      </p:sp>
      <p:sp>
        <p:nvSpPr>
          <p:cNvPr id="39" name="Freeform 38"/>
          <p:cNvSpPr/>
          <p:nvPr/>
        </p:nvSpPr>
        <p:spPr>
          <a:xfrm rot="16200000" flipH="1">
            <a:off x="7281877" y="965969"/>
            <a:ext cx="992136" cy="457201"/>
          </a:xfrm>
          <a:custGeom>
            <a:avLst/>
            <a:gdLst>
              <a:gd name="connsiteX0" fmla="*/ 0 w 992136"/>
              <a:gd name="connsiteY0" fmla="*/ 457201 h 457201"/>
              <a:gd name="connsiteX1" fmla="*/ 257639 w 992136"/>
              <a:gd name="connsiteY1" fmla="*/ 457201 h 457201"/>
              <a:gd name="connsiteX2" fmla="*/ 493991 w 992136"/>
              <a:gd name="connsiteY2" fmla="*/ 457201 h 457201"/>
              <a:gd name="connsiteX3" fmla="*/ 992136 w 992136"/>
              <a:gd name="connsiteY3" fmla="*/ 457201 h 457201"/>
              <a:gd name="connsiteX4" fmla="*/ 984053 w 992136"/>
              <a:gd name="connsiteY4" fmla="*/ 0 h 457201"/>
              <a:gd name="connsiteX5" fmla="*/ 742580 w 992136"/>
              <a:gd name="connsiteY5" fmla="*/ 0 h 457201"/>
              <a:gd name="connsiteX6" fmla="*/ 249556 w 992136"/>
              <a:gd name="connsiteY6" fmla="*/ 0 h 457201"/>
              <a:gd name="connsiteX7" fmla="*/ 248589 w 992136"/>
              <a:gd name="connsiteY7" fmla="*/ 0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6" h="457201">
                <a:moveTo>
                  <a:pt x="0" y="457201"/>
                </a:moveTo>
                <a:lnTo>
                  <a:pt x="257639" y="457201"/>
                </a:lnTo>
                <a:lnTo>
                  <a:pt x="493991" y="457201"/>
                </a:lnTo>
                <a:lnTo>
                  <a:pt x="992136" y="457201"/>
                </a:lnTo>
                <a:lnTo>
                  <a:pt x="984053" y="0"/>
                </a:lnTo>
                <a:lnTo>
                  <a:pt x="742580" y="0"/>
                </a:lnTo>
                <a:lnTo>
                  <a:pt x="249556" y="0"/>
                </a:lnTo>
                <a:lnTo>
                  <a:pt x="248589" y="0"/>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Freeform 37"/>
          <p:cNvSpPr/>
          <p:nvPr/>
        </p:nvSpPr>
        <p:spPr>
          <a:xfrm rot="5400000" flipH="1" flipV="1">
            <a:off x="7287708" y="1940936"/>
            <a:ext cx="980479" cy="457203"/>
          </a:xfrm>
          <a:custGeom>
            <a:avLst/>
            <a:gdLst>
              <a:gd name="connsiteX0" fmla="*/ 980479 w 980479"/>
              <a:gd name="connsiteY0" fmla="*/ 2 h 457203"/>
              <a:gd name="connsiteX1" fmla="*/ 970809 w 980479"/>
              <a:gd name="connsiteY1" fmla="*/ 457203 h 457203"/>
              <a:gd name="connsiteX2" fmla="*/ 330526 w 980479"/>
              <a:gd name="connsiteY2" fmla="*/ 457203 h 457203"/>
              <a:gd name="connsiteX3" fmla="*/ 330526 w 980479"/>
              <a:gd name="connsiteY3" fmla="*/ 457202 h 457203"/>
              <a:gd name="connsiteX4" fmla="*/ 0 w 980479"/>
              <a:gd name="connsiteY4" fmla="*/ 457202 h 457203"/>
              <a:gd name="connsiteX5" fmla="*/ 267641 w 980479"/>
              <a:gd name="connsiteY5" fmla="*/ 0 h 457203"/>
              <a:gd name="connsiteX6" fmla="*/ 742581 w 980479"/>
              <a:gd name="connsiteY6" fmla="*/ 0 h 457203"/>
              <a:gd name="connsiteX7" fmla="*/ 742580 w 980479"/>
              <a:gd name="connsiteY7" fmla="*/ 2 h 4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0479" h="457203">
                <a:moveTo>
                  <a:pt x="980479" y="2"/>
                </a:moveTo>
                <a:lnTo>
                  <a:pt x="970809" y="457203"/>
                </a:lnTo>
                <a:lnTo>
                  <a:pt x="330526" y="457203"/>
                </a:lnTo>
                <a:lnTo>
                  <a:pt x="330526" y="457202"/>
                </a:lnTo>
                <a:lnTo>
                  <a:pt x="0" y="457202"/>
                </a:lnTo>
                <a:lnTo>
                  <a:pt x="267641" y="0"/>
                </a:lnTo>
                <a:lnTo>
                  <a:pt x="742581" y="0"/>
                </a:lnTo>
                <a:lnTo>
                  <a:pt x="742580" y="2"/>
                </a:lnTo>
                <a:close/>
              </a:path>
            </a:pathLst>
          </a:cu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Freeform 36"/>
          <p:cNvSpPr/>
          <p:nvPr/>
        </p:nvSpPr>
        <p:spPr>
          <a:xfrm rot="5400000" flipH="1" flipV="1">
            <a:off x="7149649" y="2791180"/>
            <a:ext cx="1256600" cy="457202"/>
          </a:xfrm>
          <a:custGeom>
            <a:avLst/>
            <a:gdLst>
              <a:gd name="connsiteX0" fmla="*/ 1256600 w 1256600"/>
              <a:gd name="connsiteY0" fmla="*/ 1 h 457202"/>
              <a:gd name="connsiteX1" fmla="*/ 1001820 w 1256600"/>
              <a:gd name="connsiteY1" fmla="*/ 457202 h 457202"/>
              <a:gd name="connsiteX2" fmla="*/ 392257 w 1256600"/>
              <a:gd name="connsiteY2" fmla="*/ 457202 h 457202"/>
              <a:gd name="connsiteX3" fmla="*/ 392258 w 1256600"/>
              <a:gd name="connsiteY3" fmla="*/ 457201 h 457202"/>
              <a:gd name="connsiteX4" fmla="*/ 0 w 1256600"/>
              <a:gd name="connsiteY4" fmla="*/ 457201 h 457202"/>
              <a:gd name="connsiteX5" fmla="*/ 538153 w 1256600"/>
              <a:gd name="connsiteY5" fmla="*/ 0 h 457202"/>
              <a:gd name="connsiteX6" fmla="*/ 1076333 w 1256600"/>
              <a:gd name="connsiteY6" fmla="*/ 0 h 457202"/>
              <a:gd name="connsiteX7" fmla="*/ 1076332 w 1256600"/>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600" h="457202">
                <a:moveTo>
                  <a:pt x="1256600" y="1"/>
                </a:moveTo>
                <a:lnTo>
                  <a:pt x="1001820" y="457202"/>
                </a:lnTo>
                <a:lnTo>
                  <a:pt x="392257" y="457202"/>
                </a:lnTo>
                <a:lnTo>
                  <a:pt x="392258" y="457201"/>
                </a:lnTo>
                <a:lnTo>
                  <a:pt x="0" y="457201"/>
                </a:lnTo>
                <a:lnTo>
                  <a:pt x="538153" y="0"/>
                </a:lnTo>
                <a:lnTo>
                  <a:pt x="1076333" y="0"/>
                </a:lnTo>
                <a:lnTo>
                  <a:pt x="1076332" y="1"/>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Freeform 35"/>
          <p:cNvSpPr/>
          <p:nvPr/>
        </p:nvSpPr>
        <p:spPr>
          <a:xfrm rot="5400000" flipH="1" flipV="1">
            <a:off x="7028838" y="3634831"/>
            <a:ext cx="1498222" cy="457202"/>
          </a:xfrm>
          <a:custGeom>
            <a:avLst/>
            <a:gdLst>
              <a:gd name="connsiteX0" fmla="*/ 1498222 w 1498222"/>
              <a:gd name="connsiteY0" fmla="*/ 1 h 457202"/>
              <a:gd name="connsiteX1" fmla="*/ 988173 w 1498222"/>
              <a:gd name="connsiteY1" fmla="*/ 457202 h 457202"/>
              <a:gd name="connsiteX2" fmla="*/ 564630 w 1498222"/>
              <a:gd name="connsiteY2" fmla="*/ 457202 h 457202"/>
              <a:gd name="connsiteX3" fmla="*/ 564631 w 1498222"/>
              <a:gd name="connsiteY3" fmla="*/ 457201 h 457202"/>
              <a:gd name="connsiteX4" fmla="*/ 0 w 1498222"/>
              <a:gd name="connsiteY4" fmla="*/ 457201 h 457202"/>
              <a:gd name="connsiteX5" fmla="*/ 778184 w 1498222"/>
              <a:gd name="connsiteY5" fmla="*/ 0 h 457202"/>
              <a:gd name="connsiteX6" fmla="*/ 1356718 w 1498222"/>
              <a:gd name="connsiteY6" fmla="*/ 0 h 457202"/>
              <a:gd name="connsiteX7" fmla="*/ 1356716 w 1498222"/>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222" h="457202">
                <a:moveTo>
                  <a:pt x="1498222" y="1"/>
                </a:moveTo>
                <a:lnTo>
                  <a:pt x="988173" y="457202"/>
                </a:lnTo>
                <a:lnTo>
                  <a:pt x="564630" y="457202"/>
                </a:lnTo>
                <a:lnTo>
                  <a:pt x="564631" y="457201"/>
                </a:lnTo>
                <a:lnTo>
                  <a:pt x="0" y="457201"/>
                </a:lnTo>
                <a:lnTo>
                  <a:pt x="778184" y="0"/>
                </a:lnTo>
                <a:lnTo>
                  <a:pt x="1356718" y="0"/>
                </a:lnTo>
                <a:lnTo>
                  <a:pt x="1356716" y="1"/>
                </a:lnTo>
                <a:close/>
              </a:path>
            </a:pathLst>
          </a:cu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0" name="Rectangle 99"/>
          <p:cNvSpPr/>
          <p:nvPr/>
        </p:nvSpPr>
        <p:spPr>
          <a:xfrm>
            <a:off x="2397153" y="1209585"/>
            <a:ext cx="2602648" cy="301621"/>
          </a:xfrm>
          <a:prstGeom prst="rect">
            <a:avLst/>
          </a:prstGeom>
        </p:spPr>
        <p:txBody>
          <a:bodyPr wrap="square" lIns="0" rIns="0">
            <a:spAutoFit/>
          </a:bodyPr>
          <a:lstStyle/>
          <a:p>
            <a:pPr>
              <a:lnSpc>
                <a:spcPct val="85000"/>
              </a:lnSpc>
            </a:pPr>
            <a:r>
              <a:rPr lang="lv-LV" sz="1600" b="1" dirty="0">
                <a:solidFill>
                  <a:srgbClr val="FFFFFF"/>
                </a:solidFill>
              </a:rPr>
              <a:t>RB RAIL </a:t>
            </a:r>
            <a:endParaRPr lang="en-US" sz="1100" b="1" dirty="0">
              <a:solidFill>
                <a:srgbClr val="FFFFFF"/>
              </a:solidFill>
            </a:endParaRPr>
          </a:p>
        </p:txBody>
      </p:sp>
      <p:sp>
        <p:nvSpPr>
          <p:cNvPr id="101" name="Rectangle 100"/>
          <p:cNvSpPr/>
          <p:nvPr/>
        </p:nvSpPr>
        <p:spPr>
          <a:xfrm>
            <a:off x="2397153" y="1895545"/>
            <a:ext cx="3414892" cy="301621"/>
          </a:xfrm>
          <a:prstGeom prst="rect">
            <a:avLst/>
          </a:prstGeom>
        </p:spPr>
        <p:txBody>
          <a:bodyPr wrap="square" lIns="0" rIns="0">
            <a:spAutoFit/>
          </a:bodyPr>
          <a:lstStyle/>
          <a:p>
            <a:pPr>
              <a:lnSpc>
                <a:spcPct val="85000"/>
              </a:lnSpc>
            </a:pPr>
            <a:r>
              <a:rPr lang="lv-LV" sz="1600" dirty="0">
                <a:solidFill>
                  <a:srgbClr val="FFFFFF"/>
                </a:solidFill>
              </a:rPr>
              <a:t>ESTONIA – </a:t>
            </a:r>
            <a:r>
              <a:rPr lang="lv-LV" sz="1600" b="1" dirty="0">
                <a:solidFill>
                  <a:srgbClr val="FFFFFF"/>
                </a:solidFill>
              </a:rPr>
              <a:t>RAIL BALTIC ESTONIA</a:t>
            </a:r>
            <a:endParaRPr lang="en-US" sz="1100" b="1" dirty="0">
              <a:solidFill>
                <a:srgbClr val="FFFFFF"/>
              </a:solidFill>
            </a:endParaRPr>
          </a:p>
        </p:txBody>
      </p:sp>
      <p:sp>
        <p:nvSpPr>
          <p:cNvPr id="102" name="Rectangle 101"/>
          <p:cNvSpPr/>
          <p:nvPr/>
        </p:nvSpPr>
        <p:spPr>
          <a:xfrm>
            <a:off x="2397153" y="2592793"/>
            <a:ext cx="4038859" cy="301621"/>
          </a:xfrm>
          <a:prstGeom prst="rect">
            <a:avLst/>
          </a:prstGeom>
        </p:spPr>
        <p:txBody>
          <a:bodyPr wrap="square" lIns="0" rIns="0">
            <a:spAutoFit/>
          </a:bodyPr>
          <a:lstStyle/>
          <a:p>
            <a:pPr>
              <a:lnSpc>
                <a:spcPct val="85000"/>
              </a:lnSpc>
            </a:pPr>
            <a:r>
              <a:rPr lang="lv-LV" sz="1600" dirty="0">
                <a:solidFill>
                  <a:srgbClr val="FFFFFF"/>
                </a:solidFill>
              </a:rPr>
              <a:t>LATVIA – </a:t>
            </a:r>
            <a:r>
              <a:rPr lang="lv-LV" sz="1600" b="1" dirty="0">
                <a:solidFill>
                  <a:srgbClr val="FFFFFF"/>
                </a:solidFill>
              </a:rPr>
              <a:t>EIROPAS DZELZCEĻA LĪNIJAS</a:t>
            </a:r>
            <a:endParaRPr lang="en-US" sz="1100" b="1" dirty="0">
              <a:solidFill>
                <a:srgbClr val="FFFFFF"/>
              </a:solidFill>
            </a:endParaRPr>
          </a:p>
        </p:txBody>
      </p:sp>
      <p:sp>
        <p:nvSpPr>
          <p:cNvPr id="103" name="Rectangle 102"/>
          <p:cNvSpPr/>
          <p:nvPr/>
        </p:nvSpPr>
        <p:spPr>
          <a:xfrm>
            <a:off x="2397153" y="3133790"/>
            <a:ext cx="4464496" cy="720197"/>
          </a:xfrm>
          <a:prstGeom prst="rect">
            <a:avLst/>
          </a:prstGeom>
        </p:spPr>
        <p:txBody>
          <a:bodyPr wrap="square" lIns="0" rIns="0">
            <a:spAutoFit/>
          </a:bodyPr>
          <a:lstStyle/>
          <a:p>
            <a:pPr>
              <a:lnSpc>
                <a:spcPct val="85000"/>
              </a:lnSpc>
            </a:pPr>
            <a:r>
              <a:rPr lang="lv-LV" sz="1600" dirty="0">
                <a:solidFill>
                  <a:srgbClr val="FFFFFF"/>
                </a:solidFill>
              </a:rPr>
              <a:t>LITHUANIA – </a:t>
            </a:r>
            <a:r>
              <a:rPr lang="lv-LV" sz="1600" b="1" dirty="0">
                <a:solidFill>
                  <a:srgbClr val="FFFFFF"/>
                </a:solidFill>
              </a:rPr>
              <a:t>MINISTRY OF TRANSPORTATION AND COMMUNICATIONS, LIETUVAS GELEŽINKELIAI </a:t>
            </a:r>
            <a:endParaRPr lang="en-US" sz="1100" b="1" dirty="0">
              <a:solidFill>
                <a:srgbClr val="FFFFFF"/>
              </a:solidFill>
            </a:endParaRPr>
          </a:p>
        </p:txBody>
      </p:sp>
      <p:sp>
        <p:nvSpPr>
          <p:cNvPr id="3" name="TextBox 2"/>
          <p:cNvSpPr txBox="1"/>
          <p:nvPr/>
        </p:nvSpPr>
        <p:spPr>
          <a:xfrm>
            <a:off x="8196267" y="878157"/>
            <a:ext cx="821777" cy="707886"/>
          </a:xfrm>
          <a:prstGeom prst="rect">
            <a:avLst/>
          </a:prstGeom>
          <a:noFill/>
        </p:spPr>
        <p:txBody>
          <a:bodyPr wrap="square" rtlCol="0">
            <a:spAutoFit/>
          </a:bodyPr>
          <a:lstStyle/>
          <a:p>
            <a:r>
              <a:rPr lang="lv-LV" sz="4000" b="1" dirty="0">
                <a:solidFill>
                  <a:schemeClr val="bg2"/>
                </a:solidFill>
              </a:rPr>
              <a:t>28</a:t>
            </a:r>
            <a:endParaRPr lang="en-US" sz="4000" b="1" dirty="0">
              <a:solidFill>
                <a:schemeClr val="bg2"/>
              </a:solidFill>
            </a:endParaRPr>
          </a:p>
        </p:txBody>
      </p:sp>
      <p:sp>
        <p:nvSpPr>
          <p:cNvPr id="93" name="TextBox 92"/>
          <p:cNvSpPr txBox="1"/>
          <p:nvPr/>
        </p:nvSpPr>
        <p:spPr>
          <a:xfrm>
            <a:off x="8196267" y="1807068"/>
            <a:ext cx="821777" cy="707886"/>
          </a:xfrm>
          <a:prstGeom prst="rect">
            <a:avLst/>
          </a:prstGeom>
          <a:noFill/>
        </p:spPr>
        <p:txBody>
          <a:bodyPr wrap="square" rtlCol="0">
            <a:spAutoFit/>
          </a:bodyPr>
          <a:lstStyle/>
          <a:p>
            <a:pPr algn="ctr"/>
            <a:r>
              <a:rPr lang="lv-LV" sz="4000" b="1" dirty="0">
                <a:solidFill>
                  <a:schemeClr val="bg2"/>
                </a:solidFill>
              </a:rPr>
              <a:t>3</a:t>
            </a:r>
            <a:endParaRPr lang="en-US" sz="4000" b="1" dirty="0">
              <a:solidFill>
                <a:schemeClr val="bg2"/>
              </a:solidFill>
            </a:endParaRPr>
          </a:p>
        </p:txBody>
      </p:sp>
      <p:sp>
        <p:nvSpPr>
          <p:cNvPr id="94" name="TextBox 93"/>
          <p:cNvSpPr txBox="1"/>
          <p:nvPr/>
        </p:nvSpPr>
        <p:spPr>
          <a:xfrm>
            <a:off x="8205247" y="2800619"/>
            <a:ext cx="821777" cy="707886"/>
          </a:xfrm>
          <a:prstGeom prst="rect">
            <a:avLst/>
          </a:prstGeom>
          <a:noFill/>
        </p:spPr>
        <p:txBody>
          <a:bodyPr wrap="square" rtlCol="0">
            <a:spAutoFit/>
          </a:bodyPr>
          <a:lstStyle/>
          <a:p>
            <a:pPr algn="ctr"/>
            <a:r>
              <a:rPr lang="lv-LV" sz="4000" b="1" dirty="0">
                <a:solidFill>
                  <a:schemeClr val="bg2"/>
                </a:solidFill>
              </a:rPr>
              <a:t>4</a:t>
            </a:r>
            <a:endParaRPr lang="en-US" sz="4000" b="1" dirty="0">
              <a:solidFill>
                <a:schemeClr val="bg2"/>
              </a:solidFill>
            </a:endParaRPr>
          </a:p>
        </p:txBody>
      </p:sp>
      <p:sp>
        <p:nvSpPr>
          <p:cNvPr id="95" name="TextBox 94"/>
          <p:cNvSpPr txBox="1"/>
          <p:nvPr/>
        </p:nvSpPr>
        <p:spPr>
          <a:xfrm>
            <a:off x="8212515" y="3762533"/>
            <a:ext cx="821777" cy="707886"/>
          </a:xfrm>
          <a:prstGeom prst="rect">
            <a:avLst/>
          </a:prstGeom>
          <a:noFill/>
        </p:spPr>
        <p:txBody>
          <a:bodyPr wrap="square" rtlCol="0">
            <a:spAutoFit/>
          </a:bodyPr>
          <a:lstStyle/>
          <a:p>
            <a:pPr algn="ctr"/>
            <a:r>
              <a:rPr lang="lv-LV" sz="4000" b="1" dirty="0">
                <a:solidFill>
                  <a:schemeClr val="bg2"/>
                </a:solidFill>
              </a:rPr>
              <a:t>2</a:t>
            </a:r>
            <a:endParaRPr lang="en-US" sz="4000" b="1" dirty="0">
              <a:solidFill>
                <a:schemeClr val="bg2"/>
              </a:solidFill>
            </a:endParaRPr>
          </a:p>
        </p:txBody>
      </p:sp>
      <p:sp>
        <p:nvSpPr>
          <p:cNvPr id="96" name="Title 37"/>
          <p:cNvSpPr txBox="1">
            <a:spLocks/>
          </p:cNvSpPr>
          <p:nvPr/>
        </p:nvSpPr>
        <p:spPr>
          <a:xfrm>
            <a:off x="-1138932" y="318286"/>
            <a:ext cx="7886700" cy="664026"/>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lv-LV" sz="2500" b="1" dirty="0">
                <a:solidFill>
                  <a:schemeClr val="accent2"/>
                </a:solidFill>
              </a:rPr>
              <a:t>RAIL BALTICA TENDERS - 2017</a:t>
            </a:r>
            <a:endParaRPr lang="en-US" sz="2500" b="1" dirty="0">
              <a:solidFill>
                <a:schemeClr val="accent2"/>
              </a:solidFill>
            </a:endParaRPr>
          </a:p>
        </p:txBody>
      </p:sp>
      <p:pic>
        <p:nvPicPr>
          <p:cNvPr id="12" name="Picture 11"/>
          <p:cNvPicPr>
            <a:picLocks noChangeAspect="1"/>
          </p:cNvPicPr>
          <p:nvPr/>
        </p:nvPicPr>
        <p:blipFill>
          <a:blip r:embed="rId2"/>
          <a:stretch>
            <a:fillRect/>
          </a:stretch>
        </p:blipFill>
        <p:spPr>
          <a:xfrm>
            <a:off x="988596" y="4136927"/>
            <a:ext cx="1579200" cy="1184400"/>
          </a:xfrm>
          <a:prstGeom prst="rect">
            <a:avLst/>
          </a:prstGeom>
        </p:spPr>
      </p:pic>
    </p:spTree>
    <p:extLst>
      <p:ext uri="{BB962C8B-B14F-4D97-AF65-F5344CB8AC3E}">
        <p14:creationId xmlns:p14="http://schemas.microsoft.com/office/powerpoint/2010/main" val="8031757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1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
                                        <p:tgtEl>
                                          <p:spTgt spid="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
                                        <p:tgtEl>
                                          <p:spTgt spid="19"/>
                                        </p:tgtEl>
                                      </p:cBhvr>
                                    </p:animEffect>
                                  </p:childTnLst>
                                </p:cTn>
                              </p:par>
                              <p:par>
                                <p:cTn id="26" presetID="22" presetClass="entr" presetSubtype="4"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100"/>
                                        <p:tgtEl>
                                          <p:spTgt spid="20"/>
                                        </p:tgtEl>
                                      </p:cBhvr>
                                    </p:animEffect>
                                  </p:childTnLst>
                                </p:cTn>
                              </p:par>
                              <p:par>
                                <p:cTn id="29" presetID="22" presetClass="entr" presetSubtype="8" fill="hold" grpId="0" nodeType="withEffect">
                                  <p:stCondLst>
                                    <p:cond delay="10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par>
                                <p:cTn id="32" presetID="22" presetClass="entr" presetSubtype="8" fill="hold" grpId="0" nodeType="withEffect">
                                  <p:stCondLst>
                                    <p:cond delay="20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30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par>
                                <p:cTn id="41" presetID="22" presetClass="entr" presetSubtype="8" fill="hold" grpId="0" nodeType="withEffect">
                                  <p:stCondLst>
                                    <p:cond delay="60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100"/>
                                        <p:tgtEl>
                                          <p:spTgt spid="39"/>
                                        </p:tgtEl>
                                      </p:cBhvr>
                                    </p:animEffect>
                                  </p:childTnLst>
                                </p:cTn>
                              </p:par>
                              <p:par>
                                <p:cTn id="44" presetID="22" presetClass="entr" presetSubtype="8" fill="hold" grpId="0" nodeType="withEffect">
                                  <p:stCondLst>
                                    <p:cond delay="70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00"/>
                                        <p:tgtEl>
                                          <p:spTgt spid="38"/>
                                        </p:tgtEl>
                                      </p:cBhvr>
                                    </p:animEffect>
                                  </p:childTnLst>
                                </p:cTn>
                              </p:par>
                              <p:par>
                                <p:cTn id="47" presetID="22" presetClass="entr" presetSubtype="8" fill="hold" grpId="0" nodeType="withEffect">
                                  <p:stCondLst>
                                    <p:cond delay="80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100"/>
                                        <p:tgtEl>
                                          <p:spTgt spid="37"/>
                                        </p:tgtEl>
                                      </p:cBhvr>
                                    </p:animEffect>
                                  </p:childTnLst>
                                </p:cTn>
                              </p:par>
                              <p:par>
                                <p:cTn id="50" presetID="22" presetClass="entr" presetSubtype="8" fill="hold" grpId="0" nodeType="withEffect">
                                  <p:stCondLst>
                                    <p:cond delay="90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100"/>
                                        <p:tgtEl>
                                          <p:spTgt spid="36"/>
                                        </p:tgtEl>
                                      </p:cBhvr>
                                    </p:animEffect>
                                  </p:childTnLst>
                                </p:cTn>
                              </p:par>
                              <p:par>
                                <p:cTn id="53" presetID="22" presetClass="entr" presetSubtype="8" fill="hold" grpId="0" nodeType="withEffect">
                                  <p:stCondLst>
                                    <p:cond delay="100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300"/>
                                        <p:tgtEl>
                                          <p:spTgt spid="6"/>
                                        </p:tgtEl>
                                      </p:cBhvr>
                                    </p:animEffect>
                                  </p:childTnLst>
                                </p:cTn>
                              </p:par>
                              <p:par>
                                <p:cTn id="56" presetID="22" presetClass="entr" presetSubtype="8" fill="hold" grpId="0" nodeType="withEffect">
                                  <p:stCondLst>
                                    <p:cond delay="110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300"/>
                                        <p:tgtEl>
                                          <p:spTgt spid="5"/>
                                        </p:tgtEl>
                                      </p:cBhvr>
                                    </p:animEffect>
                                  </p:childTnLst>
                                </p:cTn>
                              </p:par>
                              <p:par>
                                <p:cTn id="59" presetID="22" presetClass="entr" presetSubtype="8" fill="hold" grpId="0" nodeType="withEffect">
                                  <p:stCondLst>
                                    <p:cond delay="120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300"/>
                                        <p:tgtEl>
                                          <p:spTgt spid="7"/>
                                        </p:tgtEl>
                                      </p:cBhvr>
                                    </p:animEffect>
                                  </p:childTnLst>
                                </p:cTn>
                              </p:par>
                              <p:par>
                                <p:cTn id="62" presetID="22" presetClass="entr" presetSubtype="8" fill="hold" grpId="0" nodeType="withEffect">
                                  <p:stCondLst>
                                    <p:cond delay="130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5" grpId="0" animBg="1"/>
      <p:bldP spid="6" grpId="0" animBg="1"/>
      <p:bldP spid="7" grpId="0" animBg="1"/>
      <p:bldP spid="8" grpId="0" animBg="1"/>
      <p:bldP spid="17" grpId="0" animBg="1"/>
      <p:bldP spid="18" grpId="0" animBg="1"/>
      <p:bldP spid="19" grpId="0" animBg="1"/>
      <p:bldP spid="20" grpId="0" animBg="1"/>
      <p:bldP spid="21" grpId="0" animBg="1"/>
      <p:bldP spid="22" grpId="0" animBg="1"/>
      <p:bldP spid="23" grpId="0" animBg="1"/>
      <p:bldP spid="24" grpId="0" animBg="1"/>
      <p:bldP spid="39" grpId="0" animBg="1"/>
      <p:bldP spid="38" grpId="0" animBg="1"/>
      <p:bldP spid="37"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dirty="0"/>
              <a:t>www.railbaltica.org</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66" y="1098709"/>
            <a:ext cx="3318804" cy="3852114"/>
          </a:xfrm>
          <a:prstGeom prst="rect">
            <a:avLst/>
          </a:prstGeom>
          <a:ln>
            <a:solidFill>
              <a:schemeClr val="tx2"/>
            </a:solidFill>
          </a:ln>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32204" y="280852"/>
            <a:ext cx="1951199" cy="2759528"/>
          </a:xfrm>
          <a:prstGeom prst="rect">
            <a:avLst/>
          </a:prstGeom>
          <a:ln>
            <a:solidFill>
              <a:schemeClr val="tx2"/>
            </a:solid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260" y="297179"/>
            <a:ext cx="1939529" cy="2743200"/>
          </a:xfrm>
          <a:prstGeom prst="rect">
            <a:avLst/>
          </a:prstGeom>
          <a:ln>
            <a:solidFill>
              <a:schemeClr val="tx2"/>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018" y="2000454"/>
            <a:ext cx="1939529" cy="2743200"/>
          </a:xfrm>
          <a:prstGeom prst="rect">
            <a:avLst/>
          </a:prstGeom>
          <a:ln>
            <a:solidFill>
              <a:schemeClr val="tx2"/>
            </a:solidFill>
          </a:ln>
        </p:spPr>
      </p:pic>
    </p:spTree>
    <p:extLst>
      <p:ext uri="{BB962C8B-B14F-4D97-AF65-F5344CB8AC3E}">
        <p14:creationId xmlns:p14="http://schemas.microsoft.com/office/powerpoint/2010/main" val="122867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sp>
        <p:nvSpPr>
          <p:cNvPr id="102" name="TextBox 101"/>
          <p:cNvSpPr txBox="1"/>
          <p:nvPr/>
        </p:nvSpPr>
        <p:spPr>
          <a:xfrm>
            <a:off x="3479105" y="2062394"/>
            <a:ext cx="4752528" cy="623248"/>
          </a:xfrm>
          <a:prstGeom prst="rect">
            <a:avLst/>
          </a:prstGeom>
          <a:noFill/>
        </p:spPr>
        <p:txBody>
          <a:bodyPr wrap="square" lIns="0" tIns="0" rIns="0" bIns="0" rtlCol="0" anchor="ctr"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lv-LV" sz="4050" b="0" i="0" u="none" strike="noStrike" kern="1200" cap="none" spc="0" normalizeH="0" baseline="0" noProof="0" dirty="0">
                <a:ln>
                  <a:noFill/>
                </a:ln>
                <a:solidFill>
                  <a:srgbClr val="5D5D5D"/>
                </a:solidFill>
                <a:effectLst/>
                <a:uLnTx/>
                <a:uFillTx/>
                <a:latin typeface="Myriad Pro"/>
                <a:ea typeface="+mn-ea"/>
                <a:cs typeface="+mn-cs"/>
              </a:rPr>
              <a:t>Legal tender</a:t>
            </a:r>
            <a:endParaRPr kumimoji="0" lang="en-US" sz="405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5" name="Freeform 86"/>
          <p:cNvSpPr>
            <a:spLocks noEditPoints="1"/>
          </p:cNvSpPr>
          <p:nvPr/>
        </p:nvSpPr>
        <p:spPr bwMode="auto">
          <a:xfrm>
            <a:off x="1095166" y="1319116"/>
            <a:ext cx="1965793" cy="1989774"/>
          </a:xfrm>
          <a:custGeom>
            <a:avLst/>
            <a:gdLst>
              <a:gd name="T0" fmla="*/ 559 w 569"/>
              <a:gd name="T1" fmla="*/ 10 h 637"/>
              <a:gd name="T2" fmla="*/ 467 w 569"/>
              <a:gd name="T3" fmla="*/ 51 h 637"/>
              <a:gd name="T4" fmla="*/ 306 w 569"/>
              <a:gd name="T5" fmla="*/ 194 h 637"/>
              <a:gd name="T6" fmla="*/ 122 w 569"/>
              <a:gd name="T7" fmla="*/ 391 h 637"/>
              <a:gd name="T8" fmla="*/ 70 w 569"/>
              <a:gd name="T9" fmla="*/ 408 h 637"/>
              <a:gd name="T10" fmla="*/ 29 w 569"/>
              <a:gd name="T11" fmla="*/ 579 h 637"/>
              <a:gd name="T12" fmla="*/ 35 w 569"/>
              <a:gd name="T13" fmla="*/ 583 h 637"/>
              <a:gd name="T14" fmla="*/ 36 w 569"/>
              <a:gd name="T15" fmla="*/ 583 h 637"/>
              <a:gd name="T16" fmla="*/ 42 w 569"/>
              <a:gd name="T17" fmla="*/ 578 h 637"/>
              <a:gd name="T18" fmla="*/ 104 w 569"/>
              <a:gd name="T19" fmla="*/ 525 h 637"/>
              <a:gd name="T20" fmla="*/ 158 w 569"/>
              <a:gd name="T21" fmla="*/ 497 h 637"/>
              <a:gd name="T22" fmla="*/ 177 w 569"/>
              <a:gd name="T23" fmla="*/ 449 h 637"/>
              <a:gd name="T24" fmla="*/ 177 w 569"/>
              <a:gd name="T25" fmla="*/ 448 h 637"/>
              <a:gd name="T26" fmla="*/ 375 w 569"/>
              <a:gd name="T27" fmla="*/ 264 h 637"/>
              <a:gd name="T28" fmla="*/ 518 w 569"/>
              <a:gd name="T29" fmla="*/ 103 h 637"/>
              <a:gd name="T30" fmla="*/ 559 w 569"/>
              <a:gd name="T31" fmla="*/ 10 h 637"/>
              <a:gd name="T32" fmla="*/ 172 w 569"/>
              <a:gd name="T33" fmla="*/ 435 h 637"/>
              <a:gd name="T34" fmla="*/ 167 w 569"/>
              <a:gd name="T35" fmla="*/ 434 h 637"/>
              <a:gd name="T36" fmla="*/ 162 w 569"/>
              <a:gd name="T37" fmla="*/ 443 h 637"/>
              <a:gd name="T38" fmla="*/ 148 w 569"/>
              <a:gd name="T39" fmla="*/ 487 h 637"/>
              <a:gd name="T40" fmla="*/ 100 w 569"/>
              <a:gd name="T41" fmla="*/ 512 h 637"/>
              <a:gd name="T42" fmla="*/ 35 w 569"/>
              <a:gd name="T43" fmla="*/ 557 h 637"/>
              <a:gd name="T44" fmla="*/ 80 w 569"/>
              <a:gd name="T45" fmla="*/ 418 h 637"/>
              <a:gd name="T46" fmla="*/ 127 w 569"/>
              <a:gd name="T47" fmla="*/ 406 h 637"/>
              <a:gd name="T48" fmla="*/ 135 w 569"/>
              <a:gd name="T49" fmla="*/ 401 h 637"/>
              <a:gd name="T50" fmla="*/ 135 w 569"/>
              <a:gd name="T51" fmla="*/ 397 h 637"/>
              <a:gd name="T52" fmla="*/ 192 w 569"/>
              <a:gd name="T53" fmla="*/ 333 h 637"/>
              <a:gd name="T54" fmla="*/ 236 w 569"/>
              <a:gd name="T55" fmla="*/ 377 h 637"/>
              <a:gd name="T56" fmla="*/ 172 w 569"/>
              <a:gd name="T57" fmla="*/ 435 h 637"/>
              <a:gd name="T58" fmla="*/ 365 w 569"/>
              <a:gd name="T59" fmla="*/ 254 h 637"/>
              <a:gd name="T60" fmla="*/ 246 w 569"/>
              <a:gd name="T61" fmla="*/ 368 h 637"/>
              <a:gd name="T62" fmla="*/ 201 w 569"/>
              <a:gd name="T63" fmla="*/ 323 h 637"/>
              <a:gd name="T64" fmla="*/ 316 w 569"/>
              <a:gd name="T65" fmla="*/ 204 h 637"/>
              <a:gd name="T66" fmla="*/ 549 w 569"/>
              <a:gd name="T67" fmla="*/ 20 h 637"/>
              <a:gd name="T68" fmla="*/ 365 w 569"/>
              <a:gd name="T69" fmla="*/ 254 h 637"/>
              <a:gd name="T70" fmla="*/ 451 w 569"/>
              <a:gd name="T71" fmla="*/ 605 h 637"/>
              <a:gd name="T72" fmla="*/ 451 w 569"/>
              <a:gd name="T73" fmla="*/ 615 h 637"/>
              <a:gd name="T74" fmla="*/ 441 w 569"/>
              <a:gd name="T75" fmla="*/ 615 h 637"/>
              <a:gd name="T76" fmla="*/ 247 w 569"/>
              <a:gd name="T77" fmla="*/ 609 h 637"/>
              <a:gd name="T78" fmla="*/ 129 w 569"/>
              <a:gd name="T79" fmla="*/ 632 h 637"/>
              <a:gd name="T80" fmla="*/ 45 w 569"/>
              <a:gd name="T81" fmla="*/ 600 h 637"/>
              <a:gd name="T82" fmla="*/ 45 w 569"/>
              <a:gd name="T83" fmla="*/ 590 h 637"/>
              <a:gd name="T84" fmla="*/ 55 w 569"/>
              <a:gd name="T85" fmla="*/ 590 h 637"/>
              <a:gd name="T86" fmla="*/ 243 w 569"/>
              <a:gd name="T87" fmla="*/ 595 h 637"/>
              <a:gd name="T88" fmla="*/ 451 w 569"/>
              <a:gd name="T89" fmla="*/ 605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9" h="637">
                <a:moveTo>
                  <a:pt x="559" y="10"/>
                </a:moveTo>
                <a:cubicBezTo>
                  <a:pt x="552" y="2"/>
                  <a:pt x="534" y="0"/>
                  <a:pt x="467" y="51"/>
                </a:cubicBezTo>
                <a:cubicBezTo>
                  <a:pt x="420" y="86"/>
                  <a:pt x="363" y="137"/>
                  <a:pt x="306" y="194"/>
                </a:cubicBezTo>
                <a:cubicBezTo>
                  <a:pt x="260" y="240"/>
                  <a:pt x="158" y="347"/>
                  <a:pt x="122" y="391"/>
                </a:cubicBezTo>
                <a:cubicBezTo>
                  <a:pt x="103" y="388"/>
                  <a:pt x="84" y="394"/>
                  <a:pt x="70" y="408"/>
                </a:cubicBezTo>
                <a:cubicBezTo>
                  <a:pt x="28" y="450"/>
                  <a:pt x="0" y="522"/>
                  <a:pt x="29" y="579"/>
                </a:cubicBezTo>
                <a:cubicBezTo>
                  <a:pt x="30" y="582"/>
                  <a:pt x="32" y="583"/>
                  <a:pt x="35" y="583"/>
                </a:cubicBezTo>
                <a:cubicBezTo>
                  <a:pt x="35" y="583"/>
                  <a:pt x="35" y="583"/>
                  <a:pt x="36" y="583"/>
                </a:cubicBezTo>
                <a:cubicBezTo>
                  <a:pt x="38" y="583"/>
                  <a:pt x="41" y="581"/>
                  <a:pt x="42" y="578"/>
                </a:cubicBezTo>
                <a:cubicBezTo>
                  <a:pt x="53" y="542"/>
                  <a:pt x="77" y="534"/>
                  <a:pt x="104" y="525"/>
                </a:cubicBezTo>
                <a:cubicBezTo>
                  <a:pt x="123" y="519"/>
                  <a:pt x="142" y="513"/>
                  <a:pt x="158" y="497"/>
                </a:cubicBezTo>
                <a:cubicBezTo>
                  <a:pt x="171" y="484"/>
                  <a:pt x="178" y="467"/>
                  <a:pt x="177" y="449"/>
                </a:cubicBezTo>
                <a:cubicBezTo>
                  <a:pt x="177" y="449"/>
                  <a:pt x="177" y="449"/>
                  <a:pt x="177" y="448"/>
                </a:cubicBezTo>
                <a:cubicBezTo>
                  <a:pt x="220" y="414"/>
                  <a:pt x="329" y="310"/>
                  <a:pt x="375" y="264"/>
                </a:cubicBezTo>
                <a:cubicBezTo>
                  <a:pt x="432" y="206"/>
                  <a:pt x="483" y="149"/>
                  <a:pt x="518" y="103"/>
                </a:cubicBezTo>
                <a:cubicBezTo>
                  <a:pt x="569" y="35"/>
                  <a:pt x="567" y="18"/>
                  <a:pt x="559" y="10"/>
                </a:cubicBezTo>
                <a:close/>
                <a:moveTo>
                  <a:pt x="172" y="435"/>
                </a:moveTo>
                <a:cubicBezTo>
                  <a:pt x="170" y="434"/>
                  <a:pt x="169" y="434"/>
                  <a:pt x="167" y="434"/>
                </a:cubicBezTo>
                <a:cubicBezTo>
                  <a:pt x="163" y="435"/>
                  <a:pt x="161" y="439"/>
                  <a:pt x="162" y="443"/>
                </a:cubicBezTo>
                <a:cubicBezTo>
                  <a:pt x="165" y="459"/>
                  <a:pt x="160" y="476"/>
                  <a:pt x="148" y="487"/>
                </a:cubicBezTo>
                <a:cubicBezTo>
                  <a:pt x="135" y="501"/>
                  <a:pt x="118" y="506"/>
                  <a:pt x="100" y="512"/>
                </a:cubicBezTo>
                <a:cubicBezTo>
                  <a:pt x="76" y="520"/>
                  <a:pt x="51" y="528"/>
                  <a:pt x="35" y="557"/>
                </a:cubicBezTo>
                <a:cubicBezTo>
                  <a:pt x="24" y="518"/>
                  <a:pt x="35" y="462"/>
                  <a:pt x="80" y="418"/>
                </a:cubicBezTo>
                <a:cubicBezTo>
                  <a:pt x="92" y="406"/>
                  <a:pt x="110" y="401"/>
                  <a:pt x="127" y="406"/>
                </a:cubicBezTo>
                <a:cubicBezTo>
                  <a:pt x="130" y="407"/>
                  <a:pt x="134" y="404"/>
                  <a:pt x="135" y="401"/>
                </a:cubicBezTo>
                <a:cubicBezTo>
                  <a:pt x="135" y="399"/>
                  <a:pt x="135" y="398"/>
                  <a:pt x="135" y="397"/>
                </a:cubicBezTo>
                <a:cubicBezTo>
                  <a:pt x="148" y="382"/>
                  <a:pt x="168" y="359"/>
                  <a:pt x="192" y="333"/>
                </a:cubicBezTo>
                <a:cubicBezTo>
                  <a:pt x="236" y="377"/>
                  <a:pt x="236" y="377"/>
                  <a:pt x="236" y="377"/>
                </a:cubicBezTo>
                <a:cubicBezTo>
                  <a:pt x="210" y="402"/>
                  <a:pt x="187" y="423"/>
                  <a:pt x="172" y="435"/>
                </a:cubicBezTo>
                <a:close/>
                <a:moveTo>
                  <a:pt x="365" y="254"/>
                </a:moveTo>
                <a:cubicBezTo>
                  <a:pt x="335" y="283"/>
                  <a:pt x="288" y="329"/>
                  <a:pt x="246" y="368"/>
                </a:cubicBezTo>
                <a:cubicBezTo>
                  <a:pt x="201" y="323"/>
                  <a:pt x="201" y="323"/>
                  <a:pt x="201" y="323"/>
                </a:cubicBezTo>
                <a:cubicBezTo>
                  <a:pt x="241" y="281"/>
                  <a:pt x="286" y="234"/>
                  <a:pt x="316" y="204"/>
                </a:cubicBezTo>
                <a:cubicBezTo>
                  <a:pt x="448" y="72"/>
                  <a:pt x="537" y="15"/>
                  <a:pt x="549" y="20"/>
                </a:cubicBezTo>
                <a:cubicBezTo>
                  <a:pt x="554" y="33"/>
                  <a:pt x="498" y="121"/>
                  <a:pt x="365" y="254"/>
                </a:cubicBezTo>
                <a:close/>
                <a:moveTo>
                  <a:pt x="451" y="605"/>
                </a:moveTo>
                <a:cubicBezTo>
                  <a:pt x="453" y="608"/>
                  <a:pt x="453" y="612"/>
                  <a:pt x="451" y="615"/>
                </a:cubicBezTo>
                <a:cubicBezTo>
                  <a:pt x="448" y="618"/>
                  <a:pt x="443" y="618"/>
                  <a:pt x="441" y="615"/>
                </a:cubicBezTo>
                <a:cubicBezTo>
                  <a:pt x="392" y="566"/>
                  <a:pt x="322" y="587"/>
                  <a:pt x="247" y="609"/>
                </a:cubicBezTo>
                <a:cubicBezTo>
                  <a:pt x="207" y="620"/>
                  <a:pt x="166" y="632"/>
                  <a:pt x="129" y="632"/>
                </a:cubicBezTo>
                <a:cubicBezTo>
                  <a:pt x="98" y="632"/>
                  <a:pt x="69" y="624"/>
                  <a:pt x="45" y="600"/>
                </a:cubicBezTo>
                <a:cubicBezTo>
                  <a:pt x="43" y="597"/>
                  <a:pt x="43" y="593"/>
                  <a:pt x="45" y="590"/>
                </a:cubicBezTo>
                <a:cubicBezTo>
                  <a:pt x="48" y="588"/>
                  <a:pt x="52" y="588"/>
                  <a:pt x="55" y="590"/>
                </a:cubicBezTo>
                <a:cubicBezTo>
                  <a:pt x="102" y="637"/>
                  <a:pt x="170" y="616"/>
                  <a:pt x="243" y="595"/>
                </a:cubicBezTo>
                <a:cubicBezTo>
                  <a:pt x="318" y="573"/>
                  <a:pt x="396" y="550"/>
                  <a:pt x="451" y="60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0754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dirty="0"/>
              <a:t>2016 - 2017 </a:t>
            </a:r>
            <a:r>
              <a:rPr lang="lv-LV" dirty="0" err="1"/>
              <a:t>tender</a:t>
            </a:r>
            <a:endParaRPr lang="en-US" dirty="0"/>
          </a:p>
        </p:txBody>
      </p:sp>
      <p:sp>
        <p:nvSpPr>
          <p:cNvPr id="3" name="Freeform 5"/>
          <p:cNvSpPr>
            <a:spLocks/>
          </p:cNvSpPr>
          <p:nvPr/>
        </p:nvSpPr>
        <p:spPr bwMode="auto">
          <a:xfrm>
            <a:off x="661715" y="1215685"/>
            <a:ext cx="2194026" cy="2175206"/>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chemeClr val="accent1"/>
          </a:solidFill>
          <a:ln w="19050" cap="rnd">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4" name="Freeform 6"/>
          <p:cNvSpPr>
            <a:spLocks/>
          </p:cNvSpPr>
          <p:nvPr/>
        </p:nvSpPr>
        <p:spPr bwMode="auto">
          <a:xfrm>
            <a:off x="3647829" y="1737045"/>
            <a:ext cx="2194026" cy="218618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accent3"/>
          </a:solidFill>
          <a:ln w="19050" cap="rnd">
            <a:solidFill>
              <a:schemeClr val="accent3"/>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5" name="Freeform 7"/>
          <p:cNvSpPr>
            <a:spLocks/>
          </p:cNvSpPr>
          <p:nvPr/>
        </p:nvSpPr>
        <p:spPr bwMode="auto">
          <a:xfrm>
            <a:off x="2263491" y="2810184"/>
            <a:ext cx="1615332" cy="1605920"/>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chemeClr val="accent2"/>
          </a:solidFill>
          <a:ln w="19050" cap="rnd">
            <a:solidFill>
              <a:schemeClr val="accent2"/>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6" name="Freeform 8"/>
          <p:cNvSpPr>
            <a:spLocks/>
          </p:cNvSpPr>
          <p:nvPr/>
        </p:nvSpPr>
        <p:spPr bwMode="auto">
          <a:xfrm>
            <a:off x="5729884" y="2538445"/>
            <a:ext cx="1626308" cy="1605920"/>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accent4"/>
          </a:solidFill>
          <a:ln w="19050" cap="rnd">
            <a:solidFill>
              <a:schemeClr val="accent4"/>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7" name="Rectangle 6"/>
          <p:cNvSpPr/>
          <p:nvPr/>
        </p:nvSpPr>
        <p:spPr>
          <a:xfrm>
            <a:off x="728094" y="2504589"/>
            <a:ext cx="2061271" cy="311496"/>
          </a:xfrm>
          <a:prstGeom prst="rect">
            <a:avLst/>
          </a:prstGeom>
        </p:spPr>
        <p:txBody>
          <a:bodyPr wrap="square">
            <a:spAutoFit/>
          </a:bodyP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FFFFFF"/>
                </a:solidFill>
                <a:effectLst/>
                <a:uLnTx/>
                <a:uFillTx/>
                <a:latin typeface="Myriad Pro"/>
                <a:ea typeface="+mn-ea"/>
                <a:cs typeface="+mn-cs"/>
              </a:rPr>
              <a:t>5 </a:t>
            </a:r>
            <a:r>
              <a:rPr kumimoji="0" lang="lv-LV" sz="1600" b="0" i="0" u="none" strike="noStrike" kern="1200" cap="none" spc="0" normalizeH="0" baseline="0" noProof="0" dirty="0" err="1">
                <a:ln>
                  <a:noFill/>
                </a:ln>
                <a:solidFill>
                  <a:srgbClr val="FFFFFF"/>
                </a:solidFill>
                <a:effectLst/>
                <a:uLnTx/>
                <a:uFillTx/>
                <a:latin typeface="Myriad Pro"/>
                <a:ea typeface="+mn-ea"/>
                <a:cs typeface="+mn-cs"/>
              </a:rPr>
              <a:t>firms</a:t>
            </a:r>
            <a:endParaRPr kumimoji="0" lang="en-US" sz="1600" b="0" i="0" u="none" strike="noStrike" kern="1200" cap="none" spc="0" normalizeH="0" baseline="0" noProof="0" dirty="0">
              <a:ln>
                <a:noFill/>
              </a:ln>
              <a:solidFill>
                <a:srgbClr val="FFFFFF"/>
              </a:solidFill>
              <a:effectLst/>
              <a:uLnTx/>
              <a:uFillTx/>
              <a:latin typeface="Myriad Pro"/>
              <a:ea typeface="+mn-ea"/>
              <a:cs typeface="+mn-cs"/>
            </a:endParaRPr>
          </a:p>
        </p:txBody>
      </p:sp>
      <p:sp>
        <p:nvSpPr>
          <p:cNvPr id="8" name="Rectangle 7"/>
          <p:cNvSpPr/>
          <p:nvPr/>
        </p:nvSpPr>
        <p:spPr>
          <a:xfrm>
            <a:off x="2446628" y="3644860"/>
            <a:ext cx="1249060" cy="421013"/>
          </a:xfrm>
          <a:prstGeom prst="rect">
            <a:avLst/>
          </a:prstGeom>
        </p:spPr>
        <p:txBody>
          <a:bodyPr wrap="none">
            <a:spAutoFit/>
          </a:bodyP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yriad Pro"/>
                <a:ea typeface="+mn-ea"/>
                <a:cs typeface="+mn-cs"/>
              </a:rPr>
              <a:t>Communication</a:t>
            </a:r>
          </a:p>
          <a:p>
            <a:pPr marL="0" marR="0" lvl="0" indent="0" algn="ctr" defTabSz="685800" rtl="0" eaLnBrk="1" fontAlgn="auto" latinLnBrk="0" hangingPunct="1">
              <a:lnSpc>
                <a:spcPct val="89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yriad Pro"/>
                <a:ea typeface="+mn-ea"/>
                <a:cs typeface="+mn-cs"/>
              </a:rPr>
              <a:t>is key</a:t>
            </a:r>
          </a:p>
        </p:txBody>
      </p:sp>
      <p:sp>
        <p:nvSpPr>
          <p:cNvPr id="9" name="Rectangle 8"/>
          <p:cNvSpPr/>
          <p:nvPr/>
        </p:nvSpPr>
        <p:spPr>
          <a:xfrm>
            <a:off x="3970445" y="2960674"/>
            <a:ext cx="1548822" cy="585353"/>
          </a:xfrm>
          <a:prstGeom prst="rect">
            <a:avLst/>
          </a:prstGeom>
        </p:spPr>
        <p:txBody>
          <a:bodyPr wrap="none">
            <a:spAutoFit/>
          </a:bodyP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err="1">
                <a:ln>
                  <a:noFill/>
                </a:ln>
                <a:effectLst/>
                <a:uLnTx/>
                <a:uFillTx/>
                <a:latin typeface="Myriad Pro"/>
                <a:ea typeface="+mn-ea"/>
                <a:cs typeface="+mn-cs"/>
              </a:rPr>
              <a:t>Used</a:t>
            </a:r>
            <a:r>
              <a:rPr kumimoji="0" lang="lv-LV" sz="1200" b="0" i="0" u="none" strike="noStrike" kern="1200" cap="none" spc="0" normalizeH="0" baseline="0" noProof="0" dirty="0">
                <a:ln>
                  <a:noFill/>
                </a:ln>
                <a:effectLst/>
                <a:uLnTx/>
                <a:uFillTx/>
                <a:latin typeface="Myriad Pro"/>
                <a:ea typeface="+mn-ea"/>
                <a:cs typeface="+mn-cs"/>
              </a:rPr>
              <a:t> </a:t>
            </a:r>
            <a:r>
              <a:rPr kumimoji="0" lang="lv-LV" sz="1200" b="0" i="0" u="none" strike="noStrike" kern="1200" cap="none" spc="0" normalizeH="0" baseline="0" noProof="0" dirty="0" err="1">
                <a:ln>
                  <a:noFill/>
                </a:ln>
                <a:effectLst/>
                <a:uLnTx/>
                <a:uFillTx/>
                <a:latin typeface="Myriad Pro"/>
                <a:ea typeface="+mn-ea"/>
                <a:cs typeface="+mn-cs"/>
              </a:rPr>
              <a:t>both</a:t>
            </a:r>
            <a:r>
              <a:rPr kumimoji="0" lang="lv-LV" sz="1200" b="0" i="0" u="none" strike="noStrike" kern="1200" cap="none" spc="0" normalizeH="0" baseline="0" noProof="0" dirty="0">
                <a:ln>
                  <a:noFill/>
                </a:ln>
                <a:effectLst/>
                <a:uLnTx/>
                <a:uFillTx/>
                <a:latin typeface="Myriad Pro"/>
                <a:ea typeface="+mn-ea"/>
                <a:cs typeface="+mn-cs"/>
              </a:rPr>
              <a:t> </a:t>
            </a:r>
          </a:p>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effectLst/>
                <a:uLnTx/>
                <a:uFillTx/>
                <a:latin typeface="Myriad Pro"/>
                <a:ea typeface="+mn-ea"/>
                <a:cs typeface="+mn-cs"/>
              </a:rPr>
              <a:t>– mini-</a:t>
            </a:r>
            <a:r>
              <a:rPr kumimoji="0" lang="lv-LV" sz="1200" b="0" i="0" u="none" strike="noStrike" kern="1200" cap="none" spc="0" normalizeH="0" baseline="0" noProof="0" dirty="0" err="1">
                <a:ln>
                  <a:noFill/>
                </a:ln>
                <a:effectLst/>
                <a:uLnTx/>
                <a:uFillTx/>
                <a:latin typeface="Myriad Pro"/>
                <a:ea typeface="+mn-ea"/>
                <a:cs typeface="+mn-cs"/>
              </a:rPr>
              <a:t>competitions</a:t>
            </a:r>
            <a:r>
              <a:rPr kumimoji="0" lang="lv-LV" sz="1200" b="0" i="0" u="none" strike="noStrike" kern="1200" cap="none" spc="0" normalizeH="0" noProof="0" dirty="0">
                <a:ln>
                  <a:noFill/>
                </a:ln>
                <a:effectLst/>
                <a:uLnTx/>
                <a:uFillTx/>
                <a:latin typeface="Myriad Pro"/>
                <a:ea typeface="+mn-ea"/>
                <a:cs typeface="+mn-cs"/>
              </a:rPr>
              <a:t> </a:t>
            </a:r>
          </a:p>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noProof="0" dirty="0">
                <a:ln>
                  <a:noFill/>
                </a:ln>
                <a:effectLst/>
                <a:uLnTx/>
                <a:uFillTx/>
                <a:latin typeface="Myriad Pro"/>
                <a:ea typeface="+mn-ea"/>
                <a:cs typeface="+mn-cs"/>
              </a:rPr>
              <a:t>&amp; </a:t>
            </a:r>
            <a:r>
              <a:rPr kumimoji="0" lang="lv-LV" sz="1200" b="0" i="0" u="none" strike="noStrike" kern="1200" cap="none" spc="0" normalizeH="0" noProof="0" dirty="0" err="1">
                <a:ln>
                  <a:noFill/>
                </a:ln>
                <a:effectLst/>
                <a:uLnTx/>
                <a:uFillTx/>
                <a:latin typeface="Myriad Pro"/>
                <a:ea typeface="+mn-ea"/>
                <a:cs typeface="+mn-cs"/>
              </a:rPr>
              <a:t>special</a:t>
            </a:r>
            <a:r>
              <a:rPr kumimoji="0" lang="lv-LV" sz="1200" b="0" i="0" u="none" strike="noStrike" kern="1200" cap="none" spc="0" normalizeH="0" noProof="0" dirty="0">
                <a:ln>
                  <a:noFill/>
                </a:ln>
                <a:effectLst/>
                <a:uLnTx/>
                <a:uFillTx/>
                <a:latin typeface="Myriad Pro"/>
                <a:ea typeface="+mn-ea"/>
                <a:cs typeface="+mn-cs"/>
              </a:rPr>
              <a:t> </a:t>
            </a:r>
            <a:r>
              <a:rPr kumimoji="0" lang="lv-LV" sz="1200" b="0" i="0" u="none" strike="noStrike" kern="1200" cap="none" spc="0" normalizeH="0" noProof="0" dirty="0" err="1">
                <a:ln>
                  <a:noFill/>
                </a:ln>
                <a:effectLst/>
                <a:uLnTx/>
                <a:uFillTx/>
                <a:latin typeface="Myriad Pro"/>
                <a:ea typeface="+mn-ea"/>
                <a:cs typeface="+mn-cs"/>
              </a:rPr>
              <a:t>tasks</a:t>
            </a:r>
            <a:endParaRPr kumimoji="0" lang="en-US" sz="1200" b="0" i="0" u="none" strike="noStrike" kern="1200" cap="none" spc="0" normalizeH="0" baseline="0" noProof="0" dirty="0">
              <a:ln>
                <a:noFill/>
              </a:ln>
              <a:effectLst/>
              <a:uLnTx/>
              <a:uFillTx/>
              <a:latin typeface="Myriad Pro"/>
              <a:ea typeface="+mn-ea"/>
              <a:cs typeface="+mn-cs"/>
            </a:endParaRPr>
          </a:p>
        </p:txBody>
      </p:sp>
      <p:sp>
        <p:nvSpPr>
          <p:cNvPr id="10" name="Rectangle 9"/>
          <p:cNvSpPr/>
          <p:nvPr/>
        </p:nvSpPr>
        <p:spPr>
          <a:xfrm>
            <a:off x="6101257" y="3464970"/>
            <a:ext cx="883575" cy="256673"/>
          </a:xfrm>
          <a:prstGeom prst="rect">
            <a:avLst/>
          </a:prstGeom>
        </p:spPr>
        <p:txBody>
          <a:bodyPr wrap="none">
            <a:spAutoFit/>
          </a:bodyP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solidFill>
                  <a:srgbClr val="FFFFFF"/>
                </a:solidFill>
                <a:effectLst/>
                <a:uLnTx/>
                <a:uFillTx/>
                <a:latin typeface="Myriad Pro"/>
                <a:ea typeface="+mn-ea"/>
                <a:cs typeface="+mn-cs"/>
              </a:rPr>
              <a:t>EUR 130k</a:t>
            </a:r>
            <a:endParaRPr kumimoji="0" lang="en-US" sz="1200" b="0" i="0" u="none" strike="noStrike" kern="1200" cap="none" spc="0" normalizeH="0" baseline="0" noProof="0" dirty="0">
              <a:ln>
                <a:noFill/>
              </a:ln>
              <a:solidFill>
                <a:srgbClr val="FFFFFF"/>
              </a:solidFill>
              <a:effectLst/>
              <a:uLnTx/>
              <a:uFillTx/>
              <a:latin typeface="Myriad Pro"/>
              <a:ea typeface="+mn-ea"/>
              <a:cs typeface="+mn-cs"/>
            </a:endParaRPr>
          </a:p>
        </p:txBody>
      </p:sp>
      <p:grpSp>
        <p:nvGrpSpPr>
          <p:cNvPr id="19" name="Group 18"/>
          <p:cNvGrpSpPr/>
          <p:nvPr/>
        </p:nvGrpSpPr>
        <p:grpSpPr>
          <a:xfrm>
            <a:off x="2656027" y="3168572"/>
            <a:ext cx="830263" cy="398463"/>
            <a:chOff x="10460038" y="4997451"/>
            <a:chExt cx="830263" cy="398463"/>
          </a:xfrm>
          <a:noFill/>
        </p:grpSpPr>
        <p:sp>
          <p:nvSpPr>
            <p:cNvPr id="20" name="Freeform 11"/>
            <p:cNvSpPr>
              <a:spLocks/>
            </p:cNvSpPr>
            <p:nvPr/>
          </p:nvSpPr>
          <p:spPr bwMode="auto">
            <a:xfrm>
              <a:off x="10460038" y="4997451"/>
              <a:ext cx="390525" cy="398463"/>
            </a:xfrm>
            <a:custGeom>
              <a:avLst/>
              <a:gdLst>
                <a:gd name="T0" fmla="*/ 90 w 123"/>
                <a:gd name="T1" fmla="*/ 92 h 126"/>
                <a:gd name="T2" fmla="*/ 79 w 123"/>
                <a:gd name="T3" fmla="*/ 70 h 126"/>
                <a:gd name="T4" fmla="*/ 91 w 123"/>
                <a:gd name="T5" fmla="*/ 39 h 126"/>
                <a:gd name="T6" fmla="*/ 61 w 123"/>
                <a:gd name="T7" fmla="*/ 0 h 126"/>
                <a:gd name="T8" fmla="*/ 32 w 123"/>
                <a:gd name="T9" fmla="*/ 39 h 126"/>
                <a:gd name="T10" fmla="*/ 44 w 123"/>
                <a:gd name="T11" fmla="*/ 70 h 126"/>
                <a:gd name="T12" fmla="*/ 34 w 123"/>
                <a:gd name="T13" fmla="*/ 92 h 126"/>
                <a:gd name="T14" fmla="*/ 0 w 123"/>
                <a:gd name="T15" fmla="*/ 123 h 126"/>
                <a:gd name="T16" fmla="*/ 2 w 123"/>
                <a:gd name="T17" fmla="*/ 126 h 126"/>
                <a:gd name="T18" fmla="*/ 121 w 123"/>
                <a:gd name="T19" fmla="*/ 126 h 126"/>
                <a:gd name="T20" fmla="*/ 123 w 123"/>
                <a:gd name="T21" fmla="*/ 123 h 126"/>
                <a:gd name="T22" fmla="*/ 90 w 123"/>
                <a:gd name="T23" fmla="*/ 9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26">
                  <a:moveTo>
                    <a:pt x="90" y="92"/>
                  </a:moveTo>
                  <a:cubicBezTo>
                    <a:pt x="82" y="90"/>
                    <a:pt x="80" y="78"/>
                    <a:pt x="79" y="70"/>
                  </a:cubicBezTo>
                  <a:cubicBezTo>
                    <a:pt x="86" y="62"/>
                    <a:pt x="91" y="51"/>
                    <a:pt x="91" y="39"/>
                  </a:cubicBezTo>
                  <a:cubicBezTo>
                    <a:pt x="91" y="15"/>
                    <a:pt x="80" y="0"/>
                    <a:pt x="61" y="0"/>
                  </a:cubicBezTo>
                  <a:cubicBezTo>
                    <a:pt x="43" y="0"/>
                    <a:pt x="32" y="15"/>
                    <a:pt x="32" y="39"/>
                  </a:cubicBezTo>
                  <a:cubicBezTo>
                    <a:pt x="32" y="52"/>
                    <a:pt x="37" y="63"/>
                    <a:pt x="44" y="70"/>
                  </a:cubicBezTo>
                  <a:cubicBezTo>
                    <a:pt x="44" y="79"/>
                    <a:pt x="41" y="90"/>
                    <a:pt x="34" y="92"/>
                  </a:cubicBezTo>
                  <a:cubicBezTo>
                    <a:pt x="11" y="97"/>
                    <a:pt x="0" y="108"/>
                    <a:pt x="0" y="123"/>
                  </a:cubicBezTo>
                  <a:cubicBezTo>
                    <a:pt x="0" y="125"/>
                    <a:pt x="1" y="126"/>
                    <a:pt x="2" y="126"/>
                  </a:cubicBezTo>
                  <a:cubicBezTo>
                    <a:pt x="121" y="126"/>
                    <a:pt x="121" y="126"/>
                    <a:pt x="121" y="126"/>
                  </a:cubicBezTo>
                  <a:cubicBezTo>
                    <a:pt x="122" y="126"/>
                    <a:pt x="123" y="125"/>
                    <a:pt x="123" y="123"/>
                  </a:cubicBezTo>
                  <a:cubicBezTo>
                    <a:pt x="123" y="108"/>
                    <a:pt x="112" y="97"/>
                    <a:pt x="90" y="92"/>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21" name="Freeform 12"/>
            <p:cNvSpPr>
              <a:spLocks/>
            </p:cNvSpPr>
            <p:nvPr/>
          </p:nvSpPr>
          <p:spPr bwMode="auto">
            <a:xfrm>
              <a:off x="10898188" y="4997451"/>
              <a:ext cx="392113" cy="398463"/>
            </a:xfrm>
            <a:custGeom>
              <a:avLst/>
              <a:gdLst>
                <a:gd name="T0" fmla="*/ 90 w 124"/>
                <a:gd name="T1" fmla="*/ 92 h 126"/>
                <a:gd name="T2" fmla="*/ 80 w 124"/>
                <a:gd name="T3" fmla="*/ 70 h 126"/>
                <a:gd name="T4" fmla="*/ 92 w 124"/>
                <a:gd name="T5" fmla="*/ 39 h 126"/>
                <a:gd name="T6" fmla="*/ 62 w 124"/>
                <a:gd name="T7" fmla="*/ 0 h 126"/>
                <a:gd name="T8" fmla="*/ 32 w 124"/>
                <a:gd name="T9" fmla="*/ 39 h 126"/>
                <a:gd name="T10" fmla="*/ 44 w 124"/>
                <a:gd name="T11" fmla="*/ 70 h 126"/>
                <a:gd name="T12" fmla="*/ 34 w 124"/>
                <a:gd name="T13" fmla="*/ 92 h 126"/>
                <a:gd name="T14" fmla="*/ 0 w 124"/>
                <a:gd name="T15" fmla="*/ 123 h 126"/>
                <a:gd name="T16" fmla="*/ 2 w 124"/>
                <a:gd name="T17" fmla="*/ 126 h 126"/>
                <a:gd name="T18" fmla="*/ 121 w 124"/>
                <a:gd name="T19" fmla="*/ 126 h 126"/>
                <a:gd name="T20" fmla="*/ 124 w 124"/>
                <a:gd name="T21" fmla="*/ 123 h 126"/>
                <a:gd name="T22" fmla="*/ 90 w 124"/>
                <a:gd name="T23" fmla="*/ 9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26">
                  <a:moveTo>
                    <a:pt x="90" y="92"/>
                  </a:moveTo>
                  <a:cubicBezTo>
                    <a:pt x="82" y="90"/>
                    <a:pt x="80" y="78"/>
                    <a:pt x="80" y="70"/>
                  </a:cubicBezTo>
                  <a:cubicBezTo>
                    <a:pt x="87" y="62"/>
                    <a:pt x="92" y="51"/>
                    <a:pt x="92" y="39"/>
                  </a:cubicBezTo>
                  <a:cubicBezTo>
                    <a:pt x="92" y="15"/>
                    <a:pt x="80" y="0"/>
                    <a:pt x="62" y="0"/>
                  </a:cubicBezTo>
                  <a:cubicBezTo>
                    <a:pt x="44" y="0"/>
                    <a:pt x="32" y="15"/>
                    <a:pt x="32" y="39"/>
                  </a:cubicBezTo>
                  <a:cubicBezTo>
                    <a:pt x="32" y="52"/>
                    <a:pt x="37" y="63"/>
                    <a:pt x="44" y="70"/>
                  </a:cubicBezTo>
                  <a:cubicBezTo>
                    <a:pt x="44" y="79"/>
                    <a:pt x="41" y="90"/>
                    <a:pt x="34" y="92"/>
                  </a:cubicBezTo>
                  <a:cubicBezTo>
                    <a:pt x="12" y="97"/>
                    <a:pt x="0" y="108"/>
                    <a:pt x="0" y="123"/>
                  </a:cubicBezTo>
                  <a:cubicBezTo>
                    <a:pt x="0" y="125"/>
                    <a:pt x="1" y="126"/>
                    <a:pt x="2" y="126"/>
                  </a:cubicBezTo>
                  <a:cubicBezTo>
                    <a:pt x="121" y="126"/>
                    <a:pt x="121" y="126"/>
                    <a:pt x="121" y="126"/>
                  </a:cubicBezTo>
                  <a:cubicBezTo>
                    <a:pt x="123" y="126"/>
                    <a:pt x="124" y="125"/>
                    <a:pt x="124" y="123"/>
                  </a:cubicBezTo>
                  <a:cubicBezTo>
                    <a:pt x="124" y="108"/>
                    <a:pt x="112" y="97"/>
                    <a:pt x="90" y="92"/>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22" name="Freeform 13"/>
            <p:cNvSpPr>
              <a:spLocks/>
            </p:cNvSpPr>
            <p:nvPr/>
          </p:nvSpPr>
          <p:spPr bwMode="auto">
            <a:xfrm>
              <a:off x="10764838" y="5097463"/>
              <a:ext cx="47625" cy="47625"/>
            </a:xfrm>
            <a:custGeom>
              <a:avLst/>
              <a:gdLst>
                <a:gd name="T0" fmla="*/ 7 w 15"/>
                <a:gd name="T1" fmla="*/ 15 h 15"/>
                <a:gd name="T2" fmla="*/ 13 w 15"/>
                <a:gd name="T3" fmla="*/ 12 h 15"/>
                <a:gd name="T4" fmla="*/ 15 w 15"/>
                <a:gd name="T5" fmla="*/ 7 h 15"/>
                <a:gd name="T6" fmla="*/ 13 w 15"/>
                <a:gd name="T7" fmla="*/ 2 h 15"/>
                <a:gd name="T8" fmla="*/ 7 w 15"/>
                <a:gd name="T9" fmla="*/ 0 h 15"/>
                <a:gd name="T10" fmla="*/ 2 w 15"/>
                <a:gd name="T11" fmla="*/ 2 h 15"/>
                <a:gd name="T12" fmla="*/ 0 w 15"/>
                <a:gd name="T13" fmla="*/ 7 h 15"/>
                <a:gd name="T14" fmla="*/ 2 w 15"/>
                <a:gd name="T15" fmla="*/ 12 h 15"/>
                <a:gd name="T16" fmla="*/ 7 w 1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7" y="15"/>
                  </a:moveTo>
                  <a:cubicBezTo>
                    <a:pt x="9" y="15"/>
                    <a:pt x="11" y="14"/>
                    <a:pt x="13" y="12"/>
                  </a:cubicBezTo>
                  <a:cubicBezTo>
                    <a:pt x="14" y="11"/>
                    <a:pt x="15" y="9"/>
                    <a:pt x="15" y="7"/>
                  </a:cubicBezTo>
                  <a:cubicBezTo>
                    <a:pt x="15" y="5"/>
                    <a:pt x="14" y="3"/>
                    <a:pt x="13" y="2"/>
                  </a:cubicBezTo>
                  <a:cubicBezTo>
                    <a:pt x="11" y="0"/>
                    <a:pt x="9" y="0"/>
                    <a:pt x="7" y="0"/>
                  </a:cubicBezTo>
                  <a:cubicBezTo>
                    <a:pt x="5" y="0"/>
                    <a:pt x="3" y="0"/>
                    <a:pt x="2" y="2"/>
                  </a:cubicBezTo>
                  <a:cubicBezTo>
                    <a:pt x="0" y="3"/>
                    <a:pt x="0" y="5"/>
                    <a:pt x="0" y="7"/>
                  </a:cubicBezTo>
                  <a:cubicBezTo>
                    <a:pt x="0" y="9"/>
                    <a:pt x="0" y="11"/>
                    <a:pt x="2" y="12"/>
                  </a:cubicBezTo>
                  <a:cubicBezTo>
                    <a:pt x="3" y="14"/>
                    <a:pt x="5" y="15"/>
                    <a:pt x="7" y="15"/>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23" name="Oval 14"/>
            <p:cNvSpPr>
              <a:spLocks noChangeArrowheads="1"/>
            </p:cNvSpPr>
            <p:nvPr/>
          </p:nvSpPr>
          <p:spPr bwMode="auto">
            <a:xfrm>
              <a:off x="10879138" y="5097463"/>
              <a:ext cx="47625" cy="47625"/>
            </a:xfrm>
            <a:prstGeom prst="ellipse">
              <a:avLst/>
            </a:pr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24" name="Oval 15"/>
            <p:cNvSpPr>
              <a:spLocks noChangeArrowheads="1"/>
            </p:cNvSpPr>
            <p:nvPr/>
          </p:nvSpPr>
          <p:spPr bwMode="auto">
            <a:xfrm>
              <a:off x="10821988" y="5097463"/>
              <a:ext cx="47625" cy="47625"/>
            </a:xfrm>
            <a:prstGeom prst="ellipse">
              <a:avLst/>
            </a:pr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25" name="Freeform 16"/>
            <p:cNvSpPr>
              <a:spLocks/>
            </p:cNvSpPr>
            <p:nvPr/>
          </p:nvSpPr>
          <p:spPr bwMode="auto">
            <a:xfrm>
              <a:off x="10939463" y="5097463"/>
              <a:ext cx="47625" cy="47625"/>
            </a:xfrm>
            <a:custGeom>
              <a:avLst/>
              <a:gdLst>
                <a:gd name="T0" fmla="*/ 7 w 15"/>
                <a:gd name="T1" fmla="*/ 15 h 15"/>
                <a:gd name="T2" fmla="*/ 12 w 15"/>
                <a:gd name="T3" fmla="*/ 12 h 15"/>
                <a:gd name="T4" fmla="*/ 15 w 15"/>
                <a:gd name="T5" fmla="*/ 7 h 15"/>
                <a:gd name="T6" fmla="*/ 12 w 15"/>
                <a:gd name="T7" fmla="*/ 2 h 15"/>
                <a:gd name="T8" fmla="*/ 7 w 15"/>
                <a:gd name="T9" fmla="*/ 0 h 15"/>
                <a:gd name="T10" fmla="*/ 2 w 15"/>
                <a:gd name="T11" fmla="*/ 2 h 15"/>
                <a:gd name="T12" fmla="*/ 0 w 15"/>
                <a:gd name="T13" fmla="*/ 7 h 15"/>
                <a:gd name="T14" fmla="*/ 2 w 15"/>
                <a:gd name="T15" fmla="*/ 13 h 15"/>
                <a:gd name="T16" fmla="*/ 7 w 1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7" y="15"/>
                  </a:moveTo>
                  <a:cubicBezTo>
                    <a:pt x="9" y="15"/>
                    <a:pt x="11" y="14"/>
                    <a:pt x="12" y="12"/>
                  </a:cubicBezTo>
                  <a:cubicBezTo>
                    <a:pt x="14" y="11"/>
                    <a:pt x="15" y="9"/>
                    <a:pt x="15" y="7"/>
                  </a:cubicBezTo>
                  <a:cubicBezTo>
                    <a:pt x="15" y="5"/>
                    <a:pt x="14" y="3"/>
                    <a:pt x="12" y="2"/>
                  </a:cubicBezTo>
                  <a:cubicBezTo>
                    <a:pt x="11" y="0"/>
                    <a:pt x="9" y="0"/>
                    <a:pt x="7" y="0"/>
                  </a:cubicBezTo>
                  <a:cubicBezTo>
                    <a:pt x="5" y="0"/>
                    <a:pt x="3" y="0"/>
                    <a:pt x="2" y="2"/>
                  </a:cubicBezTo>
                  <a:cubicBezTo>
                    <a:pt x="0" y="3"/>
                    <a:pt x="0" y="5"/>
                    <a:pt x="0" y="7"/>
                  </a:cubicBezTo>
                  <a:cubicBezTo>
                    <a:pt x="0" y="9"/>
                    <a:pt x="0" y="11"/>
                    <a:pt x="2" y="13"/>
                  </a:cubicBezTo>
                  <a:cubicBezTo>
                    <a:pt x="3" y="14"/>
                    <a:pt x="5" y="15"/>
                    <a:pt x="7" y="15"/>
                  </a:cubicBezTo>
                  <a:close/>
                </a:path>
              </a:pathLst>
            </a:custGeom>
            <a:grpFill/>
            <a:ln w="12700">
              <a:solidFill>
                <a:srgbClr val="FFFFFF"/>
              </a:solidFill>
              <a:round/>
              <a:headEnd/>
              <a:tailEnd/>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40" name="Group 4"/>
          <p:cNvGrpSpPr>
            <a:grpSpLocks noChangeAspect="1"/>
          </p:cNvGrpSpPr>
          <p:nvPr/>
        </p:nvGrpSpPr>
        <p:grpSpPr bwMode="auto">
          <a:xfrm>
            <a:off x="1361854" y="1564265"/>
            <a:ext cx="793751" cy="795337"/>
            <a:chOff x="4420" y="-920"/>
            <a:chExt cx="500" cy="501"/>
          </a:xfrm>
          <a:solidFill>
            <a:srgbClr val="FFFFFF"/>
          </a:solidFill>
        </p:grpSpPr>
        <p:sp>
          <p:nvSpPr>
            <p:cNvPr id="42" name="Freeform 5"/>
            <p:cNvSpPr>
              <a:spLocks/>
            </p:cNvSpPr>
            <p:nvPr/>
          </p:nvSpPr>
          <p:spPr bwMode="auto">
            <a:xfrm>
              <a:off x="4585" y="-782"/>
              <a:ext cx="84" cy="160"/>
            </a:xfrm>
            <a:custGeom>
              <a:avLst/>
              <a:gdLst>
                <a:gd name="T0" fmla="*/ 100 w 107"/>
                <a:gd name="T1" fmla="*/ 205 h 205"/>
                <a:gd name="T2" fmla="*/ 7 w 107"/>
                <a:gd name="T3" fmla="*/ 205 h 205"/>
                <a:gd name="T4" fmla="*/ 0 w 107"/>
                <a:gd name="T5" fmla="*/ 198 h 205"/>
                <a:gd name="T6" fmla="*/ 45 w 107"/>
                <a:gd name="T7" fmla="*/ 109 h 205"/>
                <a:gd name="T8" fmla="*/ 55 w 107"/>
                <a:gd name="T9" fmla="*/ 101 h 205"/>
                <a:gd name="T10" fmla="*/ 93 w 107"/>
                <a:gd name="T11" fmla="*/ 51 h 205"/>
                <a:gd name="T12" fmla="*/ 54 w 107"/>
                <a:gd name="T13" fmla="*/ 14 h 205"/>
                <a:gd name="T14" fmla="*/ 14 w 107"/>
                <a:gd name="T15" fmla="*/ 51 h 205"/>
                <a:gd name="T16" fmla="*/ 7 w 107"/>
                <a:gd name="T17" fmla="*/ 58 h 205"/>
                <a:gd name="T18" fmla="*/ 0 w 107"/>
                <a:gd name="T19" fmla="*/ 51 h 205"/>
                <a:gd name="T20" fmla="*/ 54 w 107"/>
                <a:gd name="T21" fmla="*/ 0 h 205"/>
                <a:gd name="T22" fmla="*/ 107 w 107"/>
                <a:gd name="T23" fmla="*/ 51 h 205"/>
                <a:gd name="T24" fmla="*/ 63 w 107"/>
                <a:gd name="T25" fmla="*/ 113 h 205"/>
                <a:gd name="T26" fmla="*/ 54 w 107"/>
                <a:gd name="T27" fmla="*/ 120 h 205"/>
                <a:gd name="T28" fmla="*/ 14 w 107"/>
                <a:gd name="T29" fmla="*/ 191 h 205"/>
                <a:gd name="T30" fmla="*/ 100 w 107"/>
                <a:gd name="T31" fmla="*/ 191 h 205"/>
                <a:gd name="T32" fmla="*/ 107 w 107"/>
                <a:gd name="T33" fmla="*/ 198 h 205"/>
                <a:gd name="T34" fmla="*/ 100 w 107"/>
                <a:gd name="T35"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205">
                  <a:moveTo>
                    <a:pt x="100" y="205"/>
                  </a:moveTo>
                  <a:cubicBezTo>
                    <a:pt x="7" y="205"/>
                    <a:pt x="7" y="205"/>
                    <a:pt x="7" y="205"/>
                  </a:cubicBezTo>
                  <a:cubicBezTo>
                    <a:pt x="3" y="205"/>
                    <a:pt x="0" y="202"/>
                    <a:pt x="0" y="198"/>
                  </a:cubicBezTo>
                  <a:cubicBezTo>
                    <a:pt x="0" y="150"/>
                    <a:pt x="18" y="131"/>
                    <a:pt x="45" y="109"/>
                  </a:cubicBezTo>
                  <a:cubicBezTo>
                    <a:pt x="48" y="106"/>
                    <a:pt x="51" y="104"/>
                    <a:pt x="55" y="101"/>
                  </a:cubicBezTo>
                  <a:cubicBezTo>
                    <a:pt x="71" y="90"/>
                    <a:pt x="93" y="73"/>
                    <a:pt x="93" y="51"/>
                  </a:cubicBezTo>
                  <a:cubicBezTo>
                    <a:pt x="93" y="28"/>
                    <a:pt x="78" y="14"/>
                    <a:pt x="54" y="14"/>
                  </a:cubicBezTo>
                  <a:cubicBezTo>
                    <a:pt x="31" y="14"/>
                    <a:pt x="14" y="30"/>
                    <a:pt x="14" y="51"/>
                  </a:cubicBezTo>
                  <a:cubicBezTo>
                    <a:pt x="14" y="55"/>
                    <a:pt x="11" y="58"/>
                    <a:pt x="7" y="58"/>
                  </a:cubicBezTo>
                  <a:cubicBezTo>
                    <a:pt x="3" y="58"/>
                    <a:pt x="0" y="55"/>
                    <a:pt x="0" y="51"/>
                  </a:cubicBezTo>
                  <a:cubicBezTo>
                    <a:pt x="0" y="22"/>
                    <a:pt x="24" y="0"/>
                    <a:pt x="54" y="0"/>
                  </a:cubicBezTo>
                  <a:cubicBezTo>
                    <a:pt x="86" y="0"/>
                    <a:pt x="107" y="20"/>
                    <a:pt x="107" y="51"/>
                  </a:cubicBezTo>
                  <a:cubicBezTo>
                    <a:pt x="107" y="81"/>
                    <a:pt x="81" y="100"/>
                    <a:pt x="63" y="113"/>
                  </a:cubicBezTo>
                  <a:cubicBezTo>
                    <a:pt x="60" y="115"/>
                    <a:pt x="56" y="118"/>
                    <a:pt x="54" y="120"/>
                  </a:cubicBezTo>
                  <a:cubicBezTo>
                    <a:pt x="30" y="139"/>
                    <a:pt x="15" y="154"/>
                    <a:pt x="14" y="191"/>
                  </a:cubicBezTo>
                  <a:cubicBezTo>
                    <a:pt x="100" y="191"/>
                    <a:pt x="100" y="191"/>
                    <a:pt x="100" y="191"/>
                  </a:cubicBezTo>
                  <a:cubicBezTo>
                    <a:pt x="104" y="191"/>
                    <a:pt x="107" y="194"/>
                    <a:pt x="107" y="198"/>
                  </a:cubicBezTo>
                  <a:cubicBezTo>
                    <a:pt x="107" y="202"/>
                    <a:pt x="104" y="205"/>
                    <a:pt x="100"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3" name="Freeform 6"/>
            <p:cNvSpPr>
              <a:spLocks noEditPoints="1"/>
            </p:cNvSpPr>
            <p:nvPr/>
          </p:nvSpPr>
          <p:spPr bwMode="auto">
            <a:xfrm>
              <a:off x="4671" y="-782"/>
              <a:ext cx="96" cy="160"/>
            </a:xfrm>
            <a:custGeom>
              <a:avLst/>
              <a:gdLst>
                <a:gd name="T0" fmla="*/ 89 w 123"/>
                <a:gd name="T1" fmla="*/ 206 h 206"/>
                <a:gd name="T2" fmla="*/ 82 w 123"/>
                <a:gd name="T3" fmla="*/ 199 h 206"/>
                <a:gd name="T4" fmla="*/ 82 w 123"/>
                <a:gd name="T5" fmla="*/ 147 h 206"/>
                <a:gd name="T6" fmla="*/ 7 w 123"/>
                <a:gd name="T7" fmla="*/ 147 h 206"/>
                <a:gd name="T8" fmla="*/ 1 w 123"/>
                <a:gd name="T9" fmla="*/ 143 h 206"/>
                <a:gd name="T10" fmla="*/ 1 w 123"/>
                <a:gd name="T11" fmla="*/ 136 h 206"/>
                <a:gd name="T12" fmla="*/ 83 w 123"/>
                <a:gd name="T13" fmla="*/ 4 h 206"/>
                <a:gd name="T14" fmla="*/ 91 w 123"/>
                <a:gd name="T15" fmla="*/ 1 h 206"/>
                <a:gd name="T16" fmla="*/ 96 w 123"/>
                <a:gd name="T17" fmla="*/ 8 h 206"/>
                <a:gd name="T18" fmla="*/ 96 w 123"/>
                <a:gd name="T19" fmla="*/ 133 h 206"/>
                <a:gd name="T20" fmla="*/ 116 w 123"/>
                <a:gd name="T21" fmla="*/ 133 h 206"/>
                <a:gd name="T22" fmla="*/ 123 w 123"/>
                <a:gd name="T23" fmla="*/ 140 h 206"/>
                <a:gd name="T24" fmla="*/ 116 w 123"/>
                <a:gd name="T25" fmla="*/ 147 h 206"/>
                <a:gd name="T26" fmla="*/ 96 w 123"/>
                <a:gd name="T27" fmla="*/ 147 h 206"/>
                <a:gd name="T28" fmla="*/ 96 w 123"/>
                <a:gd name="T29" fmla="*/ 199 h 206"/>
                <a:gd name="T30" fmla="*/ 89 w 123"/>
                <a:gd name="T31" fmla="*/ 206 h 206"/>
                <a:gd name="T32" fmla="*/ 20 w 123"/>
                <a:gd name="T33" fmla="*/ 133 h 206"/>
                <a:gd name="T34" fmla="*/ 82 w 123"/>
                <a:gd name="T35" fmla="*/ 133 h 206"/>
                <a:gd name="T36" fmla="*/ 82 w 123"/>
                <a:gd name="T37" fmla="*/ 32 h 206"/>
                <a:gd name="T38" fmla="*/ 20 w 123"/>
                <a:gd name="T39" fmla="*/ 13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206">
                  <a:moveTo>
                    <a:pt x="89" y="206"/>
                  </a:moveTo>
                  <a:cubicBezTo>
                    <a:pt x="86" y="206"/>
                    <a:pt x="82" y="203"/>
                    <a:pt x="82" y="199"/>
                  </a:cubicBezTo>
                  <a:cubicBezTo>
                    <a:pt x="82" y="147"/>
                    <a:pt x="82" y="147"/>
                    <a:pt x="82" y="147"/>
                  </a:cubicBezTo>
                  <a:cubicBezTo>
                    <a:pt x="7" y="147"/>
                    <a:pt x="7" y="147"/>
                    <a:pt x="7" y="147"/>
                  </a:cubicBezTo>
                  <a:cubicBezTo>
                    <a:pt x="5" y="147"/>
                    <a:pt x="2" y="146"/>
                    <a:pt x="1" y="143"/>
                  </a:cubicBezTo>
                  <a:cubicBezTo>
                    <a:pt x="0" y="141"/>
                    <a:pt x="0" y="138"/>
                    <a:pt x="1" y="136"/>
                  </a:cubicBezTo>
                  <a:cubicBezTo>
                    <a:pt x="83" y="4"/>
                    <a:pt x="83" y="4"/>
                    <a:pt x="83" y="4"/>
                  </a:cubicBezTo>
                  <a:cubicBezTo>
                    <a:pt x="85" y="1"/>
                    <a:pt x="88" y="0"/>
                    <a:pt x="91" y="1"/>
                  </a:cubicBezTo>
                  <a:cubicBezTo>
                    <a:pt x="94" y="2"/>
                    <a:pt x="96" y="5"/>
                    <a:pt x="96" y="8"/>
                  </a:cubicBezTo>
                  <a:cubicBezTo>
                    <a:pt x="96" y="133"/>
                    <a:pt x="96" y="133"/>
                    <a:pt x="96" y="133"/>
                  </a:cubicBezTo>
                  <a:cubicBezTo>
                    <a:pt x="116" y="133"/>
                    <a:pt x="116" y="133"/>
                    <a:pt x="116" y="133"/>
                  </a:cubicBezTo>
                  <a:cubicBezTo>
                    <a:pt x="120" y="133"/>
                    <a:pt x="123" y="136"/>
                    <a:pt x="123" y="140"/>
                  </a:cubicBezTo>
                  <a:cubicBezTo>
                    <a:pt x="123" y="144"/>
                    <a:pt x="120" y="147"/>
                    <a:pt x="116" y="147"/>
                  </a:cubicBezTo>
                  <a:cubicBezTo>
                    <a:pt x="96" y="147"/>
                    <a:pt x="96" y="147"/>
                    <a:pt x="96" y="147"/>
                  </a:cubicBezTo>
                  <a:cubicBezTo>
                    <a:pt x="96" y="199"/>
                    <a:pt x="96" y="199"/>
                    <a:pt x="96" y="199"/>
                  </a:cubicBezTo>
                  <a:cubicBezTo>
                    <a:pt x="96" y="203"/>
                    <a:pt x="93" y="206"/>
                    <a:pt x="89" y="206"/>
                  </a:cubicBezTo>
                  <a:close/>
                  <a:moveTo>
                    <a:pt x="20" y="133"/>
                  </a:moveTo>
                  <a:cubicBezTo>
                    <a:pt x="82" y="133"/>
                    <a:pt x="82" y="133"/>
                    <a:pt x="82" y="133"/>
                  </a:cubicBezTo>
                  <a:cubicBezTo>
                    <a:pt x="82" y="32"/>
                    <a:pt x="82" y="32"/>
                    <a:pt x="82" y="32"/>
                  </a:cubicBezTo>
                  <a:lnTo>
                    <a:pt x="2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4" name="Freeform 7"/>
            <p:cNvSpPr>
              <a:spLocks/>
            </p:cNvSpPr>
            <p:nvPr/>
          </p:nvSpPr>
          <p:spPr bwMode="auto">
            <a:xfrm>
              <a:off x="4663" y="-920"/>
              <a:ext cx="11" cy="48"/>
            </a:xfrm>
            <a:custGeom>
              <a:avLst/>
              <a:gdLst>
                <a:gd name="T0" fmla="*/ 7 w 14"/>
                <a:gd name="T1" fmla="*/ 62 h 62"/>
                <a:gd name="T2" fmla="*/ 0 w 14"/>
                <a:gd name="T3" fmla="*/ 55 h 62"/>
                <a:gd name="T4" fmla="*/ 0 w 14"/>
                <a:gd name="T5" fmla="*/ 7 h 62"/>
                <a:gd name="T6" fmla="*/ 7 w 14"/>
                <a:gd name="T7" fmla="*/ 0 h 62"/>
                <a:gd name="T8" fmla="*/ 14 w 14"/>
                <a:gd name="T9" fmla="*/ 7 h 62"/>
                <a:gd name="T10" fmla="*/ 14 w 14"/>
                <a:gd name="T11" fmla="*/ 55 h 62"/>
                <a:gd name="T12" fmla="*/ 7 w 14"/>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4" h="62">
                  <a:moveTo>
                    <a:pt x="7" y="62"/>
                  </a:moveTo>
                  <a:cubicBezTo>
                    <a:pt x="3" y="62"/>
                    <a:pt x="0" y="59"/>
                    <a:pt x="0" y="55"/>
                  </a:cubicBezTo>
                  <a:cubicBezTo>
                    <a:pt x="0" y="7"/>
                    <a:pt x="0" y="7"/>
                    <a:pt x="0" y="7"/>
                  </a:cubicBezTo>
                  <a:cubicBezTo>
                    <a:pt x="0" y="3"/>
                    <a:pt x="3" y="0"/>
                    <a:pt x="7" y="0"/>
                  </a:cubicBezTo>
                  <a:cubicBezTo>
                    <a:pt x="11" y="0"/>
                    <a:pt x="14" y="3"/>
                    <a:pt x="14" y="7"/>
                  </a:cubicBezTo>
                  <a:cubicBezTo>
                    <a:pt x="14" y="55"/>
                    <a:pt x="14" y="55"/>
                    <a:pt x="14" y="55"/>
                  </a:cubicBezTo>
                  <a:cubicBezTo>
                    <a:pt x="14" y="59"/>
                    <a:pt x="11" y="62"/>
                    <a:pt x="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5" name="Freeform 8"/>
            <p:cNvSpPr>
              <a:spLocks/>
            </p:cNvSpPr>
            <p:nvPr/>
          </p:nvSpPr>
          <p:spPr bwMode="auto">
            <a:xfrm>
              <a:off x="4872" y="-675"/>
              <a:ext cx="48" cy="11"/>
            </a:xfrm>
            <a:custGeom>
              <a:avLst/>
              <a:gdLst>
                <a:gd name="T0" fmla="*/ 55 w 62"/>
                <a:gd name="T1" fmla="*/ 14 h 14"/>
                <a:gd name="T2" fmla="*/ 7 w 62"/>
                <a:gd name="T3" fmla="*/ 14 h 14"/>
                <a:gd name="T4" fmla="*/ 0 w 62"/>
                <a:gd name="T5" fmla="*/ 7 h 14"/>
                <a:gd name="T6" fmla="*/ 7 w 62"/>
                <a:gd name="T7" fmla="*/ 0 h 14"/>
                <a:gd name="T8" fmla="*/ 55 w 62"/>
                <a:gd name="T9" fmla="*/ 0 h 14"/>
                <a:gd name="T10" fmla="*/ 62 w 62"/>
                <a:gd name="T11" fmla="*/ 7 h 14"/>
                <a:gd name="T12" fmla="*/ 55 w 6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2" h="14">
                  <a:moveTo>
                    <a:pt x="55" y="14"/>
                  </a:moveTo>
                  <a:cubicBezTo>
                    <a:pt x="7" y="14"/>
                    <a:pt x="7" y="14"/>
                    <a:pt x="7" y="14"/>
                  </a:cubicBezTo>
                  <a:cubicBezTo>
                    <a:pt x="3" y="14"/>
                    <a:pt x="0" y="11"/>
                    <a:pt x="0" y="7"/>
                  </a:cubicBezTo>
                  <a:cubicBezTo>
                    <a:pt x="0" y="3"/>
                    <a:pt x="3" y="0"/>
                    <a:pt x="7" y="0"/>
                  </a:cubicBezTo>
                  <a:cubicBezTo>
                    <a:pt x="55" y="0"/>
                    <a:pt x="55" y="0"/>
                    <a:pt x="55" y="0"/>
                  </a:cubicBezTo>
                  <a:cubicBezTo>
                    <a:pt x="59" y="0"/>
                    <a:pt x="62" y="3"/>
                    <a:pt x="62" y="7"/>
                  </a:cubicBezTo>
                  <a:cubicBezTo>
                    <a:pt x="62" y="11"/>
                    <a:pt x="59" y="14"/>
                    <a:pt x="5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6" name="Freeform 9"/>
            <p:cNvSpPr>
              <a:spLocks/>
            </p:cNvSpPr>
            <p:nvPr/>
          </p:nvSpPr>
          <p:spPr bwMode="auto">
            <a:xfrm>
              <a:off x="4843" y="-798"/>
              <a:ext cx="45" cy="30"/>
            </a:xfrm>
            <a:custGeom>
              <a:avLst/>
              <a:gdLst>
                <a:gd name="T0" fmla="*/ 8 w 58"/>
                <a:gd name="T1" fmla="*/ 39 h 39"/>
                <a:gd name="T2" fmla="*/ 2 w 58"/>
                <a:gd name="T3" fmla="*/ 35 h 39"/>
                <a:gd name="T4" fmla="*/ 4 w 58"/>
                <a:gd name="T5" fmla="*/ 26 h 39"/>
                <a:gd name="T6" fmla="*/ 46 w 58"/>
                <a:gd name="T7" fmla="*/ 2 h 39"/>
                <a:gd name="T8" fmla="*/ 56 w 58"/>
                <a:gd name="T9" fmla="*/ 4 h 39"/>
                <a:gd name="T10" fmla="*/ 53 w 58"/>
                <a:gd name="T11" fmla="*/ 14 h 39"/>
                <a:gd name="T12" fmla="*/ 11 w 58"/>
                <a:gd name="T13" fmla="*/ 38 h 39"/>
                <a:gd name="T14" fmla="*/ 8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8" y="39"/>
                  </a:moveTo>
                  <a:cubicBezTo>
                    <a:pt x="5" y="39"/>
                    <a:pt x="3" y="38"/>
                    <a:pt x="2" y="35"/>
                  </a:cubicBezTo>
                  <a:cubicBezTo>
                    <a:pt x="0" y="32"/>
                    <a:pt x="1" y="28"/>
                    <a:pt x="4" y="26"/>
                  </a:cubicBezTo>
                  <a:cubicBezTo>
                    <a:pt x="46" y="2"/>
                    <a:pt x="46" y="2"/>
                    <a:pt x="46" y="2"/>
                  </a:cubicBezTo>
                  <a:cubicBezTo>
                    <a:pt x="50" y="0"/>
                    <a:pt x="54" y="1"/>
                    <a:pt x="56" y="4"/>
                  </a:cubicBezTo>
                  <a:cubicBezTo>
                    <a:pt x="58" y="7"/>
                    <a:pt x="57" y="12"/>
                    <a:pt x="53" y="14"/>
                  </a:cubicBezTo>
                  <a:cubicBezTo>
                    <a:pt x="11" y="38"/>
                    <a:pt x="11" y="38"/>
                    <a:pt x="11" y="38"/>
                  </a:cubicBezTo>
                  <a:cubicBezTo>
                    <a:pt x="10" y="39"/>
                    <a:pt x="9" y="39"/>
                    <a:pt x="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7" name="Freeform 10"/>
            <p:cNvSpPr>
              <a:spLocks/>
            </p:cNvSpPr>
            <p:nvPr/>
          </p:nvSpPr>
          <p:spPr bwMode="auto">
            <a:xfrm>
              <a:off x="4767" y="-888"/>
              <a:ext cx="31" cy="44"/>
            </a:xfrm>
            <a:custGeom>
              <a:avLst/>
              <a:gdLst>
                <a:gd name="T0" fmla="*/ 8 w 40"/>
                <a:gd name="T1" fmla="*/ 57 h 57"/>
                <a:gd name="T2" fmla="*/ 4 w 40"/>
                <a:gd name="T3" fmla="*/ 56 h 57"/>
                <a:gd name="T4" fmla="*/ 2 w 40"/>
                <a:gd name="T5" fmla="*/ 46 h 57"/>
                <a:gd name="T6" fmla="*/ 26 w 40"/>
                <a:gd name="T7" fmla="*/ 4 h 57"/>
                <a:gd name="T8" fmla="*/ 36 w 40"/>
                <a:gd name="T9" fmla="*/ 2 h 57"/>
                <a:gd name="T10" fmla="*/ 38 w 40"/>
                <a:gd name="T11" fmla="*/ 11 h 57"/>
                <a:gd name="T12" fmla="*/ 14 w 40"/>
                <a:gd name="T13" fmla="*/ 53 h 57"/>
                <a:gd name="T14" fmla="*/ 8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8" y="57"/>
                  </a:moveTo>
                  <a:cubicBezTo>
                    <a:pt x="7" y="57"/>
                    <a:pt x="6" y="57"/>
                    <a:pt x="4" y="56"/>
                  </a:cubicBezTo>
                  <a:cubicBezTo>
                    <a:pt x="1" y="54"/>
                    <a:pt x="0" y="50"/>
                    <a:pt x="2" y="46"/>
                  </a:cubicBezTo>
                  <a:cubicBezTo>
                    <a:pt x="26" y="4"/>
                    <a:pt x="26" y="4"/>
                    <a:pt x="26" y="4"/>
                  </a:cubicBezTo>
                  <a:cubicBezTo>
                    <a:pt x="28" y="1"/>
                    <a:pt x="32" y="0"/>
                    <a:pt x="36" y="2"/>
                  </a:cubicBezTo>
                  <a:cubicBezTo>
                    <a:pt x="39" y="4"/>
                    <a:pt x="40" y="8"/>
                    <a:pt x="38" y="11"/>
                  </a:cubicBezTo>
                  <a:cubicBezTo>
                    <a:pt x="14" y="53"/>
                    <a:pt x="14" y="53"/>
                    <a:pt x="14" y="53"/>
                  </a:cubicBezTo>
                  <a:cubicBezTo>
                    <a:pt x="13" y="56"/>
                    <a:pt x="10" y="57"/>
                    <a:pt x="8"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8" name="Freeform 11"/>
            <p:cNvSpPr>
              <a:spLocks/>
            </p:cNvSpPr>
            <p:nvPr/>
          </p:nvSpPr>
          <p:spPr bwMode="auto">
            <a:xfrm>
              <a:off x="4843" y="-572"/>
              <a:ext cx="45" cy="31"/>
            </a:xfrm>
            <a:custGeom>
              <a:avLst/>
              <a:gdLst>
                <a:gd name="T0" fmla="*/ 50 w 58"/>
                <a:gd name="T1" fmla="*/ 40 h 40"/>
                <a:gd name="T2" fmla="*/ 46 w 58"/>
                <a:gd name="T3" fmla="*/ 39 h 40"/>
                <a:gd name="T4" fmla="*/ 4 w 58"/>
                <a:gd name="T5" fmla="*/ 14 h 40"/>
                <a:gd name="T6" fmla="*/ 2 w 58"/>
                <a:gd name="T7" fmla="*/ 5 h 40"/>
                <a:gd name="T8" fmla="*/ 11 w 58"/>
                <a:gd name="T9" fmla="*/ 2 h 40"/>
                <a:gd name="T10" fmla="*/ 53 w 58"/>
                <a:gd name="T11" fmla="*/ 27 h 40"/>
                <a:gd name="T12" fmla="*/ 56 w 58"/>
                <a:gd name="T13" fmla="*/ 36 h 40"/>
                <a:gd name="T14" fmla="*/ 50 w 5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50" y="40"/>
                  </a:moveTo>
                  <a:cubicBezTo>
                    <a:pt x="49" y="40"/>
                    <a:pt x="48" y="39"/>
                    <a:pt x="46" y="39"/>
                  </a:cubicBezTo>
                  <a:cubicBezTo>
                    <a:pt x="4" y="14"/>
                    <a:pt x="4" y="14"/>
                    <a:pt x="4" y="14"/>
                  </a:cubicBezTo>
                  <a:cubicBezTo>
                    <a:pt x="1" y="13"/>
                    <a:pt x="0" y="8"/>
                    <a:pt x="2" y="5"/>
                  </a:cubicBezTo>
                  <a:cubicBezTo>
                    <a:pt x="4" y="2"/>
                    <a:pt x="8" y="0"/>
                    <a:pt x="11" y="2"/>
                  </a:cubicBezTo>
                  <a:cubicBezTo>
                    <a:pt x="53" y="27"/>
                    <a:pt x="53" y="27"/>
                    <a:pt x="53" y="27"/>
                  </a:cubicBezTo>
                  <a:cubicBezTo>
                    <a:pt x="57" y="29"/>
                    <a:pt x="58" y="33"/>
                    <a:pt x="56" y="36"/>
                  </a:cubicBezTo>
                  <a:cubicBezTo>
                    <a:pt x="55" y="38"/>
                    <a:pt x="52" y="40"/>
                    <a:pt x="5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9" name="Freeform 12"/>
            <p:cNvSpPr>
              <a:spLocks/>
            </p:cNvSpPr>
            <p:nvPr/>
          </p:nvSpPr>
          <p:spPr bwMode="auto">
            <a:xfrm>
              <a:off x="4450" y="-798"/>
              <a:ext cx="45" cy="30"/>
            </a:xfrm>
            <a:custGeom>
              <a:avLst/>
              <a:gdLst>
                <a:gd name="T0" fmla="*/ 50 w 58"/>
                <a:gd name="T1" fmla="*/ 39 h 39"/>
                <a:gd name="T2" fmla="*/ 46 w 58"/>
                <a:gd name="T3" fmla="*/ 38 h 39"/>
                <a:gd name="T4" fmla="*/ 4 w 58"/>
                <a:gd name="T5" fmla="*/ 14 h 39"/>
                <a:gd name="T6" fmla="*/ 1 w 58"/>
                <a:gd name="T7" fmla="*/ 4 h 39"/>
                <a:gd name="T8" fmla="*/ 11 w 58"/>
                <a:gd name="T9" fmla="*/ 2 h 39"/>
                <a:gd name="T10" fmla="*/ 53 w 58"/>
                <a:gd name="T11" fmla="*/ 26 h 39"/>
                <a:gd name="T12" fmla="*/ 56 w 58"/>
                <a:gd name="T13" fmla="*/ 35 h 39"/>
                <a:gd name="T14" fmla="*/ 50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0" y="39"/>
                  </a:moveTo>
                  <a:cubicBezTo>
                    <a:pt x="48" y="39"/>
                    <a:pt x="47" y="39"/>
                    <a:pt x="46" y="38"/>
                  </a:cubicBezTo>
                  <a:cubicBezTo>
                    <a:pt x="4" y="14"/>
                    <a:pt x="4" y="14"/>
                    <a:pt x="4" y="14"/>
                  </a:cubicBezTo>
                  <a:cubicBezTo>
                    <a:pt x="1" y="12"/>
                    <a:pt x="0" y="7"/>
                    <a:pt x="1" y="4"/>
                  </a:cubicBezTo>
                  <a:cubicBezTo>
                    <a:pt x="3" y="1"/>
                    <a:pt x="8" y="0"/>
                    <a:pt x="11" y="2"/>
                  </a:cubicBezTo>
                  <a:cubicBezTo>
                    <a:pt x="53" y="26"/>
                    <a:pt x="53" y="26"/>
                    <a:pt x="53" y="26"/>
                  </a:cubicBezTo>
                  <a:cubicBezTo>
                    <a:pt x="56" y="28"/>
                    <a:pt x="58" y="32"/>
                    <a:pt x="56" y="35"/>
                  </a:cubicBezTo>
                  <a:cubicBezTo>
                    <a:pt x="54" y="38"/>
                    <a:pt x="52" y="39"/>
                    <a:pt x="50"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0" name="Freeform 13"/>
            <p:cNvSpPr>
              <a:spLocks/>
            </p:cNvSpPr>
            <p:nvPr/>
          </p:nvSpPr>
          <p:spPr bwMode="auto">
            <a:xfrm>
              <a:off x="4767" y="-496"/>
              <a:ext cx="31" cy="44"/>
            </a:xfrm>
            <a:custGeom>
              <a:avLst/>
              <a:gdLst>
                <a:gd name="T0" fmla="*/ 32 w 40"/>
                <a:gd name="T1" fmla="*/ 57 h 57"/>
                <a:gd name="T2" fmla="*/ 26 w 40"/>
                <a:gd name="T3" fmla="*/ 54 h 57"/>
                <a:gd name="T4" fmla="*/ 2 w 40"/>
                <a:gd name="T5" fmla="*/ 12 h 57"/>
                <a:gd name="T6" fmla="*/ 4 w 40"/>
                <a:gd name="T7" fmla="*/ 2 h 57"/>
                <a:gd name="T8" fmla="*/ 14 w 40"/>
                <a:gd name="T9" fmla="*/ 5 h 57"/>
                <a:gd name="T10" fmla="*/ 38 w 40"/>
                <a:gd name="T11" fmla="*/ 47 h 57"/>
                <a:gd name="T12" fmla="*/ 36 w 40"/>
                <a:gd name="T13" fmla="*/ 56 h 57"/>
                <a:gd name="T14" fmla="*/ 32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32" y="57"/>
                  </a:moveTo>
                  <a:cubicBezTo>
                    <a:pt x="30" y="57"/>
                    <a:pt x="27" y="56"/>
                    <a:pt x="26" y="54"/>
                  </a:cubicBezTo>
                  <a:cubicBezTo>
                    <a:pt x="2" y="12"/>
                    <a:pt x="2" y="12"/>
                    <a:pt x="2" y="12"/>
                  </a:cubicBezTo>
                  <a:cubicBezTo>
                    <a:pt x="0" y="8"/>
                    <a:pt x="1" y="4"/>
                    <a:pt x="4" y="2"/>
                  </a:cubicBezTo>
                  <a:cubicBezTo>
                    <a:pt x="8" y="0"/>
                    <a:pt x="12" y="1"/>
                    <a:pt x="14" y="5"/>
                  </a:cubicBezTo>
                  <a:cubicBezTo>
                    <a:pt x="38" y="47"/>
                    <a:pt x="38" y="47"/>
                    <a:pt x="38" y="47"/>
                  </a:cubicBezTo>
                  <a:cubicBezTo>
                    <a:pt x="40" y="50"/>
                    <a:pt x="39" y="54"/>
                    <a:pt x="36" y="56"/>
                  </a:cubicBezTo>
                  <a:cubicBezTo>
                    <a:pt x="35" y="57"/>
                    <a:pt x="33" y="57"/>
                    <a:pt x="3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1" name="Freeform 14"/>
            <p:cNvSpPr>
              <a:spLocks/>
            </p:cNvSpPr>
            <p:nvPr/>
          </p:nvSpPr>
          <p:spPr bwMode="auto">
            <a:xfrm>
              <a:off x="4539" y="-888"/>
              <a:ext cx="32" cy="44"/>
            </a:xfrm>
            <a:custGeom>
              <a:avLst/>
              <a:gdLst>
                <a:gd name="T0" fmla="*/ 32 w 40"/>
                <a:gd name="T1" fmla="*/ 57 h 57"/>
                <a:gd name="T2" fmla="*/ 26 w 40"/>
                <a:gd name="T3" fmla="*/ 53 h 57"/>
                <a:gd name="T4" fmla="*/ 2 w 40"/>
                <a:gd name="T5" fmla="*/ 11 h 57"/>
                <a:gd name="T6" fmla="*/ 5 w 40"/>
                <a:gd name="T7" fmla="*/ 2 h 57"/>
                <a:gd name="T8" fmla="*/ 14 w 40"/>
                <a:gd name="T9" fmla="*/ 4 h 57"/>
                <a:gd name="T10" fmla="*/ 39 w 40"/>
                <a:gd name="T11" fmla="*/ 46 h 57"/>
                <a:gd name="T12" fmla="*/ 36 w 40"/>
                <a:gd name="T13" fmla="*/ 56 h 57"/>
                <a:gd name="T14" fmla="*/ 32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32" y="57"/>
                  </a:moveTo>
                  <a:cubicBezTo>
                    <a:pt x="30" y="57"/>
                    <a:pt x="28" y="56"/>
                    <a:pt x="26" y="53"/>
                  </a:cubicBezTo>
                  <a:cubicBezTo>
                    <a:pt x="2" y="11"/>
                    <a:pt x="2" y="11"/>
                    <a:pt x="2" y="11"/>
                  </a:cubicBezTo>
                  <a:cubicBezTo>
                    <a:pt x="0" y="8"/>
                    <a:pt x="1" y="4"/>
                    <a:pt x="5" y="2"/>
                  </a:cubicBezTo>
                  <a:cubicBezTo>
                    <a:pt x="8" y="0"/>
                    <a:pt x="12" y="1"/>
                    <a:pt x="14" y="4"/>
                  </a:cubicBezTo>
                  <a:cubicBezTo>
                    <a:pt x="39" y="46"/>
                    <a:pt x="39" y="46"/>
                    <a:pt x="39" y="46"/>
                  </a:cubicBezTo>
                  <a:cubicBezTo>
                    <a:pt x="40" y="50"/>
                    <a:pt x="39" y="54"/>
                    <a:pt x="36" y="56"/>
                  </a:cubicBezTo>
                  <a:cubicBezTo>
                    <a:pt x="35" y="57"/>
                    <a:pt x="34" y="57"/>
                    <a:pt x="32"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2" name="Freeform 15"/>
            <p:cNvSpPr>
              <a:spLocks noEditPoints="1"/>
            </p:cNvSpPr>
            <p:nvPr/>
          </p:nvSpPr>
          <p:spPr bwMode="auto">
            <a:xfrm>
              <a:off x="4420" y="-697"/>
              <a:ext cx="294" cy="278"/>
            </a:xfrm>
            <a:custGeom>
              <a:avLst/>
              <a:gdLst>
                <a:gd name="T0" fmla="*/ 300 w 377"/>
                <a:gd name="T1" fmla="*/ 358 h 358"/>
                <a:gd name="T2" fmla="*/ 300 w 377"/>
                <a:gd name="T3" fmla="*/ 358 h 358"/>
                <a:gd name="T4" fmla="*/ 297 w 377"/>
                <a:gd name="T5" fmla="*/ 358 h 358"/>
                <a:gd name="T6" fmla="*/ 1 w 377"/>
                <a:gd name="T7" fmla="*/ 92 h 358"/>
                <a:gd name="T8" fmla="*/ 4 w 377"/>
                <a:gd name="T9" fmla="*/ 71 h 358"/>
                <a:gd name="T10" fmla="*/ 69 w 377"/>
                <a:gd name="T11" fmla="*/ 0 h 358"/>
                <a:gd name="T12" fmla="*/ 75 w 377"/>
                <a:gd name="T13" fmla="*/ 1 h 358"/>
                <a:gd name="T14" fmla="*/ 117 w 377"/>
                <a:gd name="T15" fmla="*/ 47 h 358"/>
                <a:gd name="T16" fmla="*/ 146 w 377"/>
                <a:gd name="T17" fmla="*/ 98 h 358"/>
                <a:gd name="T18" fmla="*/ 126 w 377"/>
                <a:gd name="T19" fmla="*/ 129 h 358"/>
                <a:gd name="T20" fmla="*/ 105 w 377"/>
                <a:gd name="T21" fmla="*/ 162 h 358"/>
                <a:gd name="T22" fmla="*/ 148 w 377"/>
                <a:gd name="T23" fmla="*/ 219 h 358"/>
                <a:gd name="T24" fmla="*/ 205 w 377"/>
                <a:gd name="T25" fmla="*/ 262 h 358"/>
                <a:gd name="T26" fmla="*/ 238 w 377"/>
                <a:gd name="T27" fmla="*/ 241 h 358"/>
                <a:gd name="T28" fmla="*/ 269 w 377"/>
                <a:gd name="T29" fmla="*/ 221 h 358"/>
                <a:gd name="T30" fmla="*/ 271 w 377"/>
                <a:gd name="T31" fmla="*/ 221 h 358"/>
                <a:gd name="T32" fmla="*/ 366 w 377"/>
                <a:gd name="T33" fmla="*/ 288 h 358"/>
                <a:gd name="T34" fmla="*/ 324 w 377"/>
                <a:gd name="T35" fmla="*/ 349 h 358"/>
                <a:gd name="T36" fmla="*/ 300 w 377"/>
                <a:gd name="T37" fmla="*/ 358 h 358"/>
                <a:gd name="T38" fmla="*/ 69 w 377"/>
                <a:gd name="T39" fmla="*/ 14 h 358"/>
                <a:gd name="T40" fmla="*/ 17 w 377"/>
                <a:gd name="T41" fmla="*/ 77 h 358"/>
                <a:gd name="T42" fmla="*/ 15 w 377"/>
                <a:gd name="T43" fmla="*/ 90 h 358"/>
                <a:gd name="T44" fmla="*/ 298 w 377"/>
                <a:gd name="T45" fmla="*/ 344 h 358"/>
                <a:gd name="T46" fmla="*/ 315 w 377"/>
                <a:gd name="T47" fmla="*/ 338 h 358"/>
                <a:gd name="T48" fmla="*/ 353 w 377"/>
                <a:gd name="T49" fmla="*/ 295 h 358"/>
                <a:gd name="T50" fmla="*/ 272 w 377"/>
                <a:gd name="T51" fmla="*/ 235 h 358"/>
                <a:gd name="T52" fmla="*/ 246 w 377"/>
                <a:gd name="T53" fmla="*/ 252 h 358"/>
                <a:gd name="T54" fmla="*/ 210 w 377"/>
                <a:gd name="T55" fmla="*/ 276 h 358"/>
                <a:gd name="T56" fmla="*/ 205 w 377"/>
                <a:gd name="T57" fmla="*/ 276 h 358"/>
                <a:gd name="T58" fmla="*/ 138 w 377"/>
                <a:gd name="T59" fmla="*/ 229 h 358"/>
                <a:gd name="T60" fmla="*/ 91 w 377"/>
                <a:gd name="T61" fmla="*/ 157 h 358"/>
                <a:gd name="T62" fmla="*/ 115 w 377"/>
                <a:gd name="T63" fmla="*/ 121 h 358"/>
                <a:gd name="T64" fmla="*/ 132 w 377"/>
                <a:gd name="T65" fmla="*/ 95 h 358"/>
                <a:gd name="T66" fmla="*/ 69 w 377"/>
                <a:gd name="T67" fmla="*/ 1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7" h="358">
                  <a:moveTo>
                    <a:pt x="300" y="358"/>
                  </a:moveTo>
                  <a:cubicBezTo>
                    <a:pt x="300" y="358"/>
                    <a:pt x="300" y="358"/>
                    <a:pt x="300" y="358"/>
                  </a:cubicBezTo>
                  <a:cubicBezTo>
                    <a:pt x="299" y="358"/>
                    <a:pt x="298" y="358"/>
                    <a:pt x="297" y="358"/>
                  </a:cubicBezTo>
                  <a:cubicBezTo>
                    <a:pt x="149" y="348"/>
                    <a:pt x="27" y="239"/>
                    <a:pt x="1" y="92"/>
                  </a:cubicBezTo>
                  <a:cubicBezTo>
                    <a:pt x="0" y="85"/>
                    <a:pt x="1" y="78"/>
                    <a:pt x="4" y="71"/>
                  </a:cubicBezTo>
                  <a:cubicBezTo>
                    <a:pt x="13" y="50"/>
                    <a:pt x="47" y="0"/>
                    <a:pt x="69" y="0"/>
                  </a:cubicBezTo>
                  <a:cubicBezTo>
                    <a:pt x="71" y="0"/>
                    <a:pt x="73" y="0"/>
                    <a:pt x="75" y="1"/>
                  </a:cubicBezTo>
                  <a:cubicBezTo>
                    <a:pt x="84" y="5"/>
                    <a:pt x="107" y="34"/>
                    <a:pt x="117" y="47"/>
                  </a:cubicBezTo>
                  <a:cubicBezTo>
                    <a:pt x="149" y="89"/>
                    <a:pt x="147" y="95"/>
                    <a:pt x="146" y="98"/>
                  </a:cubicBezTo>
                  <a:cubicBezTo>
                    <a:pt x="145" y="103"/>
                    <a:pt x="139" y="111"/>
                    <a:pt x="126" y="129"/>
                  </a:cubicBezTo>
                  <a:cubicBezTo>
                    <a:pt x="118" y="141"/>
                    <a:pt x="106" y="158"/>
                    <a:pt x="105" y="162"/>
                  </a:cubicBezTo>
                  <a:cubicBezTo>
                    <a:pt x="104" y="167"/>
                    <a:pt x="117" y="188"/>
                    <a:pt x="148" y="219"/>
                  </a:cubicBezTo>
                  <a:cubicBezTo>
                    <a:pt x="176" y="247"/>
                    <a:pt x="198" y="262"/>
                    <a:pt x="205" y="262"/>
                  </a:cubicBezTo>
                  <a:cubicBezTo>
                    <a:pt x="209" y="261"/>
                    <a:pt x="226" y="249"/>
                    <a:pt x="238" y="241"/>
                  </a:cubicBezTo>
                  <a:cubicBezTo>
                    <a:pt x="256" y="228"/>
                    <a:pt x="264" y="222"/>
                    <a:pt x="269" y="221"/>
                  </a:cubicBezTo>
                  <a:cubicBezTo>
                    <a:pt x="269" y="221"/>
                    <a:pt x="270" y="221"/>
                    <a:pt x="271" y="221"/>
                  </a:cubicBezTo>
                  <a:cubicBezTo>
                    <a:pt x="285" y="221"/>
                    <a:pt x="359" y="279"/>
                    <a:pt x="366" y="288"/>
                  </a:cubicBezTo>
                  <a:cubicBezTo>
                    <a:pt x="377" y="304"/>
                    <a:pt x="325" y="349"/>
                    <a:pt x="324" y="349"/>
                  </a:cubicBezTo>
                  <a:cubicBezTo>
                    <a:pt x="317" y="355"/>
                    <a:pt x="309" y="358"/>
                    <a:pt x="300" y="358"/>
                  </a:cubicBezTo>
                  <a:close/>
                  <a:moveTo>
                    <a:pt x="69" y="14"/>
                  </a:moveTo>
                  <a:cubicBezTo>
                    <a:pt x="58" y="14"/>
                    <a:pt x="28" y="50"/>
                    <a:pt x="17" y="77"/>
                  </a:cubicBezTo>
                  <a:cubicBezTo>
                    <a:pt x="15" y="81"/>
                    <a:pt x="14" y="86"/>
                    <a:pt x="15" y="90"/>
                  </a:cubicBezTo>
                  <a:cubicBezTo>
                    <a:pt x="40" y="230"/>
                    <a:pt x="156" y="334"/>
                    <a:pt x="298" y="344"/>
                  </a:cubicBezTo>
                  <a:cubicBezTo>
                    <a:pt x="304" y="344"/>
                    <a:pt x="310" y="342"/>
                    <a:pt x="315" y="338"/>
                  </a:cubicBezTo>
                  <a:cubicBezTo>
                    <a:pt x="334" y="322"/>
                    <a:pt x="351" y="302"/>
                    <a:pt x="353" y="295"/>
                  </a:cubicBezTo>
                  <a:cubicBezTo>
                    <a:pt x="343" y="284"/>
                    <a:pt x="284" y="239"/>
                    <a:pt x="272" y="235"/>
                  </a:cubicBezTo>
                  <a:cubicBezTo>
                    <a:pt x="267" y="237"/>
                    <a:pt x="255" y="246"/>
                    <a:pt x="246" y="252"/>
                  </a:cubicBezTo>
                  <a:cubicBezTo>
                    <a:pt x="227" y="265"/>
                    <a:pt x="216" y="274"/>
                    <a:pt x="210" y="276"/>
                  </a:cubicBezTo>
                  <a:cubicBezTo>
                    <a:pt x="208" y="276"/>
                    <a:pt x="207" y="276"/>
                    <a:pt x="205" y="276"/>
                  </a:cubicBezTo>
                  <a:cubicBezTo>
                    <a:pt x="187" y="276"/>
                    <a:pt x="152" y="243"/>
                    <a:pt x="138" y="229"/>
                  </a:cubicBezTo>
                  <a:cubicBezTo>
                    <a:pt x="92" y="183"/>
                    <a:pt x="89" y="164"/>
                    <a:pt x="91" y="157"/>
                  </a:cubicBezTo>
                  <a:cubicBezTo>
                    <a:pt x="93" y="151"/>
                    <a:pt x="102" y="140"/>
                    <a:pt x="115" y="121"/>
                  </a:cubicBezTo>
                  <a:cubicBezTo>
                    <a:pt x="121" y="112"/>
                    <a:pt x="130" y="100"/>
                    <a:pt x="132" y="95"/>
                  </a:cubicBezTo>
                  <a:cubicBezTo>
                    <a:pt x="127" y="82"/>
                    <a:pt x="79" y="19"/>
                    <a:pt x="6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55" name="Freeform 19"/>
          <p:cNvSpPr>
            <a:spLocks noEditPoints="1"/>
          </p:cNvSpPr>
          <p:nvPr/>
        </p:nvSpPr>
        <p:spPr bwMode="auto">
          <a:xfrm>
            <a:off x="4380512" y="2166587"/>
            <a:ext cx="728662" cy="730249"/>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8" name="Freeform 23"/>
          <p:cNvSpPr>
            <a:spLocks noEditPoints="1"/>
          </p:cNvSpPr>
          <p:nvPr/>
        </p:nvSpPr>
        <p:spPr bwMode="auto">
          <a:xfrm>
            <a:off x="6336402" y="2829391"/>
            <a:ext cx="413273" cy="563010"/>
          </a:xfrm>
          <a:custGeom>
            <a:avLst/>
            <a:gdLst>
              <a:gd name="T0" fmla="*/ 32 w 465"/>
              <a:gd name="T1" fmla="*/ 633 h 633"/>
              <a:gd name="T2" fmla="*/ 0 w 465"/>
              <a:gd name="T3" fmla="*/ 31 h 633"/>
              <a:gd name="T4" fmla="*/ 433 w 465"/>
              <a:gd name="T5" fmla="*/ 0 h 633"/>
              <a:gd name="T6" fmla="*/ 465 w 465"/>
              <a:gd name="T7" fmla="*/ 602 h 633"/>
              <a:gd name="T8" fmla="*/ 32 w 465"/>
              <a:gd name="T9" fmla="*/ 14 h 633"/>
              <a:gd name="T10" fmla="*/ 14 w 465"/>
              <a:gd name="T11" fmla="*/ 602 h 633"/>
              <a:gd name="T12" fmla="*/ 433 w 465"/>
              <a:gd name="T13" fmla="*/ 619 h 633"/>
              <a:gd name="T14" fmla="*/ 451 w 465"/>
              <a:gd name="T15" fmla="*/ 31 h 633"/>
              <a:gd name="T16" fmla="*/ 32 w 465"/>
              <a:gd name="T17" fmla="*/ 14 h 633"/>
              <a:gd name="T18" fmla="*/ 309 w 465"/>
              <a:gd name="T19" fmla="*/ 516 h 633"/>
              <a:gd name="T20" fmla="*/ 411 w 465"/>
              <a:gd name="T21" fmla="*/ 516 h 633"/>
              <a:gd name="T22" fmla="*/ 360 w 465"/>
              <a:gd name="T23" fmla="*/ 479 h 633"/>
              <a:gd name="T24" fmla="*/ 360 w 465"/>
              <a:gd name="T25" fmla="*/ 552 h 633"/>
              <a:gd name="T26" fmla="*/ 360 w 465"/>
              <a:gd name="T27" fmla="*/ 479 h 633"/>
              <a:gd name="T28" fmla="*/ 182 w 465"/>
              <a:gd name="T29" fmla="*/ 516 h 633"/>
              <a:gd name="T30" fmla="*/ 283 w 465"/>
              <a:gd name="T31" fmla="*/ 516 h 633"/>
              <a:gd name="T32" fmla="*/ 232 w 465"/>
              <a:gd name="T33" fmla="*/ 479 h 633"/>
              <a:gd name="T34" fmla="*/ 232 w 465"/>
              <a:gd name="T35" fmla="*/ 552 h 633"/>
              <a:gd name="T36" fmla="*/ 232 w 465"/>
              <a:gd name="T37" fmla="*/ 479 h 633"/>
              <a:gd name="T38" fmla="*/ 54 w 465"/>
              <a:gd name="T39" fmla="*/ 516 h 633"/>
              <a:gd name="T40" fmla="*/ 156 w 465"/>
              <a:gd name="T41" fmla="*/ 516 h 633"/>
              <a:gd name="T42" fmla="*/ 105 w 465"/>
              <a:gd name="T43" fmla="*/ 479 h 633"/>
              <a:gd name="T44" fmla="*/ 105 w 465"/>
              <a:gd name="T45" fmla="*/ 552 h 633"/>
              <a:gd name="T46" fmla="*/ 105 w 465"/>
              <a:gd name="T47" fmla="*/ 479 h 633"/>
              <a:gd name="T48" fmla="*/ 309 w 465"/>
              <a:gd name="T49" fmla="*/ 389 h 633"/>
              <a:gd name="T50" fmla="*/ 411 w 465"/>
              <a:gd name="T51" fmla="*/ 389 h 633"/>
              <a:gd name="T52" fmla="*/ 360 w 465"/>
              <a:gd name="T53" fmla="*/ 352 h 633"/>
              <a:gd name="T54" fmla="*/ 360 w 465"/>
              <a:gd name="T55" fmla="*/ 426 h 633"/>
              <a:gd name="T56" fmla="*/ 360 w 465"/>
              <a:gd name="T57" fmla="*/ 352 h 633"/>
              <a:gd name="T58" fmla="*/ 182 w 465"/>
              <a:gd name="T59" fmla="*/ 389 h 633"/>
              <a:gd name="T60" fmla="*/ 283 w 465"/>
              <a:gd name="T61" fmla="*/ 389 h 633"/>
              <a:gd name="T62" fmla="*/ 232 w 465"/>
              <a:gd name="T63" fmla="*/ 352 h 633"/>
              <a:gd name="T64" fmla="*/ 232 w 465"/>
              <a:gd name="T65" fmla="*/ 426 h 633"/>
              <a:gd name="T66" fmla="*/ 232 w 465"/>
              <a:gd name="T67" fmla="*/ 352 h 633"/>
              <a:gd name="T68" fmla="*/ 54 w 465"/>
              <a:gd name="T69" fmla="*/ 389 h 633"/>
              <a:gd name="T70" fmla="*/ 156 w 465"/>
              <a:gd name="T71" fmla="*/ 389 h 633"/>
              <a:gd name="T72" fmla="*/ 105 w 465"/>
              <a:gd name="T73" fmla="*/ 352 h 633"/>
              <a:gd name="T74" fmla="*/ 105 w 465"/>
              <a:gd name="T75" fmla="*/ 426 h 633"/>
              <a:gd name="T76" fmla="*/ 105 w 465"/>
              <a:gd name="T77" fmla="*/ 352 h 633"/>
              <a:gd name="T78" fmla="*/ 309 w 465"/>
              <a:gd name="T79" fmla="*/ 262 h 633"/>
              <a:gd name="T80" fmla="*/ 411 w 465"/>
              <a:gd name="T81" fmla="*/ 262 h 633"/>
              <a:gd name="T82" fmla="*/ 360 w 465"/>
              <a:gd name="T83" fmla="*/ 226 h 633"/>
              <a:gd name="T84" fmla="*/ 360 w 465"/>
              <a:gd name="T85" fmla="*/ 299 h 633"/>
              <a:gd name="T86" fmla="*/ 360 w 465"/>
              <a:gd name="T87" fmla="*/ 226 h 633"/>
              <a:gd name="T88" fmla="*/ 182 w 465"/>
              <a:gd name="T89" fmla="*/ 262 h 633"/>
              <a:gd name="T90" fmla="*/ 283 w 465"/>
              <a:gd name="T91" fmla="*/ 262 h 633"/>
              <a:gd name="T92" fmla="*/ 232 w 465"/>
              <a:gd name="T93" fmla="*/ 226 h 633"/>
              <a:gd name="T94" fmla="*/ 232 w 465"/>
              <a:gd name="T95" fmla="*/ 299 h 633"/>
              <a:gd name="T96" fmla="*/ 232 w 465"/>
              <a:gd name="T97" fmla="*/ 226 h 633"/>
              <a:gd name="T98" fmla="*/ 54 w 465"/>
              <a:gd name="T99" fmla="*/ 262 h 633"/>
              <a:gd name="T100" fmla="*/ 156 w 465"/>
              <a:gd name="T101" fmla="*/ 262 h 633"/>
              <a:gd name="T102" fmla="*/ 105 w 465"/>
              <a:gd name="T103" fmla="*/ 226 h 633"/>
              <a:gd name="T104" fmla="*/ 105 w 465"/>
              <a:gd name="T105" fmla="*/ 299 h 633"/>
              <a:gd name="T106" fmla="*/ 105 w 465"/>
              <a:gd name="T107" fmla="*/ 226 h 633"/>
              <a:gd name="T108" fmla="*/ 105 w 465"/>
              <a:gd name="T109" fmla="*/ 168 h 633"/>
              <a:gd name="T110" fmla="*/ 105 w 465"/>
              <a:gd name="T111" fmla="*/ 66 h 633"/>
              <a:gd name="T112" fmla="*/ 411 w 465"/>
              <a:gd name="T113" fmla="*/ 117 h 633"/>
              <a:gd name="T114" fmla="*/ 105 w 465"/>
              <a:gd name="T115" fmla="*/ 80 h 633"/>
              <a:gd name="T116" fmla="*/ 105 w 465"/>
              <a:gd name="T117" fmla="*/ 154 h 633"/>
              <a:gd name="T118" fmla="*/ 397 w 465"/>
              <a:gd name="T119" fmla="*/ 117 h 633"/>
              <a:gd name="T120" fmla="*/ 105 w 465"/>
              <a:gd name="T121" fmla="*/ 8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5" h="633">
                <a:moveTo>
                  <a:pt x="433" y="633"/>
                </a:moveTo>
                <a:cubicBezTo>
                  <a:pt x="32" y="633"/>
                  <a:pt x="32" y="633"/>
                  <a:pt x="32" y="633"/>
                </a:cubicBezTo>
                <a:cubicBezTo>
                  <a:pt x="14" y="633"/>
                  <a:pt x="0" y="619"/>
                  <a:pt x="0" y="602"/>
                </a:cubicBezTo>
                <a:cubicBezTo>
                  <a:pt x="0" y="31"/>
                  <a:pt x="0" y="31"/>
                  <a:pt x="0" y="31"/>
                </a:cubicBezTo>
                <a:cubicBezTo>
                  <a:pt x="0" y="14"/>
                  <a:pt x="14" y="0"/>
                  <a:pt x="32" y="0"/>
                </a:cubicBezTo>
                <a:cubicBezTo>
                  <a:pt x="433" y="0"/>
                  <a:pt x="433" y="0"/>
                  <a:pt x="433" y="0"/>
                </a:cubicBezTo>
                <a:cubicBezTo>
                  <a:pt x="451" y="0"/>
                  <a:pt x="465" y="14"/>
                  <a:pt x="465" y="31"/>
                </a:cubicBezTo>
                <a:cubicBezTo>
                  <a:pt x="465" y="602"/>
                  <a:pt x="465" y="602"/>
                  <a:pt x="465" y="602"/>
                </a:cubicBezTo>
                <a:cubicBezTo>
                  <a:pt x="465" y="619"/>
                  <a:pt x="451" y="633"/>
                  <a:pt x="433" y="633"/>
                </a:cubicBezTo>
                <a:close/>
                <a:moveTo>
                  <a:pt x="32" y="14"/>
                </a:moveTo>
                <a:cubicBezTo>
                  <a:pt x="22" y="14"/>
                  <a:pt x="14" y="22"/>
                  <a:pt x="14" y="31"/>
                </a:cubicBezTo>
                <a:cubicBezTo>
                  <a:pt x="14" y="602"/>
                  <a:pt x="14" y="602"/>
                  <a:pt x="14" y="602"/>
                </a:cubicBezTo>
                <a:cubicBezTo>
                  <a:pt x="14" y="611"/>
                  <a:pt x="22" y="619"/>
                  <a:pt x="32" y="619"/>
                </a:cubicBezTo>
                <a:cubicBezTo>
                  <a:pt x="433" y="619"/>
                  <a:pt x="433" y="619"/>
                  <a:pt x="433" y="619"/>
                </a:cubicBezTo>
                <a:cubicBezTo>
                  <a:pt x="443" y="619"/>
                  <a:pt x="451" y="611"/>
                  <a:pt x="451" y="602"/>
                </a:cubicBezTo>
                <a:cubicBezTo>
                  <a:pt x="451" y="31"/>
                  <a:pt x="451" y="31"/>
                  <a:pt x="451" y="31"/>
                </a:cubicBezTo>
                <a:cubicBezTo>
                  <a:pt x="451" y="22"/>
                  <a:pt x="443" y="14"/>
                  <a:pt x="433" y="14"/>
                </a:cubicBezTo>
                <a:lnTo>
                  <a:pt x="32" y="14"/>
                </a:lnTo>
                <a:close/>
                <a:moveTo>
                  <a:pt x="360" y="566"/>
                </a:moveTo>
                <a:cubicBezTo>
                  <a:pt x="332" y="566"/>
                  <a:pt x="309" y="544"/>
                  <a:pt x="309" y="516"/>
                </a:cubicBezTo>
                <a:cubicBezTo>
                  <a:pt x="309" y="488"/>
                  <a:pt x="332" y="465"/>
                  <a:pt x="360" y="465"/>
                </a:cubicBezTo>
                <a:cubicBezTo>
                  <a:pt x="388" y="465"/>
                  <a:pt x="411" y="488"/>
                  <a:pt x="411" y="516"/>
                </a:cubicBezTo>
                <a:cubicBezTo>
                  <a:pt x="411" y="544"/>
                  <a:pt x="388" y="566"/>
                  <a:pt x="360" y="566"/>
                </a:cubicBezTo>
                <a:close/>
                <a:moveTo>
                  <a:pt x="360" y="479"/>
                </a:moveTo>
                <a:cubicBezTo>
                  <a:pt x="340" y="479"/>
                  <a:pt x="323" y="495"/>
                  <a:pt x="323" y="516"/>
                </a:cubicBezTo>
                <a:cubicBezTo>
                  <a:pt x="323" y="536"/>
                  <a:pt x="340" y="552"/>
                  <a:pt x="360" y="552"/>
                </a:cubicBezTo>
                <a:cubicBezTo>
                  <a:pt x="380" y="552"/>
                  <a:pt x="397" y="536"/>
                  <a:pt x="397" y="516"/>
                </a:cubicBezTo>
                <a:cubicBezTo>
                  <a:pt x="397" y="495"/>
                  <a:pt x="380" y="479"/>
                  <a:pt x="360" y="479"/>
                </a:cubicBezTo>
                <a:close/>
                <a:moveTo>
                  <a:pt x="232" y="566"/>
                </a:moveTo>
                <a:cubicBezTo>
                  <a:pt x="204" y="566"/>
                  <a:pt x="182" y="544"/>
                  <a:pt x="182" y="516"/>
                </a:cubicBezTo>
                <a:cubicBezTo>
                  <a:pt x="182" y="488"/>
                  <a:pt x="204" y="465"/>
                  <a:pt x="232" y="465"/>
                </a:cubicBezTo>
                <a:cubicBezTo>
                  <a:pt x="260" y="465"/>
                  <a:pt x="283" y="488"/>
                  <a:pt x="283" y="516"/>
                </a:cubicBezTo>
                <a:cubicBezTo>
                  <a:pt x="283" y="544"/>
                  <a:pt x="260" y="566"/>
                  <a:pt x="232" y="566"/>
                </a:cubicBezTo>
                <a:close/>
                <a:moveTo>
                  <a:pt x="232" y="479"/>
                </a:moveTo>
                <a:cubicBezTo>
                  <a:pt x="212" y="479"/>
                  <a:pt x="196" y="495"/>
                  <a:pt x="196" y="516"/>
                </a:cubicBezTo>
                <a:cubicBezTo>
                  <a:pt x="196" y="536"/>
                  <a:pt x="212" y="552"/>
                  <a:pt x="232" y="552"/>
                </a:cubicBezTo>
                <a:cubicBezTo>
                  <a:pt x="253" y="552"/>
                  <a:pt x="269" y="536"/>
                  <a:pt x="269" y="516"/>
                </a:cubicBezTo>
                <a:cubicBezTo>
                  <a:pt x="269" y="495"/>
                  <a:pt x="253" y="479"/>
                  <a:pt x="232" y="479"/>
                </a:cubicBezTo>
                <a:close/>
                <a:moveTo>
                  <a:pt x="105" y="566"/>
                </a:moveTo>
                <a:cubicBezTo>
                  <a:pt x="77" y="566"/>
                  <a:pt x="54" y="544"/>
                  <a:pt x="54" y="516"/>
                </a:cubicBezTo>
                <a:cubicBezTo>
                  <a:pt x="54" y="488"/>
                  <a:pt x="77" y="465"/>
                  <a:pt x="105" y="465"/>
                </a:cubicBezTo>
                <a:cubicBezTo>
                  <a:pt x="133" y="465"/>
                  <a:pt x="156" y="488"/>
                  <a:pt x="156" y="516"/>
                </a:cubicBezTo>
                <a:cubicBezTo>
                  <a:pt x="156" y="544"/>
                  <a:pt x="133" y="566"/>
                  <a:pt x="105" y="566"/>
                </a:cubicBezTo>
                <a:close/>
                <a:moveTo>
                  <a:pt x="105" y="479"/>
                </a:moveTo>
                <a:cubicBezTo>
                  <a:pt x="85" y="479"/>
                  <a:pt x="68" y="495"/>
                  <a:pt x="68" y="516"/>
                </a:cubicBezTo>
                <a:cubicBezTo>
                  <a:pt x="68" y="536"/>
                  <a:pt x="85" y="552"/>
                  <a:pt x="105" y="552"/>
                </a:cubicBezTo>
                <a:cubicBezTo>
                  <a:pt x="125" y="552"/>
                  <a:pt x="142" y="536"/>
                  <a:pt x="142" y="516"/>
                </a:cubicBezTo>
                <a:cubicBezTo>
                  <a:pt x="142" y="495"/>
                  <a:pt x="125" y="479"/>
                  <a:pt x="105" y="479"/>
                </a:cubicBezTo>
                <a:close/>
                <a:moveTo>
                  <a:pt x="360" y="440"/>
                </a:moveTo>
                <a:cubicBezTo>
                  <a:pt x="332" y="440"/>
                  <a:pt x="309" y="417"/>
                  <a:pt x="309" y="389"/>
                </a:cubicBezTo>
                <a:cubicBezTo>
                  <a:pt x="309" y="361"/>
                  <a:pt x="332" y="338"/>
                  <a:pt x="360" y="338"/>
                </a:cubicBezTo>
                <a:cubicBezTo>
                  <a:pt x="388" y="338"/>
                  <a:pt x="411" y="361"/>
                  <a:pt x="411" y="389"/>
                </a:cubicBezTo>
                <a:cubicBezTo>
                  <a:pt x="411" y="417"/>
                  <a:pt x="388" y="440"/>
                  <a:pt x="360" y="440"/>
                </a:cubicBezTo>
                <a:close/>
                <a:moveTo>
                  <a:pt x="360" y="352"/>
                </a:moveTo>
                <a:cubicBezTo>
                  <a:pt x="340" y="352"/>
                  <a:pt x="323" y="369"/>
                  <a:pt x="323" y="389"/>
                </a:cubicBezTo>
                <a:cubicBezTo>
                  <a:pt x="323" y="409"/>
                  <a:pt x="340" y="426"/>
                  <a:pt x="360" y="426"/>
                </a:cubicBezTo>
                <a:cubicBezTo>
                  <a:pt x="380" y="426"/>
                  <a:pt x="397" y="409"/>
                  <a:pt x="397" y="389"/>
                </a:cubicBezTo>
                <a:cubicBezTo>
                  <a:pt x="397" y="369"/>
                  <a:pt x="380" y="352"/>
                  <a:pt x="360" y="352"/>
                </a:cubicBezTo>
                <a:close/>
                <a:moveTo>
                  <a:pt x="232" y="440"/>
                </a:moveTo>
                <a:cubicBezTo>
                  <a:pt x="204" y="440"/>
                  <a:pt x="182" y="417"/>
                  <a:pt x="182" y="389"/>
                </a:cubicBezTo>
                <a:cubicBezTo>
                  <a:pt x="182" y="361"/>
                  <a:pt x="204" y="338"/>
                  <a:pt x="232" y="338"/>
                </a:cubicBezTo>
                <a:cubicBezTo>
                  <a:pt x="260" y="338"/>
                  <a:pt x="283" y="361"/>
                  <a:pt x="283" y="389"/>
                </a:cubicBezTo>
                <a:cubicBezTo>
                  <a:pt x="283" y="417"/>
                  <a:pt x="260" y="440"/>
                  <a:pt x="232" y="440"/>
                </a:cubicBezTo>
                <a:close/>
                <a:moveTo>
                  <a:pt x="232" y="352"/>
                </a:moveTo>
                <a:cubicBezTo>
                  <a:pt x="212" y="352"/>
                  <a:pt x="196" y="369"/>
                  <a:pt x="196" y="389"/>
                </a:cubicBezTo>
                <a:cubicBezTo>
                  <a:pt x="196" y="409"/>
                  <a:pt x="212" y="426"/>
                  <a:pt x="232" y="426"/>
                </a:cubicBezTo>
                <a:cubicBezTo>
                  <a:pt x="253" y="426"/>
                  <a:pt x="269" y="409"/>
                  <a:pt x="269" y="389"/>
                </a:cubicBezTo>
                <a:cubicBezTo>
                  <a:pt x="269" y="369"/>
                  <a:pt x="253" y="352"/>
                  <a:pt x="232" y="352"/>
                </a:cubicBezTo>
                <a:close/>
                <a:moveTo>
                  <a:pt x="105" y="440"/>
                </a:moveTo>
                <a:cubicBezTo>
                  <a:pt x="77" y="440"/>
                  <a:pt x="54" y="417"/>
                  <a:pt x="54" y="389"/>
                </a:cubicBezTo>
                <a:cubicBezTo>
                  <a:pt x="54" y="361"/>
                  <a:pt x="77" y="338"/>
                  <a:pt x="105" y="338"/>
                </a:cubicBezTo>
                <a:cubicBezTo>
                  <a:pt x="133" y="338"/>
                  <a:pt x="156" y="361"/>
                  <a:pt x="156" y="389"/>
                </a:cubicBezTo>
                <a:cubicBezTo>
                  <a:pt x="156" y="417"/>
                  <a:pt x="133" y="440"/>
                  <a:pt x="105" y="440"/>
                </a:cubicBezTo>
                <a:close/>
                <a:moveTo>
                  <a:pt x="105" y="352"/>
                </a:moveTo>
                <a:cubicBezTo>
                  <a:pt x="85" y="352"/>
                  <a:pt x="68" y="369"/>
                  <a:pt x="68" y="389"/>
                </a:cubicBezTo>
                <a:cubicBezTo>
                  <a:pt x="68" y="409"/>
                  <a:pt x="85" y="426"/>
                  <a:pt x="105" y="426"/>
                </a:cubicBezTo>
                <a:cubicBezTo>
                  <a:pt x="125" y="426"/>
                  <a:pt x="142" y="409"/>
                  <a:pt x="142" y="389"/>
                </a:cubicBezTo>
                <a:cubicBezTo>
                  <a:pt x="142" y="369"/>
                  <a:pt x="125" y="352"/>
                  <a:pt x="105" y="352"/>
                </a:cubicBezTo>
                <a:close/>
                <a:moveTo>
                  <a:pt x="360" y="313"/>
                </a:moveTo>
                <a:cubicBezTo>
                  <a:pt x="332" y="313"/>
                  <a:pt x="309" y="290"/>
                  <a:pt x="309" y="262"/>
                </a:cubicBezTo>
                <a:cubicBezTo>
                  <a:pt x="309" y="234"/>
                  <a:pt x="332" y="212"/>
                  <a:pt x="360" y="212"/>
                </a:cubicBezTo>
                <a:cubicBezTo>
                  <a:pt x="388" y="212"/>
                  <a:pt x="411" y="234"/>
                  <a:pt x="411" y="262"/>
                </a:cubicBezTo>
                <a:cubicBezTo>
                  <a:pt x="411" y="290"/>
                  <a:pt x="388" y="313"/>
                  <a:pt x="360" y="313"/>
                </a:cubicBezTo>
                <a:close/>
                <a:moveTo>
                  <a:pt x="360" y="226"/>
                </a:moveTo>
                <a:cubicBezTo>
                  <a:pt x="340" y="226"/>
                  <a:pt x="323" y="242"/>
                  <a:pt x="323" y="262"/>
                </a:cubicBezTo>
                <a:cubicBezTo>
                  <a:pt x="323" y="283"/>
                  <a:pt x="340" y="299"/>
                  <a:pt x="360" y="299"/>
                </a:cubicBezTo>
                <a:cubicBezTo>
                  <a:pt x="380" y="299"/>
                  <a:pt x="397" y="283"/>
                  <a:pt x="397" y="262"/>
                </a:cubicBezTo>
                <a:cubicBezTo>
                  <a:pt x="397" y="242"/>
                  <a:pt x="380" y="226"/>
                  <a:pt x="360" y="226"/>
                </a:cubicBezTo>
                <a:close/>
                <a:moveTo>
                  <a:pt x="232" y="313"/>
                </a:moveTo>
                <a:cubicBezTo>
                  <a:pt x="204" y="313"/>
                  <a:pt x="182" y="290"/>
                  <a:pt x="182" y="262"/>
                </a:cubicBezTo>
                <a:cubicBezTo>
                  <a:pt x="182" y="234"/>
                  <a:pt x="204" y="212"/>
                  <a:pt x="232" y="212"/>
                </a:cubicBezTo>
                <a:cubicBezTo>
                  <a:pt x="260" y="212"/>
                  <a:pt x="283" y="234"/>
                  <a:pt x="283" y="262"/>
                </a:cubicBezTo>
                <a:cubicBezTo>
                  <a:pt x="283" y="290"/>
                  <a:pt x="260" y="313"/>
                  <a:pt x="232" y="313"/>
                </a:cubicBezTo>
                <a:close/>
                <a:moveTo>
                  <a:pt x="232" y="226"/>
                </a:moveTo>
                <a:cubicBezTo>
                  <a:pt x="212" y="226"/>
                  <a:pt x="196" y="242"/>
                  <a:pt x="196" y="262"/>
                </a:cubicBezTo>
                <a:cubicBezTo>
                  <a:pt x="196" y="283"/>
                  <a:pt x="212" y="299"/>
                  <a:pt x="232" y="299"/>
                </a:cubicBezTo>
                <a:cubicBezTo>
                  <a:pt x="253" y="299"/>
                  <a:pt x="269" y="283"/>
                  <a:pt x="269" y="262"/>
                </a:cubicBezTo>
                <a:cubicBezTo>
                  <a:pt x="269" y="242"/>
                  <a:pt x="253" y="226"/>
                  <a:pt x="232" y="226"/>
                </a:cubicBezTo>
                <a:close/>
                <a:moveTo>
                  <a:pt x="105" y="313"/>
                </a:moveTo>
                <a:cubicBezTo>
                  <a:pt x="77" y="313"/>
                  <a:pt x="54" y="290"/>
                  <a:pt x="54" y="262"/>
                </a:cubicBezTo>
                <a:cubicBezTo>
                  <a:pt x="54" y="234"/>
                  <a:pt x="77" y="212"/>
                  <a:pt x="105" y="212"/>
                </a:cubicBezTo>
                <a:cubicBezTo>
                  <a:pt x="133" y="212"/>
                  <a:pt x="156" y="234"/>
                  <a:pt x="156" y="262"/>
                </a:cubicBezTo>
                <a:cubicBezTo>
                  <a:pt x="156" y="290"/>
                  <a:pt x="133" y="313"/>
                  <a:pt x="105" y="313"/>
                </a:cubicBezTo>
                <a:close/>
                <a:moveTo>
                  <a:pt x="105" y="226"/>
                </a:moveTo>
                <a:cubicBezTo>
                  <a:pt x="85" y="226"/>
                  <a:pt x="68" y="242"/>
                  <a:pt x="68" y="262"/>
                </a:cubicBezTo>
                <a:cubicBezTo>
                  <a:pt x="68" y="283"/>
                  <a:pt x="85" y="299"/>
                  <a:pt x="105" y="299"/>
                </a:cubicBezTo>
                <a:cubicBezTo>
                  <a:pt x="125" y="299"/>
                  <a:pt x="142" y="283"/>
                  <a:pt x="142" y="262"/>
                </a:cubicBezTo>
                <a:cubicBezTo>
                  <a:pt x="142" y="242"/>
                  <a:pt x="125" y="226"/>
                  <a:pt x="105" y="226"/>
                </a:cubicBezTo>
                <a:close/>
                <a:moveTo>
                  <a:pt x="360" y="168"/>
                </a:moveTo>
                <a:cubicBezTo>
                  <a:pt x="105" y="168"/>
                  <a:pt x="105" y="168"/>
                  <a:pt x="105" y="168"/>
                </a:cubicBezTo>
                <a:cubicBezTo>
                  <a:pt x="77" y="168"/>
                  <a:pt x="54" y="145"/>
                  <a:pt x="54" y="117"/>
                </a:cubicBezTo>
                <a:cubicBezTo>
                  <a:pt x="54" y="89"/>
                  <a:pt x="77" y="66"/>
                  <a:pt x="105" y="66"/>
                </a:cubicBezTo>
                <a:cubicBezTo>
                  <a:pt x="360" y="66"/>
                  <a:pt x="360" y="66"/>
                  <a:pt x="360" y="66"/>
                </a:cubicBezTo>
                <a:cubicBezTo>
                  <a:pt x="388" y="66"/>
                  <a:pt x="411" y="89"/>
                  <a:pt x="411" y="117"/>
                </a:cubicBezTo>
                <a:cubicBezTo>
                  <a:pt x="411" y="145"/>
                  <a:pt x="388" y="168"/>
                  <a:pt x="360" y="168"/>
                </a:cubicBezTo>
                <a:close/>
                <a:moveTo>
                  <a:pt x="105" y="80"/>
                </a:moveTo>
                <a:cubicBezTo>
                  <a:pt x="85" y="80"/>
                  <a:pt x="68" y="97"/>
                  <a:pt x="68" y="117"/>
                </a:cubicBezTo>
                <a:cubicBezTo>
                  <a:pt x="68" y="137"/>
                  <a:pt x="85" y="154"/>
                  <a:pt x="105" y="154"/>
                </a:cubicBezTo>
                <a:cubicBezTo>
                  <a:pt x="360" y="154"/>
                  <a:pt x="360" y="154"/>
                  <a:pt x="360" y="154"/>
                </a:cubicBezTo>
                <a:cubicBezTo>
                  <a:pt x="380" y="154"/>
                  <a:pt x="397" y="137"/>
                  <a:pt x="397" y="117"/>
                </a:cubicBezTo>
                <a:cubicBezTo>
                  <a:pt x="397" y="97"/>
                  <a:pt x="380" y="80"/>
                  <a:pt x="360" y="80"/>
                </a:cubicBezTo>
                <a:lnTo>
                  <a:pt x="105" y="8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5" name="Freeform 8"/>
          <p:cNvSpPr>
            <a:spLocks/>
          </p:cNvSpPr>
          <p:nvPr/>
        </p:nvSpPr>
        <p:spPr bwMode="auto">
          <a:xfrm>
            <a:off x="6727107" y="1334785"/>
            <a:ext cx="1626308" cy="1605920"/>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bg1">
              <a:lumMod val="90000"/>
            </a:schemeClr>
          </a:solidFill>
          <a:ln w="19050" cap="rnd">
            <a:solidFill>
              <a:schemeClr val="accent5"/>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D5D5D"/>
              </a:solidFill>
              <a:effectLst/>
              <a:uLnTx/>
              <a:uFillTx/>
              <a:latin typeface="Myriad Pro"/>
              <a:ea typeface="+mn-ea"/>
              <a:cs typeface="+mn-cs"/>
            </a:endParaRPr>
          </a:p>
        </p:txBody>
      </p:sp>
      <p:sp>
        <p:nvSpPr>
          <p:cNvPr id="66" name="Rectangle 65"/>
          <p:cNvSpPr/>
          <p:nvPr/>
        </p:nvSpPr>
        <p:spPr>
          <a:xfrm>
            <a:off x="6973446" y="2273666"/>
            <a:ext cx="1133644" cy="421013"/>
          </a:xfrm>
          <a:prstGeom prst="rect">
            <a:avLst/>
          </a:prstGeom>
        </p:spPr>
        <p:txBody>
          <a:bodyPr wrap="none">
            <a:spAutoFit/>
          </a:bodyP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err="1">
                <a:ln>
                  <a:noFill/>
                </a:ln>
                <a:effectLst/>
                <a:uLnTx/>
                <a:uFillTx/>
                <a:latin typeface="Myriad Pro"/>
                <a:ea typeface="+mn-ea"/>
                <a:cs typeface="+mn-cs"/>
              </a:rPr>
              <a:t>Length</a:t>
            </a:r>
            <a:r>
              <a:rPr kumimoji="0" lang="lv-LV" sz="1200" b="0" i="0" u="none" strike="noStrike" kern="1200" cap="none" spc="0" normalizeH="0" baseline="0" noProof="0" dirty="0">
                <a:ln>
                  <a:noFill/>
                </a:ln>
                <a:effectLst/>
                <a:uLnTx/>
                <a:uFillTx/>
                <a:latin typeface="Myriad Pro"/>
                <a:ea typeface="+mn-ea"/>
                <a:cs typeface="+mn-cs"/>
              </a:rPr>
              <a:t> &amp; KPI </a:t>
            </a:r>
          </a:p>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effectLst/>
                <a:uLnTx/>
                <a:uFillTx/>
                <a:latin typeface="Myriad Pro"/>
                <a:ea typeface="+mn-ea"/>
                <a:cs typeface="+mn-cs"/>
              </a:rPr>
              <a:t>re-</a:t>
            </a:r>
            <a:r>
              <a:rPr kumimoji="0" lang="lv-LV" sz="1200" b="0" i="0" u="none" strike="noStrike" kern="1200" cap="none" spc="0" normalizeH="0" baseline="0" noProof="0" dirty="0" err="1">
                <a:ln>
                  <a:noFill/>
                </a:ln>
                <a:effectLst/>
                <a:uLnTx/>
                <a:uFillTx/>
                <a:latin typeface="Myriad Pro"/>
                <a:ea typeface="+mn-ea"/>
                <a:cs typeface="+mn-cs"/>
              </a:rPr>
              <a:t>considered</a:t>
            </a:r>
            <a:endParaRPr kumimoji="0" lang="en-US" sz="1200" b="0" i="0" u="none" strike="noStrike" kern="1200" cap="none" spc="0" normalizeH="0" baseline="0" noProof="0" dirty="0">
              <a:ln>
                <a:noFill/>
              </a:ln>
              <a:effectLst/>
              <a:uLnTx/>
              <a:uFillTx/>
              <a:latin typeface="Myriad Pro"/>
              <a:ea typeface="+mn-ea"/>
              <a:cs typeface="+mn-cs"/>
            </a:endParaRPr>
          </a:p>
        </p:txBody>
      </p:sp>
      <p:grpSp>
        <p:nvGrpSpPr>
          <p:cNvPr id="70" name="Group 26"/>
          <p:cNvGrpSpPr>
            <a:grpSpLocks noChangeAspect="1"/>
          </p:cNvGrpSpPr>
          <p:nvPr/>
        </p:nvGrpSpPr>
        <p:grpSpPr bwMode="auto">
          <a:xfrm>
            <a:off x="7331479" y="1651474"/>
            <a:ext cx="456169" cy="583656"/>
            <a:chOff x="4138" y="-543"/>
            <a:chExt cx="229" cy="293"/>
          </a:xfrm>
        </p:grpSpPr>
        <p:sp>
          <p:nvSpPr>
            <p:cNvPr id="72" name="Freeform 27"/>
            <p:cNvSpPr>
              <a:spLocks/>
            </p:cNvSpPr>
            <p:nvPr/>
          </p:nvSpPr>
          <p:spPr bwMode="auto">
            <a:xfrm>
              <a:off x="4162" y="-470"/>
              <a:ext cx="205" cy="220"/>
            </a:xfrm>
            <a:custGeom>
              <a:avLst/>
              <a:gdLst>
                <a:gd name="T0" fmla="*/ 0 w 1802"/>
                <a:gd name="T1" fmla="*/ 1937 h 1937"/>
                <a:gd name="T2" fmla="*/ 0 w 1802"/>
                <a:gd name="T3" fmla="*/ 1937 h 1937"/>
                <a:gd name="T4" fmla="*/ 1343 w 1802"/>
                <a:gd name="T5" fmla="*/ 719 h 1937"/>
                <a:gd name="T6" fmla="*/ 1802 w 1802"/>
                <a:gd name="T7" fmla="*/ 0 h 1937"/>
              </a:gdLst>
              <a:ahLst/>
              <a:cxnLst>
                <a:cxn ang="0">
                  <a:pos x="T0" y="T1"/>
                </a:cxn>
                <a:cxn ang="0">
                  <a:pos x="T2" y="T3"/>
                </a:cxn>
                <a:cxn ang="0">
                  <a:pos x="T4" y="T5"/>
                </a:cxn>
                <a:cxn ang="0">
                  <a:pos x="T6" y="T7"/>
                </a:cxn>
              </a:cxnLst>
              <a:rect l="0" t="0" r="r" b="b"/>
              <a:pathLst>
                <a:path w="1802" h="1937">
                  <a:moveTo>
                    <a:pt x="0" y="1937"/>
                  </a:moveTo>
                  <a:lnTo>
                    <a:pt x="0" y="1937"/>
                  </a:lnTo>
                  <a:lnTo>
                    <a:pt x="1343" y="719"/>
                  </a:lnTo>
                  <a:lnTo>
                    <a:pt x="1802"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3" name="Freeform 28"/>
            <p:cNvSpPr>
              <a:spLocks/>
            </p:cNvSpPr>
            <p:nvPr/>
          </p:nvSpPr>
          <p:spPr bwMode="auto">
            <a:xfrm>
              <a:off x="4138" y="-543"/>
              <a:ext cx="105" cy="293"/>
            </a:xfrm>
            <a:custGeom>
              <a:avLst/>
              <a:gdLst>
                <a:gd name="T0" fmla="*/ 928 w 928"/>
                <a:gd name="T1" fmla="*/ 0 h 2575"/>
                <a:gd name="T2" fmla="*/ 928 w 928"/>
                <a:gd name="T3" fmla="*/ 0 h 2575"/>
                <a:gd name="T4" fmla="*/ 507 w 928"/>
                <a:gd name="T5" fmla="*/ 691 h 2575"/>
                <a:gd name="T6" fmla="*/ 0 w 928"/>
                <a:gd name="T7" fmla="*/ 2575 h 2575"/>
              </a:gdLst>
              <a:ahLst/>
              <a:cxnLst>
                <a:cxn ang="0">
                  <a:pos x="T0" y="T1"/>
                </a:cxn>
                <a:cxn ang="0">
                  <a:pos x="T2" y="T3"/>
                </a:cxn>
                <a:cxn ang="0">
                  <a:pos x="T4" y="T5"/>
                </a:cxn>
                <a:cxn ang="0">
                  <a:pos x="T6" y="T7"/>
                </a:cxn>
              </a:cxnLst>
              <a:rect l="0" t="0" r="r" b="b"/>
              <a:pathLst>
                <a:path w="928" h="2575">
                  <a:moveTo>
                    <a:pt x="928" y="0"/>
                  </a:moveTo>
                  <a:lnTo>
                    <a:pt x="928" y="0"/>
                  </a:lnTo>
                  <a:lnTo>
                    <a:pt x="507" y="691"/>
                  </a:lnTo>
                  <a:lnTo>
                    <a:pt x="0" y="2575"/>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4" name="Freeform 29"/>
            <p:cNvSpPr>
              <a:spLocks/>
            </p:cNvSpPr>
            <p:nvPr/>
          </p:nvSpPr>
          <p:spPr bwMode="auto">
            <a:xfrm>
              <a:off x="4196" y="-464"/>
              <a:ext cx="119" cy="76"/>
            </a:xfrm>
            <a:custGeom>
              <a:avLst/>
              <a:gdLst>
                <a:gd name="T0" fmla="*/ 0 w 1050"/>
                <a:gd name="T1" fmla="*/ 0 h 666"/>
                <a:gd name="T2" fmla="*/ 0 w 1050"/>
                <a:gd name="T3" fmla="*/ 0 h 666"/>
                <a:gd name="T4" fmla="*/ 1050 w 1050"/>
                <a:gd name="T5" fmla="*/ 666 h 666"/>
              </a:gdLst>
              <a:ahLst/>
              <a:cxnLst>
                <a:cxn ang="0">
                  <a:pos x="T0" y="T1"/>
                </a:cxn>
                <a:cxn ang="0">
                  <a:pos x="T2" y="T3"/>
                </a:cxn>
                <a:cxn ang="0">
                  <a:pos x="T4" y="T5"/>
                </a:cxn>
              </a:cxnLst>
              <a:rect l="0" t="0" r="r" b="b"/>
              <a:pathLst>
                <a:path w="1050" h="666">
                  <a:moveTo>
                    <a:pt x="0" y="0"/>
                  </a:moveTo>
                  <a:lnTo>
                    <a:pt x="0" y="0"/>
                  </a:lnTo>
                  <a:cubicBezTo>
                    <a:pt x="321" y="666"/>
                    <a:pt x="730" y="0"/>
                    <a:pt x="1050" y="666"/>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5" name="Freeform 30"/>
            <p:cNvSpPr>
              <a:spLocks/>
            </p:cNvSpPr>
            <p:nvPr/>
          </p:nvSpPr>
          <p:spPr bwMode="auto">
            <a:xfrm>
              <a:off x="4138" y="-250"/>
              <a:ext cx="195" cy="0"/>
            </a:xfrm>
            <a:custGeom>
              <a:avLst/>
              <a:gdLst>
                <a:gd name="T0" fmla="*/ 0 w 1712"/>
                <a:gd name="T1" fmla="*/ 0 w 1712"/>
                <a:gd name="T2" fmla="*/ 1712 w 1712"/>
              </a:gdLst>
              <a:ahLst/>
              <a:cxnLst>
                <a:cxn ang="0">
                  <a:pos x="T0" y="0"/>
                </a:cxn>
                <a:cxn ang="0">
                  <a:pos x="T1" y="0"/>
                </a:cxn>
                <a:cxn ang="0">
                  <a:pos x="T2" y="0"/>
                </a:cxn>
              </a:cxnLst>
              <a:rect l="0" t="0" r="r" b="b"/>
              <a:pathLst>
                <a:path w="1712">
                  <a:moveTo>
                    <a:pt x="0" y="0"/>
                  </a:moveTo>
                  <a:lnTo>
                    <a:pt x="0" y="0"/>
                  </a:lnTo>
                  <a:lnTo>
                    <a:pt x="1712"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6" name="Freeform 31"/>
            <p:cNvSpPr>
              <a:spLocks/>
            </p:cNvSpPr>
            <p:nvPr/>
          </p:nvSpPr>
          <p:spPr bwMode="auto">
            <a:xfrm>
              <a:off x="4281" y="-507"/>
              <a:ext cx="52" cy="84"/>
            </a:xfrm>
            <a:custGeom>
              <a:avLst/>
              <a:gdLst>
                <a:gd name="T0" fmla="*/ 452 w 452"/>
                <a:gd name="T1" fmla="*/ 0 h 731"/>
                <a:gd name="T2" fmla="*/ 452 w 452"/>
                <a:gd name="T3" fmla="*/ 0 h 731"/>
                <a:gd name="T4" fmla="*/ 0 w 452"/>
                <a:gd name="T5" fmla="*/ 731 h 731"/>
              </a:gdLst>
              <a:ahLst/>
              <a:cxnLst>
                <a:cxn ang="0">
                  <a:pos x="T0" y="T1"/>
                </a:cxn>
                <a:cxn ang="0">
                  <a:pos x="T2" y="T3"/>
                </a:cxn>
                <a:cxn ang="0">
                  <a:pos x="T4" y="T5"/>
                </a:cxn>
              </a:cxnLst>
              <a:rect l="0" t="0" r="r" b="b"/>
              <a:pathLst>
                <a:path w="452" h="731">
                  <a:moveTo>
                    <a:pt x="452" y="0"/>
                  </a:moveTo>
                  <a:lnTo>
                    <a:pt x="452" y="0"/>
                  </a:lnTo>
                  <a:lnTo>
                    <a:pt x="0" y="731"/>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7" name="Freeform 32"/>
            <p:cNvSpPr>
              <a:spLocks/>
            </p:cNvSpPr>
            <p:nvPr/>
          </p:nvSpPr>
          <p:spPr bwMode="auto">
            <a:xfrm>
              <a:off x="4229" y="-533"/>
              <a:ext cx="64" cy="104"/>
            </a:xfrm>
            <a:custGeom>
              <a:avLst/>
              <a:gdLst>
                <a:gd name="T0" fmla="*/ 555 w 555"/>
                <a:gd name="T1" fmla="*/ 0 h 917"/>
                <a:gd name="T2" fmla="*/ 555 w 555"/>
                <a:gd name="T3" fmla="*/ 0 h 917"/>
                <a:gd name="T4" fmla="*/ 0 w 555"/>
                <a:gd name="T5" fmla="*/ 917 h 917"/>
              </a:gdLst>
              <a:ahLst/>
              <a:cxnLst>
                <a:cxn ang="0">
                  <a:pos x="T0" y="T1"/>
                </a:cxn>
                <a:cxn ang="0">
                  <a:pos x="T2" y="T3"/>
                </a:cxn>
                <a:cxn ang="0">
                  <a:pos x="T4" y="T5"/>
                </a:cxn>
              </a:cxnLst>
              <a:rect l="0" t="0" r="r" b="b"/>
              <a:pathLst>
                <a:path w="555" h="917">
                  <a:moveTo>
                    <a:pt x="555" y="0"/>
                  </a:moveTo>
                  <a:lnTo>
                    <a:pt x="555" y="0"/>
                  </a:lnTo>
                  <a:lnTo>
                    <a:pt x="0" y="917"/>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8" name="Freeform 33"/>
            <p:cNvSpPr>
              <a:spLocks/>
            </p:cNvSpPr>
            <p:nvPr/>
          </p:nvSpPr>
          <p:spPr bwMode="auto">
            <a:xfrm>
              <a:off x="4149" y="-296"/>
              <a:ext cx="36" cy="27"/>
            </a:xfrm>
            <a:custGeom>
              <a:avLst/>
              <a:gdLst>
                <a:gd name="T0" fmla="*/ 0 w 314"/>
                <a:gd name="T1" fmla="*/ 35 h 233"/>
                <a:gd name="T2" fmla="*/ 0 w 314"/>
                <a:gd name="T3" fmla="*/ 35 h 233"/>
                <a:gd name="T4" fmla="*/ 314 w 314"/>
                <a:gd name="T5" fmla="*/ 224 h 233"/>
              </a:gdLst>
              <a:ahLst/>
              <a:cxnLst>
                <a:cxn ang="0">
                  <a:pos x="T0" y="T1"/>
                </a:cxn>
                <a:cxn ang="0">
                  <a:pos x="T2" y="T3"/>
                </a:cxn>
                <a:cxn ang="0">
                  <a:pos x="T4" y="T5"/>
                </a:cxn>
              </a:cxnLst>
              <a:rect l="0" t="0" r="r" b="b"/>
              <a:pathLst>
                <a:path w="314" h="233">
                  <a:moveTo>
                    <a:pt x="0" y="35"/>
                  </a:moveTo>
                  <a:lnTo>
                    <a:pt x="0" y="35"/>
                  </a:lnTo>
                  <a:cubicBezTo>
                    <a:pt x="110" y="0"/>
                    <a:pt x="217" y="233"/>
                    <a:pt x="314" y="224"/>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Tree>
    <p:extLst>
      <p:ext uri="{BB962C8B-B14F-4D97-AF65-F5344CB8AC3E}">
        <p14:creationId xmlns:p14="http://schemas.microsoft.com/office/powerpoint/2010/main" val="21644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33333" decel="50000" fill="hold" grpId="0" nodeType="afterEffect">
                                  <p:stCondLst>
                                    <p:cond delay="0"/>
                                  </p:stCondLst>
                                  <p:childTnLst>
                                    <p:animRot by="21600000">
                                      <p:cBhvr>
                                        <p:cTn id="6" dur="6000" fill="hold"/>
                                        <p:tgtEl>
                                          <p:spTgt spid="3"/>
                                        </p:tgtEl>
                                        <p:attrNameLst>
                                          <p:attrName>r</p:attrName>
                                        </p:attrNameLst>
                                      </p:cBhvr>
                                    </p:animRot>
                                  </p:childTnLst>
                                </p:cTn>
                              </p:par>
                              <p:par>
                                <p:cTn id="7" presetID="8" presetClass="emph" presetSubtype="0" accel="33333" decel="50000" fill="hold" grpId="0" nodeType="withEffect">
                                  <p:stCondLst>
                                    <p:cond delay="0"/>
                                  </p:stCondLst>
                                  <p:childTnLst>
                                    <p:animRot by="-27000000">
                                      <p:cBhvr>
                                        <p:cTn id="8" dur="6000" fill="hold"/>
                                        <p:tgtEl>
                                          <p:spTgt spid="5"/>
                                        </p:tgtEl>
                                        <p:attrNameLst>
                                          <p:attrName>r</p:attrName>
                                        </p:attrNameLst>
                                      </p:cBhvr>
                                    </p:animRot>
                                  </p:childTnLst>
                                </p:cTn>
                              </p:par>
                              <p:par>
                                <p:cTn id="9" presetID="8" presetClass="emph" presetSubtype="0" accel="33333" decel="50000" fill="hold" grpId="0" nodeType="withEffect">
                                  <p:stCondLst>
                                    <p:cond delay="0"/>
                                  </p:stCondLst>
                                  <p:childTnLst>
                                    <p:animRot by="21600000">
                                      <p:cBhvr>
                                        <p:cTn id="10" dur="6000" fill="hold"/>
                                        <p:tgtEl>
                                          <p:spTgt spid="4"/>
                                        </p:tgtEl>
                                        <p:attrNameLst>
                                          <p:attrName>r</p:attrName>
                                        </p:attrNameLst>
                                      </p:cBhvr>
                                    </p:animRot>
                                  </p:childTnLst>
                                </p:cTn>
                              </p:par>
                              <p:par>
                                <p:cTn id="11" presetID="8" presetClass="emph" presetSubtype="0" accel="33333" decel="50000" fill="hold" grpId="0" nodeType="withEffect">
                                  <p:stCondLst>
                                    <p:cond delay="0"/>
                                  </p:stCondLst>
                                  <p:childTnLst>
                                    <p:animRot by="-27000000">
                                      <p:cBhvr>
                                        <p:cTn id="12" dur="6000" fill="hold"/>
                                        <p:tgtEl>
                                          <p:spTgt spid="6"/>
                                        </p:tgtEl>
                                        <p:attrNameLst>
                                          <p:attrName>r</p:attrName>
                                        </p:attrNameLst>
                                      </p:cBhvr>
                                    </p:animRot>
                                  </p:childTnLst>
                                </p:cTn>
                              </p:par>
                              <p:par>
                                <p:cTn id="13" presetID="8" presetClass="emph" presetSubtype="0" accel="33333" decel="50000" fill="hold" grpId="0" nodeType="withEffect">
                                  <p:stCondLst>
                                    <p:cond delay="0"/>
                                  </p:stCondLst>
                                  <p:childTnLst>
                                    <p:animRot by="27000000">
                                      <p:cBhvr>
                                        <p:cTn id="14" dur="6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a:t>2017 – 2019 </a:t>
            </a:r>
            <a:r>
              <a:rPr lang="lv-LV" dirty="0" err="1"/>
              <a:t>tender</a:t>
            </a:r>
            <a:endParaRPr lang="en-US" dirty="0"/>
          </a:p>
        </p:txBody>
      </p:sp>
      <p:sp>
        <p:nvSpPr>
          <p:cNvPr id="4" name="Oval 3"/>
          <p:cNvSpPr/>
          <p:nvPr/>
        </p:nvSpPr>
        <p:spPr>
          <a:xfrm>
            <a:off x="3708400" y="1200150"/>
            <a:ext cx="762000" cy="76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 name="Oval 4"/>
          <p:cNvSpPr/>
          <p:nvPr/>
        </p:nvSpPr>
        <p:spPr>
          <a:xfrm>
            <a:off x="3708400" y="2195830"/>
            <a:ext cx="762000" cy="762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 name="Oval 5"/>
          <p:cNvSpPr/>
          <p:nvPr/>
        </p:nvSpPr>
        <p:spPr>
          <a:xfrm>
            <a:off x="3708400" y="3191510"/>
            <a:ext cx="762000" cy="762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7" name="Oval 6"/>
          <p:cNvSpPr/>
          <p:nvPr/>
        </p:nvSpPr>
        <p:spPr>
          <a:xfrm>
            <a:off x="4597400" y="1697990"/>
            <a:ext cx="762000" cy="76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8" name="Oval 7"/>
          <p:cNvSpPr/>
          <p:nvPr/>
        </p:nvSpPr>
        <p:spPr>
          <a:xfrm>
            <a:off x="4597400" y="2693670"/>
            <a:ext cx="762000" cy="762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10" name="Rectangle 9"/>
          <p:cNvSpPr/>
          <p:nvPr/>
        </p:nvSpPr>
        <p:spPr>
          <a:xfrm>
            <a:off x="5413832" y="1747164"/>
            <a:ext cx="2819400" cy="313932"/>
          </a:xfrm>
          <a:prstGeom prst="rect">
            <a:avLst/>
          </a:prstGeom>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lv-LV" sz="1600" b="1" dirty="0" err="1">
                <a:solidFill>
                  <a:srgbClr val="5D5D5D"/>
                </a:solidFill>
                <a:latin typeface="Myriad Pro"/>
                <a:cs typeface="Times New Roman" panose="02020603050405020304" pitchFamily="18" charset="0"/>
              </a:rPr>
              <a:t>Up</a:t>
            </a:r>
            <a:r>
              <a:rPr lang="lv-LV" sz="1600" b="1" dirty="0">
                <a:solidFill>
                  <a:srgbClr val="5D5D5D"/>
                </a:solidFill>
                <a:latin typeface="Myriad Pro"/>
                <a:cs typeface="Times New Roman" panose="02020603050405020304" pitchFamily="18" charset="0"/>
              </a:rPr>
              <a:t> to 4 </a:t>
            </a:r>
            <a:r>
              <a:rPr lang="lv-LV" sz="1600" b="1" dirty="0" err="1">
                <a:solidFill>
                  <a:srgbClr val="5D5D5D"/>
                </a:solidFill>
                <a:latin typeface="Myriad Pro"/>
                <a:cs typeface="Times New Roman" panose="02020603050405020304" pitchFamily="18" charset="0"/>
              </a:rPr>
              <a:t>firms</a:t>
            </a:r>
            <a:r>
              <a:rPr lang="lv-LV" sz="1600" b="1" dirty="0">
                <a:solidFill>
                  <a:srgbClr val="5D5D5D"/>
                </a:solidFill>
                <a:latin typeface="Myriad Pro"/>
                <a:cs typeface="Times New Roman" panose="02020603050405020304" pitchFamily="18" charset="0"/>
              </a:rPr>
              <a:t> </a:t>
            </a:r>
            <a:endParaRPr kumimoji="0" lang="en-US" sz="1200" b="1" i="0" u="none" strike="noStrike" kern="1200" cap="none" spc="0" normalizeH="0" baseline="0" noProof="0" dirty="0">
              <a:ln>
                <a:noFill/>
              </a:ln>
              <a:solidFill>
                <a:srgbClr val="5D5D5D"/>
              </a:solidFill>
              <a:effectLst/>
              <a:uLnTx/>
              <a:uFillTx/>
              <a:latin typeface="Myriad Pro"/>
              <a:ea typeface="+mn-ea"/>
              <a:cs typeface="+mn-cs"/>
            </a:endParaRPr>
          </a:p>
        </p:txBody>
      </p:sp>
      <p:sp>
        <p:nvSpPr>
          <p:cNvPr id="11" name="Rectangle 10"/>
          <p:cNvSpPr/>
          <p:nvPr/>
        </p:nvSpPr>
        <p:spPr>
          <a:xfrm>
            <a:off x="834568" y="1227364"/>
            <a:ext cx="2819400" cy="313932"/>
          </a:xfrm>
          <a:prstGeom prst="rect">
            <a:avLst/>
          </a:prstGeom>
        </p:spPr>
        <p:txBody>
          <a:bodyPr wrap="square">
            <a:spAutoFit/>
          </a:bodyPr>
          <a:lstStyle/>
          <a:p>
            <a:pPr marL="0" marR="0" lvl="0" indent="0" algn="r" defTabSz="685800" rtl="0" eaLnBrk="1" fontAlgn="auto" latinLnBrk="0" hangingPunct="1">
              <a:lnSpc>
                <a:spcPct val="90000"/>
              </a:lnSpc>
              <a:spcBef>
                <a:spcPts val="0"/>
              </a:spcBef>
              <a:spcAft>
                <a:spcPts val="0"/>
              </a:spcAft>
              <a:buClrTx/>
              <a:buSzTx/>
              <a:buFontTx/>
              <a:buNone/>
              <a:tabLst/>
              <a:defRPr/>
            </a:pPr>
            <a:r>
              <a:rPr lang="lv-LV" sz="1600" b="1" dirty="0">
                <a:solidFill>
                  <a:srgbClr val="5D5D5D"/>
                </a:solidFill>
                <a:latin typeface="Myriad Pro"/>
                <a:ea typeface="Calibri" panose="020F0502020204030204" pitchFamily="34" charset="0"/>
                <a:cs typeface="Times New Roman" panose="02020603050405020304" pitchFamily="18" charset="0"/>
              </a:rPr>
              <a:t>4 + 1</a:t>
            </a:r>
            <a:r>
              <a:rPr kumimoji="0" lang="lv-LV" sz="1600" b="1" i="0" u="none" strike="noStrike" kern="1200" cap="none" spc="0" normalizeH="0" baseline="0" noProof="0" dirty="0">
                <a:ln>
                  <a:noFill/>
                </a:ln>
                <a:solidFill>
                  <a:srgbClr val="5D5D5D"/>
                </a:solidFill>
                <a:effectLst/>
                <a:uLnTx/>
                <a:uFillTx/>
                <a:latin typeface="Myriad Pro"/>
                <a:ea typeface="Calibri" panose="020F0502020204030204" pitchFamily="34" charset="0"/>
                <a:cs typeface="Times New Roman" panose="02020603050405020304" pitchFamily="18" charset="0"/>
              </a:rPr>
              <a:t> </a:t>
            </a:r>
            <a:r>
              <a:rPr kumimoji="0" lang="lv-LV" sz="1600" b="1" i="0" u="none" strike="noStrike" kern="1200" cap="none" spc="0" normalizeH="0" baseline="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practice</a:t>
            </a:r>
            <a:r>
              <a:rPr kumimoji="0" lang="lv-LV" sz="1600" b="1" i="0" u="none" strike="noStrike" kern="1200" cap="none" spc="0" normalizeH="0" baseline="0" noProof="0" dirty="0">
                <a:ln>
                  <a:noFill/>
                </a:ln>
                <a:solidFill>
                  <a:srgbClr val="5D5D5D"/>
                </a:solidFill>
                <a:effectLst/>
                <a:uLnTx/>
                <a:uFillTx/>
                <a:latin typeface="Myriad Pro"/>
                <a:ea typeface="Calibri" panose="020F0502020204030204" pitchFamily="34" charset="0"/>
                <a:cs typeface="Times New Roman" panose="02020603050405020304" pitchFamily="18" charset="0"/>
              </a:rPr>
              <a:t> </a:t>
            </a:r>
            <a:r>
              <a:rPr kumimoji="0" lang="lv-LV" sz="1600" b="1" i="0" u="none" strike="noStrike" kern="1200" cap="none" spc="0" normalizeH="0" baseline="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areas</a:t>
            </a:r>
            <a:endParaRPr kumimoji="0" lang="en-US" sz="1200" b="1" i="0" u="none" strike="noStrike" kern="1200" cap="none" spc="0" normalizeH="0" baseline="0" noProof="0" dirty="0">
              <a:ln>
                <a:noFill/>
              </a:ln>
              <a:solidFill>
                <a:srgbClr val="5D5D5D"/>
              </a:solidFill>
              <a:effectLst/>
              <a:uLnTx/>
              <a:uFillTx/>
              <a:latin typeface="Myriad Pro"/>
              <a:ea typeface="+mn-ea"/>
              <a:cs typeface="+mn-cs"/>
            </a:endParaRPr>
          </a:p>
        </p:txBody>
      </p:sp>
      <p:sp>
        <p:nvSpPr>
          <p:cNvPr id="12" name="Rectangle 11"/>
          <p:cNvSpPr/>
          <p:nvPr/>
        </p:nvSpPr>
        <p:spPr>
          <a:xfrm>
            <a:off x="5413832" y="2724702"/>
            <a:ext cx="2819400" cy="313932"/>
          </a:xfrm>
          <a:prstGeom prst="rect">
            <a:avLst/>
          </a:prstGeom>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lv-LV" sz="1600" b="1" i="0" u="none" strike="noStrike" kern="1200" cap="none" spc="0" normalizeH="0" baseline="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Case</a:t>
            </a:r>
            <a:r>
              <a:rPr kumimoji="0" lang="lv-LV" sz="1600" b="1" i="0" u="none" strike="noStrike" kern="1200" cap="none" spc="0" normalizeH="0" baseline="0" noProof="0" dirty="0">
                <a:ln>
                  <a:noFill/>
                </a:ln>
                <a:solidFill>
                  <a:srgbClr val="5D5D5D"/>
                </a:solidFill>
                <a:effectLst/>
                <a:uLnTx/>
                <a:uFillTx/>
                <a:latin typeface="Myriad Pro"/>
                <a:ea typeface="Calibri" panose="020F0502020204030204" pitchFamily="34" charset="0"/>
                <a:cs typeface="Times New Roman" panose="02020603050405020304" pitchFamily="18" charset="0"/>
              </a:rPr>
              <a:t> </a:t>
            </a:r>
            <a:r>
              <a:rPr kumimoji="0" lang="lv-LV" sz="1600" b="1" i="0" u="none" strike="noStrike" kern="1200" cap="none" spc="0" normalizeH="0" baseline="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study</a:t>
            </a:r>
            <a:endParaRPr kumimoji="0" lang="en-US" sz="1200" b="1" i="0" u="none" strike="noStrike" kern="1200" cap="none" spc="0" normalizeH="0" baseline="0" noProof="0" dirty="0">
              <a:ln>
                <a:noFill/>
              </a:ln>
              <a:solidFill>
                <a:srgbClr val="5D5D5D"/>
              </a:solidFill>
              <a:effectLst/>
              <a:uLnTx/>
              <a:uFillTx/>
              <a:latin typeface="Myriad Pro"/>
              <a:ea typeface="+mn-ea"/>
              <a:cs typeface="+mn-cs"/>
            </a:endParaRPr>
          </a:p>
        </p:txBody>
      </p:sp>
      <p:sp>
        <p:nvSpPr>
          <p:cNvPr id="14" name="Rectangle 13"/>
          <p:cNvSpPr/>
          <p:nvPr/>
        </p:nvSpPr>
        <p:spPr>
          <a:xfrm>
            <a:off x="661307" y="3244867"/>
            <a:ext cx="2992661" cy="336631"/>
          </a:xfrm>
          <a:prstGeom prst="rect">
            <a:avLst/>
          </a:prstGeom>
        </p:spPr>
        <p:txBody>
          <a:bodyPr wrap="square">
            <a:spAutoFit/>
          </a:bodyPr>
          <a:lstStyle/>
          <a:p>
            <a:pPr marL="0" marR="0" lvl="0" indent="0" algn="r" defTabSz="685800" rtl="0" eaLnBrk="1" fontAlgn="auto" latinLnBrk="0" hangingPunct="1">
              <a:lnSpc>
                <a:spcPct val="107000"/>
              </a:lnSpc>
              <a:spcBef>
                <a:spcPts val="0"/>
              </a:spcBef>
              <a:spcAft>
                <a:spcPts val="800"/>
              </a:spcAft>
              <a:buClrTx/>
              <a:buSzTx/>
              <a:buFontTx/>
              <a:buNone/>
              <a:tabLst/>
              <a:defRPr/>
            </a:pPr>
            <a:r>
              <a:rPr kumimoji="0" lang="lv-LV" sz="1600" b="1" i="0" u="none" strike="noStrike" kern="1200" cap="none" spc="0" normalizeH="0" baseline="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Blended</a:t>
            </a:r>
            <a:r>
              <a:rPr kumimoji="0" lang="lv-LV" sz="1600" b="1" i="0" u="none" strike="noStrike" kern="1200" cap="none" spc="0" normalizeH="0" noProof="0" dirty="0">
                <a:ln>
                  <a:noFill/>
                </a:ln>
                <a:solidFill>
                  <a:srgbClr val="5D5D5D"/>
                </a:solidFill>
                <a:effectLst/>
                <a:uLnTx/>
                <a:uFillTx/>
                <a:latin typeface="Myriad Pro"/>
                <a:ea typeface="Calibri" panose="020F0502020204030204" pitchFamily="34" charset="0"/>
                <a:cs typeface="Times New Roman" panose="02020603050405020304" pitchFamily="18" charset="0"/>
              </a:rPr>
              <a:t> </a:t>
            </a:r>
            <a:r>
              <a:rPr kumimoji="0" lang="lv-LV" sz="1600" b="1" i="0" u="none" strike="noStrike" kern="1200" cap="none" spc="0" normalizeH="0" noProof="0" dirty="0" err="1">
                <a:ln>
                  <a:noFill/>
                </a:ln>
                <a:solidFill>
                  <a:srgbClr val="5D5D5D"/>
                </a:solidFill>
                <a:effectLst/>
                <a:uLnTx/>
                <a:uFillTx/>
                <a:latin typeface="Myriad Pro"/>
                <a:ea typeface="Calibri" panose="020F0502020204030204" pitchFamily="34" charset="0"/>
                <a:cs typeface="Times New Roman" panose="02020603050405020304" pitchFamily="18" charset="0"/>
              </a:rPr>
              <a:t>rate</a:t>
            </a:r>
            <a:endParaRPr kumimoji="0" lang="lv-LV" sz="1600" b="1" i="0" u="none" strike="noStrike" kern="1200" cap="none" spc="0" normalizeH="0" baseline="0" noProof="0" dirty="0">
              <a:ln>
                <a:noFill/>
              </a:ln>
              <a:solidFill>
                <a:srgbClr val="5D5D5D"/>
              </a:solidFill>
              <a:effectLst/>
              <a:uLnTx/>
              <a:uFillTx/>
              <a:latin typeface="Myriad Pro"/>
              <a:ea typeface="Calibri" panose="020F0502020204030204" pitchFamily="34" charset="0"/>
              <a:cs typeface="Times New Roman" panose="02020603050405020304" pitchFamily="18" charset="0"/>
            </a:endParaRPr>
          </a:p>
        </p:txBody>
      </p:sp>
      <p:sp>
        <p:nvSpPr>
          <p:cNvPr id="15" name="Rectangle 14"/>
          <p:cNvSpPr/>
          <p:nvPr/>
        </p:nvSpPr>
        <p:spPr>
          <a:xfrm>
            <a:off x="834568" y="2230666"/>
            <a:ext cx="2819400" cy="535531"/>
          </a:xfrm>
          <a:prstGeom prst="rect">
            <a:avLst/>
          </a:prstGeom>
        </p:spPr>
        <p:txBody>
          <a:bodyPr wrap="square">
            <a:spAutoFit/>
          </a:bodyPr>
          <a:lstStyle/>
          <a:p>
            <a:pPr marL="0" marR="0" lvl="0" indent="0" algn="r" defTabSz="685800" rtl="0" eaLnBrk="1" fontAlgn="auto" latinLnBrk="0" hangingPunct="1">
              <a:lnSpc>
                <a:spcPct val="90000"/>
              </a:lnSpc>
              <a:spcBef>
                <a:spcPts val="0"/>
              </a:spcBef>
              <a:spcAft>
                <a:spcPts val="0"/>
              </a:spcAft>
              <a:buClrTx/>
              <a:buSzTx/>
              <a:buFontTx/>
              <a:buNone/>
              <a:tabLst/>
              <a:defRPr/>
            </a:pPr>
            <a:r>
              <a:rPr lang="lv-LV" sz="1600" b="1" dirty="0" err="1">
                <a:solidFill>
                  <a:srgbClr val="5D5D5D"/>
                </a:solidFill>
                <a:latin typeface="Myriad Pro"/>
                <a:cs typeface="Times New Roman" panose="02020603050405020304" pitchFamily="18" charset="0"/>
              </a:rPr>
              <a:t>Effectiveness</a:t>
            </a:r>
            <a:r>
              <a:rPr lang="lv-LV" sz="1600" b="1" dirty="0">
                <a:solidFill>
                  <a:srgbClr val="5D5D5D"/>
                </a:solidFill>
                <a:latin typeface="Myriad Pro"/>
                <a:cs typeface="Times New Roman" panose="02020603050405020304" pitchFamily="18" charset="0"/>
              </a:rPr>
              <a:t> </a:t>
            </a:r>
            <a:r>
              <a:rPr lang="lv-LV" sz="1600" b="1" dirty="0" err="1">
                <a:solidFill>
                  <a:srgbClr val="5D5D5D"/>
                </a:solidFill>
                <a:latin typeface="Myriad Pro"/>
                <a:cs typeface="Times New Roman" panose="02020603050405020304" pitchFamily="18" charset="0"/>
              </a:rPr>
              <a:t>of</a:t>
            </a:r>
            <a:r>
              <a:rPr lang="lv-LV" sz="1600" b="1" dirty="0">
                <a:solidFill>
                  <a:srgbClr val="5D5D5D"/>
                </a:solidFill>
                <a:latin typeface="Myriad Pro"/>
                <a:cs typeface="Times New Roman" panose="02020603050405020304" pitchFamily="18" charset="0"/>
              </a:rPr>
              <a:t> </a:t>
            </a:r>
            <a:r>
              <a:rPr lang="lv-LV" sz="1600" b="1" dirty="0" err="1">
                <a:solidFill>
                  <a:srgbClr val="5D5D5D"/>
                </a:solidFill>
                <a:latin typeface="Myriad Pro"/>
                <a:cs typeface="Times New Roman" panose="02020603050405020304" pitchFamily="18" charset="0"/>
              </a:rPr>
              <a:t>legal</a:t>
            </a:r>
            <a:r>
              <a:rPr lang="lv-LV" sz="1600" b="1" dirty="0">
                <a:solidFill>
                  <a:srgbClr val="5D5D5D"/>
                </a:solidFill>
                <a:latin typeface="Myriad Pro"/>
                <a:cs typeface="Times New Roman" panose="02020603050405020304" pitchFamily="18" charset="0"/>
              </a:rPr>
              <a:t> </a:t>
            </a:r>
            <a:r>
              <a:rPr lang="lv-LV" sz="1600" b="1" dirty="0" err="1">
                <a:solidFill>
                  <a:srgbClr val="5D5D5D"/>
                </a:solidFill>
                <a:latin typeface="Myriad Pro"/>
                <a:cs typeface="Times New Roman" panose="02020603050405020304" pitchFamily="18" charset="0"/>
              </a:rPr>
              <a:t>services</a:t>
            </a:r>
            <a:endParaRPr kumimoji="0" lang="en-US" sz="1200" b="1" i="0" u="none" strike="noStrike" kern="1200" cap="none" spc="0" normalizeH="0" baseline="0" noProof="0" dirty="0">
              <a:ln>
                <a:noFill/>
              </a:ln>
              <a:solidFill>
                <a:srgbClr val="5D5D5D"/>
              </a:solidFill>
              <a:effectLst/>
              <a:uLnTx/>
              <a:uFillTx/>
              <a:latin typeface="Myriad Pro"/>
              <a:ea typeface="+mn-ea"/>
              <a:cs typeface="+mn-cs"/>
            </a:endParaRPr>
          </a:p>
        </p:txBody>
      </p:sp>
      <p:pic>
        <p:nvPicPr>
          <p:cNvPr id="16" name="Picture 15"/>
          <p:cNvPicPr>
            <a:picLocks noChangeAspect="1"/>
          </p:cNvPicPr>
          <p:nvPr/>
        </p:nvPicPr>
        <p:blipFill>
          <a:blip r:embed="rId3"/>
          <a:stretch>
            <a:fillRect/>
          </a:stretch>
        </p:blipFill>
        <p:spPr>
          <a:xfrm>
            <a:off x="3802462" y="1418082"/>
            <a:ext cx="573878" cy="326138"/>
          </a:xfrm>
          <a:prstGeom prst="rect">
            <a:avLst/>
          </a:prstGeom>
        </p:spPr>
      </p:pic>
      <p:pic>
        <p:nvPicPr>
          <p:cNvPr id="17" name="Picture 16"/>
          <p:cNvPicPr>
            <a:picLocks noChangeAspect="1"/>
          </p:cNvPicPr>
          <p:nvPr/>
        </p:nvPicPr>
        <p:blipFill>
          <a:blip r:embed="rId4"/>
          <a:stretch>
            <a:fillRect/>
          </a:stretch>
        </p:blipFill>
        <p:spPr>
          <a:xfrm>
            <a:off x="4739503" y="1846028"/>
            <a:ext cx="477794" cy="465924"/>
          </a:xfrm>
          <a:prstGeom prst="rect">
            <a:avLst/>
          </a:prstGeom>
        </p:spPr>
      </p:pic>
      <p:pic>
        <p:nvPicPr>
          <p:cNvPr id="18" name="Picture 17"/>
          <p:cNvPicPr>
            <a:picLocks noChangeAspect="1"/>
          </p:cNvPicPr>
          <p:nvPr/>
        </p:nvPicPr>
        <p:blipFill>
          <a:blip r:embed="rId5"/>
          <a:stretch>
            <a:fillRect/>
          </a:stretch>
        </p:blipFill>
        <p:spPr>
          <a:xfrm>
            <a:off x="3865434" y="2367022"/>
            <a:ext cx="447934" cy="378426"/>
          </a:xfrm>
          <a:prstGeom prst="rect">
            <a:avLst/>
          </a:prstGeom>
        </p:spPr>
      </p:pic>
      <p:pic>
        <p:nvPicPr>
          <p:cNvPr id="19" name="Picture 18"/>
          <p:cNvPicPr>
            <a:picLocks noChangeAspect="1"/>
          </p:cNvPicPr>
          <p:nvPr/>
        </p:nvPicPr>
        <p:blipFill>
          <a:blip r:embed="rId6"/>
          <a:stretch>
            <a:fillRect/>
          </a:stretch>
        </p:blipFill>
        <p:spPr>
          <a:xfrm>
            <a:off x="3834201" y="3301087"/>
            <a:ext cx="533890" cy="533890"/>
          </a:xfrm>
          <a:prstGeom prst="rect">
            <a:avLst/>
          </a:prstGeom>
          <a:noFill/>
        </p:spPr>
      </p:pic>
      <p:pic>
        <p:nvPicPr>
          <p:cNvPr id="20" name="Picture 19"/>
          <p:cNvPicPr>
            <a:picLocks noChangeAspect="1"/>
          </p:cNvPicPr>
          <p:nvPr/>
        </p:nvPicPr>
        <p:blipFill>
          <a:blip r:embed="rId7"/>
          <a:stretch>
            <a:fillRect/>
          </a:stretch>
        </p:blipFill>
        <p:spPr>
          <a:xfrm>
            <a:off x="4692650" y="2925269"/>
            <a:ext cx="571500" cy="298805"/>
          </a:xfrm>
          <a:prstGeom prst="rect">
            <a:avLst/>
          </a:prstGeom>
        </p:spPr>
      </p:pic>
      <p:cxnSp>
        <p:nvCxnSpPr>
          <p:cNvPr id="23" name="Straight Connector 22"/>
          <p:cNvCxnSpPr/>
          <p:nvPr/>
        </p:nvCxnSpPr>
        <p:spPr>
          <a:xfrm>
            <a:off x="4413235" y="1741710"/>
            <a:ext cx="256031" cy="15544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413235" y="2739568"/>
            <a:ext cx="256031" cy="15544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413235" y="2258782"/>
            <a:ext cx="256031" cy="15544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4413235" y="3265711"/>
            <a:ext cx="256031" cy="155443"/>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91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
                                        <p:tgtEl>
                                          <p:spTgt spid="23"/>
                                        </p:tgtEl>
                                      </p:cBhvr>
                                    </p:animEffect>
                                  </p:childTnLst>
                                </p:cTn>
                              </p:par>
                            </p:childTnLst>
                          </p:cTn>
                        </p:par>
                        <p:par>
                          <p:cTn id="20" fill="hold">
                            <p:stCondLst>
                              <p:cond delay="1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100"/>
                                        <p:tgtEl>
                                          <p:spTgt spid="27"/>
                                        </p:tgtEl>
                                      </p:cBhvr>
                                    </p:animEffect>
                                  </p:childTnLst>
                                </p:cTn>
                              </p:par>
                            </p:childTnLst>
                          </p:cTn>
                        </p:par>
                        <p:par>
                          <p:cTn id="35" fill="hold">
                            <p:stCondLst>
                              <p:cond delay="1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100"/>
                                        <p:tgtEl>
                                          <p:spTgt spid="25"/>
                                        </p:tgtEl>
                                      </p:cBhvr>
                                    </p:animEffect>
                                  </p:childTnLst>
                                </p:cTn>
                              </p:par>
                            </p:childTnLst>
                          </p:cTn>
                        </p:par>
                        <p:par>
                          <p:cTn id="50" fill="hold">
                            <p:stCondLst>
                              <p:cond delay="100"/>
                            </p:stCondLst>
                            <p:childTnLst>
                              <p:par>
                                <p:cTn id="51" presetID="10"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100"/>
                                        <p:tgtEl>
                                          <p:spTgt spid="28"/>
                                        </p:tgtEl>
                                      </p:cBhvr>
                                    </p:animEffect>
                                  </p:childTnLst>
                                </p:cTn>
                              </p:par>
                            </p:childTnLst>
                          </p:cTn>
                        </p:par>
                        <p:par>
                          <p:cTn id="65" fill="hold">
                            <p:stCondLst>
                              <p:cond delay="100"/>
                            </p:stCondLst>
                            <p:childTnLst>
                              <p:par>
                                <p:cTn id="66" presetID="10" presetClass="entr" presetSubtype="0"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
                                        <p:tgtEl>
                                          <p:spTgt spid="6"/>
                                        </p:tgtEl>
                                      </p:cBhvr>
                                    </p:animEffect>
                                  </p:childTnLst>
                                </p:cTn>
                              </p:par>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2"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onut 28"/>
          <p:cNvSpPr/>
          <p:nvPr/>
        </p:nvSpPr>
        <p:spPr>
          <a:xfrm>
            <a:off x="3252833" y="1972276"/>
            <a:ext cx="2646294" cy="2646294"/>
          </a:xfrm>
          <a:prstGeom prst="donut">
            <a:avLst>
              <a:gd name="adj" fmla="val 19035"/>
            </a:avLst>
          </a:prstGeom>
          <a:solidFill>
            <a:schemeClr val="accent3"/>
          </a:solidFill>
          <a:ln>
            <a:no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28" name="Donut 27"/>
          <p:cNvSpPr/>
          <p:nvPr/>
        </p:nvSpPr>
        <p:spPr>
          <a:xfrm>
            <a:off x="3244874" y="1661856"/>
            <a:ext cx="2646294" cy="2646294"/>
          </a:xfrm>
          <a:prstGeom prst="donut">
            <a:avLst>
              <a:gd name="adj" fmla="val 19035"/>
            </a:avLst>
          </a:prstGeom>
          <a:solidFill>
            <a:schemeClr val="accent1"/>
          </a:solidFill>
          <a:ln>
            <a:no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34" name="Oval 33"/>
          <p:cNvSpPr/>
          <p:nvPr/>
        </p:nvSpPr>
        <p:spPr>
          <a:xfrm>
            <a:off x="6302509" y="1050939"/>
            <a:ext cx="737070" cy="73707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TextBox 39"/>
          <p:cNvSpPr txBox="1"/>
          <p:nvPr/>
        </p:nvSpPr>
        <p:spPr>
          <a:xfrm>
            <a:off x="7250540" y="1073966"/>
            <a:ext cx="1746913" cy="507831"/>
          </a:xfrm>
          <a:prstGeom prst="rect">
            <a:avLst/>
          </a:prstGeom>
          <a:noFill/>
        </p:spPr>
        <p:txBody>
          <a:bodyPr wrap="square" rtlCol="0">
            <a:spAutoFit/>
          </a:bodyPr>
          <a:lstStyle/>
          <a:p>
            <a:r>
              <a:rPr lang="en-GB" b="1" dirty="0"/>
              <a:t>Company </a:t>
            </a:r>
            <a:r>
              <a:rPr lang="en-GB" b="1" dirty="0" err="1"/>
              <a:t>Secretar</a:t>
            </a:r>
            <a:r>
              <a:rPr lang="lv-LV" b="1" dirty="0"/>
              <a:t>y</a:t>
            </a:r>
            <a:endParaRPr lang="en-US" sz="1050" dirty="0"/>
          </a:p>
        </p:txBody>
      </p:sp>
      <p:sp>
        <p:nvSpPr>
          <p:cNvPr id="41" name="TextBox 40"/>
          <p:cNvSpPr txBox="1"/>
          <p:nvPr/>
        </p:nvSpPr>
        <p:spPr>
          <a:xfrm>
            <a:off x="7250540" y="3226163"/>
            <a:ext cx="1576102" cy="507831"/>
          </a:xfrm>
          <a:prstGeom prst="rect">
            <a:avLst/>
          </a:prstGeom>
          <a:noFill/>
        </p:spPr>
        <p:txBody>
          <a:bodyPr wrap="square" rtlCol="0">
            <a:spAutoFit/>
          </a:bodyPr>
          <a:lstStyle/>
          <a:p>
            <a:r>
              <a:rPr lang="en-GB" b="1" dirty="0"/>
              <a:t>Competition Law and State Aid</a:t>
            </a:r>
            <a:endParaRPr lang="en-US" sz="1050" dirty="0"/>
          </a:p>
        </p:txBody>
      </p:sp>
      <p:grpSp>
        <p:nvGrpSpPr>
          <p:cNvPr id="45" name="Group 22"/>
          <p:cNvGrpSpPr>
            <a:grpSpLocks noChangeAspect="1"/>
          </p:cNvGrpSpPr>
          <p:nvPr/>
        </p:nvGrpSpPr>
        <p:grpSpPr bwMode="auto">
          <a:xfrm>
            <a:off x="6641785" y="2510978"/>
            <a:ext cx="266700" cy="409575"/>
            <a:chOff x="3525" y="1804"/>
            <a:chExt cx="168" cy="258"/>
          </a:xfrm>
          <a:solidFill>
            <a:srgbClr val="FFFFFF"/>
          </a:solidFill>
        </p:grpSpPr>
        <p:sp>
          <p:nvSpPr>
            <p:cNvPr id="46" name="Freeform 23"/>
            <p:cNvSpPr>
              <a:spLocks noEditPoints="1"/>
            </p:cNvSpPr>
            <p:nvPr/>
          </p:nvSpPr>
          <p:spPr bwMode="auto">
            <a:xfrm>
              <a:off x="3525" y="1804"/>
              <a:ext cx="59" cy="258"/>
            </a:xfrm>
            <a:custGeom>
              <a:avLst/>
              <a:gdLst>
                <a:gd name="T0" fmla="*/ 151 w 151"/>
                <a:gd name="T1" fmla="*/ 519 h 658"/>
                <a:gd name="T2" fmla="*/ 110 w 151"/>
                <a:gd name="T3" fmla="*/ 0 h 658"/>
                <a:gd name="T4" fmla="*/ 0 w 151"/>
                <a:gd name="T5" fmla="*/ 41 h 658"/>
                <a:gd name="T6" fmla="*/ 0 w 151"/>
                <a:gd name="T7" fmla="*/ 519 h 658"/>
                <a:gd name="T8" fmla="*/ 0 w 151"/>
                <a:gd name="T9" fmla="*/ 519 h 658"/>
                <a:gd name="T10" fmla="*/ 0 w 151"/>
                <a:gd name="T11" fmla="*/ 521 h 658"/>
                <a:gd name="T12" fmla="*/ 1 w 151"/>
                <a:gd name="T13" fmla="*/ 522 h 658"/>
                <a:gd name="T14" fmla="*/ 76 w 151"/>
                <a:gd name="T15" fmla="*/ 658 h 658"/>
                <a:gd name="T16" fmla="*/ 150 w 151"/>
                <a:gd name="T17" fmla="*/ 522 h 658"/>
                <a:gd name="T18" fmla="*/ 151 w 151"/>
                <a:gd name="T19" fmla="*/ 522 h 658"/>
                <a:gd name="T20" fmla="*/ 151 w 151"/>
                <a:gd name="T21" fmla="*/ 521 h 658"/>
                <a:gd name="T22" fmla="*/ 93 w 151"/>
                <a:gd name="T23" fmla="*/ 603 h 658"/>
                <a:gd name="T24" fmla="*/ 21 w 151"/>
                <a:gd name="T25" fmla="*/ 530 h 658"/>
                <a:gd name="T26" fmla="*/ 49 w 151"/>
                <a:gd name="T27" fmla="*/ 530 h 658"/>
                <a:gd name="T28" fmla="*/ 54 w 151"/>
                <a:gd name="T29" fmla="*/ 530 h 658"/>
                <a:gd name="T30" fmla="*/ 134 w 151"/>
                <a:gd name="T31" fmla="*/ 523 h 658"/>
                <a:gd name="T32" fmla="*/ 137 w 151"/>
                <a:gd name="T33" fmla="*/ 158 h 658"/>
                <a:gd name="T34" fmla="*/ 14 w 151"/>
                <a:gd name="T35" fmla="*/ 100 h 658"/>
                <a:gd name="T36" fmla="*/ 137 w 151"/>
                <a:gd name="T37" fmla="*/ 158 h 658"/>
                <a:gd name="T38" fmla="*/ 58 w 151"/>
                <a:gd name="T39" fmla="*/ 515 h 658"/>
                <a:gd name="T40" fmla="*/ 94 w 151"/>
                <a:gd name="T41" fmla="*/ 172 h 658"/>
                <a:gd name="T42" fmla="*/ 71 w 151"/>
                <a:gd name="T43" fmla="*/ 512 h 658"/>
                <a:gd name="T44" fmla="*/ 14 w 151"/>
                <a:gd name="T45" fmla="*/ 172 h 658"/>
                <a:gd name="T46" fmla="*/ 44 w 151"/>
                <a:gd name="T47" fmla="*/ 517 h 658"/>
                <a:gd name="T48" fmla="*/ 108 w 151"/>
                <a:gd name="T49" fmla="*/ 506 h 658"/>
                <a:gd name="T50" fmla="*/ 137 w 151"/>
                <a:gd name="T51" fmla="*/ 172 h 658"/>
                <a:gd name="T52" fmla="*/ 108 w 151"/>
                <a:gd name="T53" fmla="*/ 506 h 658"/>
                <a:gd name="T54" fmla="*/ 110 w 151"/>
                <a:gd name="T55" fmla="*/ 14 h 658"/>
                <a:gd name="T56" fmla="*/ 137 w 151"/>
                <a:gd name="T57" fmla="*/ 86 h 658"/>
                <a:gd name="T58" fmla="*/ 14 w 151"/>
                <a:gd name="T59" fmla="*/ 41 h 658"/>
                <a:gd name="T60" fmla="*/ 66 w 151"/>
                <a:gd name="T61" fmla="*/ 617 h 658"/>
                <a:gd name="T62" fmla="*/ 76 w 151"/>
                <a:gd name="T63" fmla="*/ 63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 h="658">
                  <a:moveTo>
                    <a:pt x="151" y="519"/>
                  </a:moveTo>
                  <a:cubicBezTo>
                    <a:pt x="151" y="519"/>
                    <a:pt x="151" y="519"/>
                    <a:pt x="151" y="519"/>
                  </a:cubicBezTo>
                  <a:cubicBezTo>
                    <a:pt x="151" y="41"/>
                    <a:pt x="151" y="41"/>
                    <a:pt x="151" y="41"/>
                  </a:cubicBezTo>
                  <a:cubicBezTo>
                    <a:pt x="151" y="18"/>
                    <a:pt x="133" y="0"/>
                    <a:pt x="110" y="0"/>
                  </a:cubicBezTo>
                  <a:cubicBezTo>
                    <a:pt x="41" y="0"/>
                    <a:pt x="41" y="0"/>
                    <a:pt x="41" y="0"/>
                  </a:cubicBezTo>
                  <a:cubicBezTo>
                    <a:pt x="18" y="0"/>
                    <a:pt x="0" y="18"/>
                    <a:pt x="0" y="41"/>
                  </a:cubicBezTo>
                  <a:cubicBezTo>
                    <a:pt x="0" y="519"/>
                    <a:pt x="0" y="519"/>
                    <a:pt x="0" y="519"/>
                  </a:cubicBezTo>
                  <a:cubicBezTo>
                    <a:pt x="0" y="519"/>
                    <a:pt x="0" y="519"/>
                    <a:pt x="0" y="519"/>
                  </a:cubicBezTo>
                  <a:cubicBezTo>
                    <a:pt x="0" y="519"/>
                    <a:pt x="0" y="519"/>
                    <a:pt x="0" y="519"/>
                  </a:cubicBezTo>
                  <a:cubicBezTo>
                    <a:pt x="0" y="519"/>
                    <a:pt x="0" y="519"/>
                    <a:pt x="0" y="519"/>
                  </a:cubicBezTo>
                  <a:cubicBezTo>
                    <a:pt x="0" y="520"/>
                    <a:pt x="0" y="520"/>
                    <a:pt x="0" y="520"/>
                  </a:cubicBezTo>
                  <a:cubicBezTo>
                    <a:pt x="0" y="521"/>
                    <a:pt x="0" y="521"/>
                    <a:pt x="0" y="521"/>
                  </a:cubicBezTo>
                  <a:cubicBezTo>
                    <a:pt x="0" y="521"/>
                    <a:pt x="0" y="522"/>
                    <a:pt x="0" y="522"/>
                  </a:cubicBezTo>
                  <a:cubicBezTo>
                    <a:pt x="1" y="522"/>
                    <a:pt x="1" y="522"/>
                    <a:pt x="1" y="522"/>
                  </a:cubicBezTo>
                  <a:cubicBezTo>
                    <a:pt x="69" y="654"/>
                    <a:pt x="69" y="654"/>
                    <a:pt x="69" y="654"/>
                  </a:cubicBezTo>
                  <a:cubicBezTo>
                    <a:pt x="71" y="656"/>
                    <a:pt x="73" y="658"/>
                    <a:pt x="76" y="658"/>
                  </a:cubicBezTo>
                  <a:cubicBezTo>
                    <a:pt x="78" y="658"/>
                    <a:pt x="81" y="656"/>
                    <a:pt x="82" y="654"/>
                  </a:cubicBezTo>
                  <a:cubicBezTo>
                    <a:pt x="150" y="522"/>
                    <a:pt x="150" y="522"/>
                    <a:pt x="150" y="522"/>
                  </a:cubicBezTo>
                  <a:cubicBezTo>
                    <a:pt x="151" y="522"/>
                    <a:pt x="151" y="522"/>
                    <a:pt x="151" y="522"/>
                  </a:cubicBezTo>
                  <a:cubicBezTo>
                    <a:pt x="151" y="522"/>
                    <a:pt x="151" y="522"/>
                    <a:pt x="151" y="522"/>
                  </a:cubicBezTo>
                  <a:cubicBezTo>
                    <a:pt x="151" y="522"/>
                    <a:pt x="151" y="521"/>
                    <a:pt x="151" y="521"/>
                  </a:cubicBezTo>
                  <a:cubicBezTo>
                    <a:pt x="151" y="521"/>
                    <a:pt x="151" y="521"/>
                    <a:pt x="151" y="521"/>
                  </a:cubicBezTo>
                  <a:cubicBezTo>
                    <a:pt x="151" y="520"/>
                    <a:pt x="151" y="520"/>
                    <a:pt x="151" y="519"/>
                  </a:cubicBezTo>
                  <a:close/>
                  <a:moveTo>
                    <a:pt x="93" y="603"/>
                  </a:moveTo>
                  <a:cubicBezTo>
                    <a:pt x="58" y="603"/>
                    <a:pt x="58" y="603"/>
                    <a:pt x="58" y="603"/>
                  </a:cubicBezTo>
                  <a:cubicBezTo>
                    <a:pt x="21" y="530"/>
                    <a:pt x="21" y="530"/>
                    <a:pt x="21" y="530"/>
                  </a:cubicBezTo>
                  <a:cubicBezTo>
                    <a:pt x="25" y="531"/>
                    <a:pt x="29" y="531"/>
                    <a:pt x="34" y="531"/>
                  </a:cubicBezTo>
                  <a:cubicBezTo>
                    <a:pt x="39" y="531"/>
                    <a:pt x="44" y="531"/>
                    <a:pt x="49" y="530"/>
                  </a:cubicBezTo>
                  <a:cubicBezTo>
                    <a:pt x="50" y="530"/>
                    <a:pt x="50" y="530"/>
                    <a:pt x="51" y="530"/>
                  </a:cubicBezTo>
                  <a:cubicBezTo>
                    <a:pt x="52" y="530"/>
                    <a:pt x="53" y="530"/>
                    <a:pt x="54" y="530"/>
                  </a:cubicBezTo>
                  <a:cubicBezTo>
                    <a:pt x="60" y="528"/>
                    <a:pt x="67" y="527"/>
                    <a:pt x="74" y="526"/>
                  </a:cubicBezTo>
                  <a:cubicBezTo>
                    <a:pt x="95" y="521"/>
                    <a:pt x="114" y="517"/>
                    <a:pt x="134" y="523"/>
                  </a:cubicBezTo>
                  <a:lnTo>
                    <a:pt x="93" y="603"/>
                  </a:lnTo>
                  <a:close/>
                  <a:moveTo>
                    <a:pt x="137" y="158"/>
                  </a:moveTo>
                  <a:cubicBezTo>
                    <a:pt x="14" y="158"/>
                    <a:pt x="14" y="158"/>
                    <a:pt x="14" y="158"/>
                  </a:cubicBezTo>
                  <a:cubicBezTo>
                    <a:pt x="14" y="100"/>
                    <a:pt x="14" y="100"/>
                    <a:pt x="14" y="100"/>
                  </a:cubicBezTo>
                  <a:cubicBezTo>
                    <a:pt x="137" y="100"/>
                    <a:pt x="137" y="100"/>
                    <a:pt x="137" y="100"/>
                  </a:cubicBezTo>
                  <a:lnTo>
                    <a:pt x="137" y="158"/>
                  </a:lnTo>
                  <a:close/>
                  <a:moveTo>
                    <a:pt x="71" y="512"/>
                  </a:moveTo>
                  <a:cubicBezTo>
                    <a:pt x="66" y="513"/>
                    <a:pt x="62" y="514"/>
                    <a:pt x="58" y="515"/>
                  </a:cubicBezTo>
                  <a:cubicBezTo>
                    <a:pt x="58" y="172"/>
                    <a:pt x="58" y="172"/>
                    <a:pt x="58" y="172"/>
                  </a:cubicBezTo>
                  <a:cubicBezTo>
                    <a:pt x="94" y="172"/>
                    <a:pt x="94" y="172"/>
                    <a:pt x="94" y="172"/>
                  </a:cubicBezTo>
                  <a:cubicBezTo>
                    <a:pt x="94" y="507"/>
                    <a:pt x="94" y="507"/>
                    <a:pt x="94" y="507"/>
                  </a:cubicBezTo>
                  <a:cubicBezTo>
                    <a:pt x="86" y="509"/>
                    <a:pt x="78" y="510"/>
                    <a:pt x="71" y="512"/>
                  </a:cubicBezTo>
                  <a:close/>
                  <a:moveTo>
                    <a:pt x="14" y="514"/>
                  </a:moveTo>
                  <a:cubicBezTo>
                    <a:pt x="14" y="172"/>
                    <a:pt x="14" y="172"/>
                    <a:pt x="14" y="172"/>
                  </a:cubicBezTo>
                  <a:cubicBezTo>
                    <a:pt x="44" y="172"/>
                    <a:pt x="44" y="172"/>
                    <a:pt x="44" y="172"/>
                  </a:cubicBezTo>
                  <a:cubicBezTo>
                    <a:pt x="44" y="517"/>
                    <a:pt x="44" y="517"/>
                    <a:pt x="44" y="517"/>
                  </a:cubicBezTo>
                  <a:cubicBezTo>
                    <a:pt x="33" y="518"/>
                    <a:pt x="23" y="517"/>
                    <a:pt x="14" y="514"/>
                  </a:cubicBezTo>
                  <a:close/>
                  <a:moveTo>
                    <a:pt x="108" y="506"/>
                  </a:moveTo>
                  <a:cubicBezTo>
                    <a:pt x="108" y="172"/>
                    <a:pt x="108" y="172"/>
                    <a:pt x="108" y="172"/>
                  </a:cubicBezTo>
                  <a:cubicBezTo>
                    <a:pt x="137" y="172"/>
                    <a:pt x="137" y="172"/>
                    <a:pt x="137" y="172"/>
                  </a:cubicBezTo>
                  <a:cubicBezTo>
                    <a:pt x="137" y="509"/>
                    <a:pt x="137" y="509"/>
                    <a:pt x="137" y="509"/>
                  </a:cubicBezTo>
                  <a:cubicBezTo>
                    <a:pt x="127" y="506"/>
                    <a:pt x="117" y="505"/>
                    <a:pt x="108" y="506"/>
                  </a:cubicBezTo>
                  <a:close/>
                  <a:moveTo>
                    <a:pt x="41" y="14"/>
                  </a:moveTo>
                  <a:cubicBezTo>
                    <a:pt x="110" y="14"/>
                    <a:pt x="110" y="14"/>
                    <a:pt x="110" y="14"/>
                  </a:cubicBezTo>
                  <a:cubicBezTo>
                    <a:pt x="125" y="14"/>
                    <a:pt x="137" y="26"/>
                    <a:pt x="137" y="41"/>
                  </a:cubicBezTo>
                  <a:cubicBezTo>
                    <a:pt x="137" y="86"/>
                    <a:pt x="137" y="86"/>
                    <a:pt x="137" y="86"/>
                  </a:cubicBezTo>
                  <a:cubicBezTo>
                    <a:pt x="14" y="86"/>
                    <a:pt x="14" y="86"/>
                    <a:pt x="14" y="86"/>
                  </a:cubicBezTo>
                  <a:cubicBezTo>
                    <a:pt x="14" y="41"/>
                    <a:pt x="14" y="41"/>
                    <a:pt x="14" y="41"/>
                  </a:cubicBezTo>
                  <a:cubicBezTo>
                    <a:pt x="14" y="26"/>
                    <a:pt x="26" y="14"/>
                    <a:pt x="41" y="14"/>
                  </a:cubicBezTo>
                  <a:close/>
                  <a:moveTo>
                    <a:pt x="66" y="617"/>
                  </a:moveTo>
                  <a:cubicBezTo>
                    <a:pt x="85" y="617"/>
                    <a:pt x="85" y="617"/>
                    <a:pt x="85" y="617"/>
                  </a:cubicBezTo>
                  <a:cubicBezTo>
                    <a:pt x="76" y="635"/>
                    <a:pt x="76" y="635"/>
                    <a:pt x="76" y="635"/>
                  </a:cubicBezTo>
                  <a:lnTo>
                    <a:pt x="66" y="6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7" name="Freeform 24"/>
            <p:cNvSpPr>
              <a:spLocks noEditPoints="1"/>
            </p:cNvSpPr>
            <p:nvPr/>
          </p:nvSpPr>
          <p:spPr bwMode="auto">
            <a:xfrm>
              <a:off x="3618" y="1804"/>
              <a:ext cx="75" cy="258"/>
            </a:xfrm>
            <a:custGeom>
              <a:avLst/>
              <a:gdLst>
                <a:gd name="T0" fmla="*/ 183 w 190"/>
                <a:gd name="T1" fmla="*/ 0 h 658"/>
                <a:gd name="T2" fmla="*/ 7 w 190"/>
                <a:gd name="T3" fmla="*/ 0 h 658"/>
                <a:gd name="T4" fmla="*/ 0 w 190"/>
                <a:gd name="T5" fmla="*/ 7 h 658"/>
                <a:gd name="T6" fmla="*/ 0 w 190"/>
                <a:gd name="T7" fmla="*/ 651 h 658"/>
                <a:gd name="T8" fmla="*/ 7 w 190"/>
                <a:gd name="T9" fmla="*/ 658 h 658"/>
                <a:gd name="T10" fmla="*/ 183 w 190"/>
                <a:gd name="T11" fmla="*/ 658 h 658"/>
                <a:gd name="T12" fmla="*/ 190 w 190"/>
                <a:gd name="T13" fmla="*/ 651 h 658"/>
                <a:gd name="T14" fmla="*/ 190 w 190"/>
                <a:gd name="T15" fmla="*/ 7 h 658"/>
                <a:gd name="T16" fmla="*/ 183 w 190"/>
                <a:gd name="T17" fmla="*/ 0 h 658"/>
                <a:gd name="T18" fmla="*/ 14 w 190"/>
                <a:gd name="T19" fmla="*/ 644 h 658"/>
                <a:gd name="T20" fmla="*/ 14 w 190"/>
                <a:gd name="T21" fmla="*/ 14 h 658"/>
                <a:gd name="T22" fmla="*/ 176 w 190"/>
                <a:gd name="T23" fmla="*/ 14 h 658"/>
                <a:gd name="T24" fmla="*/ 176 w 190"/>
                <a:gd name="T25" fmla="*/ 66 h 658"/>
                <a:gd name="T26" fmla="*/ 116 w 190"/>
                <a:gd name="T27" fmla="*/ 66 h 658"/>
                <a:gd name="T28" fmla="*/ 109 w 190"/>
                <a:gd name="T29" fmla="*/ 73 h 658"/>
                <a:gd name="T30" fmla="*/ 116 w 190"/>
                <a:gd name="T31" fmla="*/ 80 h 658"/>
                <a:gd name="T32" fmla="*/ 176 w 190"/>
                <a:gd name="T33" fmla="*/ 80 h 658"/>
                <a:gd name="T34" fmla="*/ 176 w 190"/>
                <a:gd name="T35" fmla="*/ 139 h 658"/>
                <a:gd name="T36" fmla="*/ 95 w 190"/>
                <a:gd name="T37" fmla="*/ 139 h 658"/>
                <a:gd name="T38" fmla="*/ 88 w 190"/>
                <a:gd name="T39" fmla="*/ 146 h 658"/>
                <a:gd name="T40" fmla="*/ 95 w 190"/>
                <a:gd name="T41" fmla="*/ 153 h 658"/>
                <a:gd name="T42" fmla="*/ 176 w 190"/>
                <a:gd name="T43" fmla="*/ 153 h 658"/>
                <a:gd name="T44" fmla="*/ 176 w 190"/>
                <a:gd name="T45" fmla="*/ 212 h 658"/>
                <a:gd name="T46" fmla="*/ 116 w 190"/>
                <a:gd name="T47" fmla="*/ 212 h 658"/>
                <a:gd name="T48" fmla="*/ 109 w 190"/>
                <a:gd name="T49" fmla="*/ 219 h 658"/>
                <a:gd name="T50" fmla="*/ 116 w 190"/>
                <a:gd name="T51" fmla="*/ 226 h 658"/>
                <a:gd name="T52" fmla="*/ 176 w 190"/>
                <a:gd name="T53" fmla="*/ 226 h 658"/>
                <a:gd name="T54" fmla="*/ 176 w 190"/>
                <a:gd name="T55" fmla="*/ 284 h 658"/>
                <a:gd name="T56" fmla="*/ 95 w 190"/>
                <a:gd name="T57" fmla="*/ 284 h 658"/>
                <a:gd name="T58" fmla="*/ 88 w 190"/>
                <a:gd name="T59" fmla="*/ 291 h 658"/>
                <a:gd name="T60" fmla="*/ 95 w 190"/>
                <a:gd name="T61" fmla="*/ 298 h 658"/>
                <a:gd name="T62" fmla="*/ 176 w 190"/>
                <a:gd name="T63" fmla="*/ 298 h 658"/>
                <a:gd name="T64" fmla="*/ 176 w 190"/>
                <a:gd name="T65" fmla="*/ 357 h 658"/>
                <a:gd name="T66" fmla="*/ 116 w 190"/>
                <a:gd name="T67" fmla="*/ 357 h 658"/>
                <a:gd name="T68" fmla="*/ 109 w 190"/>
                <a:gd name="T69" fmla="*/ 364 h 658"/>
                <a:gd name="T70" fmla="*/ 116 w 190"/>
                <a:gd name="T71" fmla="*/ 371 h 658"/>
                <a:gd name="T72" fmla="*/ 176 w 190"/>
                <a:gd name="T73" fmla="*/ 371 h 658"/>
                <a:gd name="T74" fmla="*/ 176 w 190"/>
                <a:gd name="T75" fmla="*/ 429 h 658"/>
                <a:gd name="T76" fmla="*/ 95 w 190"/>
                <a:gd name="T77" fmla="*/ 429 h 658"/>
                <a:gd name="T78" fmla="*/ 88 w 190"/>
                <a:gd name="T79" fmla="*/ 436 h 658"/>
                <a:gd name="T80" fmla="*/ 95 w 190"/>
                <a:gd name="T81" fmla="*/ 443 h 658"/>
                <a:gd name="T82" fmla="*/ 176 w 190"/>
                <a:gd name="T83" fmla="*/ 443 h 658"/>
                <a:gd name="T84" fmla="*/ 176 w 190"/>
                <a:gd name="T85" fmla="*/ 502 h 658"/>
                <a:gd name="T86" fmla="*/ 116 w 190"/>
                <a:gd name="T87" fmla="*/ 502 h 658"/>
                <a:gd name="T88" fmla="*/ 109 w 190"/>
                <a:gd name="T89" fmla="*/ 509 h 658"/>
                <a:gd name="T90" fmla="*/ 116 w 190"/>
                <a:gd name="T91" fmla="*/ 516 h 658"/>
                <a:gd name="T92" fmla="*/ 176 w 190"/>
                <a:gd name="T93" fmla="*/ 516 h 658"/>
                <a:gd name="T94" fmla="*/ 176 w 190"/>
                <a:gd name="T95" fmla="*/ 574 h 658"/>
                <a:gd name="T96" fmla="*/ 95 w 190"/>
                <a:gd name="T97" fmla="*/ 574 h 658"/>
                <a:gd name="T98" fmla="*/ 88 w 190"/>
                <a:gd name="T99" fmla="*/ 581 h 658"/>
                <a:gd name="T100" fmla="*/ 95 w 190"/>
                <a:gd name="T101" fmla="*/ 588 h 658"/>
                <a:gd name="T102" fmla="*/ 176 w 190"/>
                <a:gd name="T103" fmla="*/ 588 h 658"/>
                <a:gd name="T104" fmla="*/ 176 w 190"/>
                <a:gd name="T105" fmla="*/ 644 h 658"/>
                <a:gd name="T106" fmla="*/ 14 w 190"/>
                <a:gd name="T107" fmla="*/ 64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658">
                  <a:moveTo>
                    <a:pt x="183" y="0"/>
                  </a:moveTo>
                  <a:cubicBezTo>
                    <a:pt x="7" y="0"/>
                    <a:pt x="7" y="0"/>
                    <a:pt x="7" y="0"/>
                  </a:cubicBezTo>
                  <a:cubicBezTo>
                    <a:pt x="3" y="0"/>
                    <a:pt x="0" y="3"/>
                    <a:pt x="0" y="7"/>
                  </a:cubicBezTo>
                  <a:cubicBezTo>
                    <a:pt x="0" y="651"/>
                    <a:pt x="0" y="651"/>
                    <a:pt x="0" y="651"/>
                  </a:cubicBezTo>
                  <a:cubicBezTo>
                    <a:pt x="0" y="654"/>
                    <a:pt x="3" y="658"/>
                    <a:pt x="7" y="658"/>
                  </a:cubicBezTo>
                  <a:cubicBezTo>
                    <a:pt x="183" y="658"/>
                    <a:pt x="183" y="658"/>
                    <a:pt x="183" y="658"/>
                  </a:cubicBezTo>
                  <a:cubicBezTo>
                    <a:pt x="187" y="658"/>
                    <a:pt x="190" y="654"/>
                    <a:pt x="190" y="651"/>
                  </a:cubicBezTo>
                  <a:cubicBezTo>
                    <a:pt x="190" y="7"/>
                    <a:pt x="190" y="7"/>
                    <a:pt x="190" y="7"/>
                  </a:cubicBezTo>
                  <a:cubicBezTo>
                    <a:pt x="190" y="3"/>
                    <a:pt x="187" y="0"/>
                    <a:pt x="183" y="0"/>
                  </a:cubicBezTo>
                  <a:close/>
                  <a:moveTo>
                    <a:pt x="14" y="644"/>
                  </a:moveTo>
                  <a:cubicBezTo>
                    <a:pt x="14" y="14"/>
                    <a:pt x="14" y="14"/>
                    <a:pt x="14" y="14"/>
                  </a:cubicBezTo>
                  <a:cubicBezTo>
                    <a:pt x="176" y="14"/>
                    <a:pt x="176" y="14"/>
                    <a:pt x="176" y="14"/>
                  </a:cubicBezTo>
                  <a:cubicBezTo>
                    <a:pt x="176" y="66"/>
                    <a:pt x="176" y="66"/>
                    <a:pt x="176" y="66"/>
                  </a:cubicBezTo>
                  <a:cubicBezTo>
                    <a:pt x="116" y="66"/>
                    <a:pt x="116" y="66"/>
                    <a:pt x="116" y="66"/>
                  </a:cubicBezTo>
                  <a:cubicBezTo>
                    <a:pt x="112" y="66"/>
                    <a:pt x="109" y="70"/>
                    <a:pt x="109" y="73"/>
                  </a:cubicBezTo>
                  <a:cubicBezTo>
                    <a:pt x="109" y="77"/>
                    <a:pt x="112" y="80"/>
                    <a:pt x="116" y="80"/>
                  </a:cubicBezTo>
                  <a:cubicBezTo>
                    <a:pt x="176" y="80"/>
                    <a:pt x="176" y="80"/>
                    <a:pt x="176" y="80"/>
                  </a:cubicBezTo>
                  <a:cubicBezTo>
                    <a:pt x="176" y="139"/>
                    <a:pt x="176" y="139"/>
                    <a:pt x="176" y="139"/>
                  </a:cubicBezTo>
                  <a:cubicBezTo>
                    <a:pt x="95" y="139"/>
                    <a:pt x="95" y="139"/>
                    <a:pt x="95" y="139"/>
                  </a:cubicBezTo>
                  <a:cubicBezTo>
                    <a:pt x="91" y="139"/>
                    <a:pt x="88" y="142"/>
                    <a:pt x="88" y="146"/>
                  </a:cubicBezTo>
                  <a:cubicBezTo>
                    <a:pt x="88" y="150"/>
                    <a:pt x="91" y="153"/>
                    <a:pt x="95" y="153"/>
                  </a:cubicBezTo>
                  <a:cubicBezTo>
                    <a:pt x="176" y="153"/>
                    <a:pt x="176" y="153"/>
                    <a:pt x="176" y="153"/>
                  </a:cubicBezTo>
                  <a:cubicBezTo>
                    <a:pt x="176" y="212"/>
                    <a:pt x="176" y="212"/>
                    <a:pt x="176" y="212"/>
                  </a:cubicBezTo>
                  <a:cubicBezTo>
                    <a:pt x="116" y="212"/>
                    <a:pt x="116" y="212"/>
                    <a:pt x="116" y="212"/>
                  </a:cubicBezTo>
                  <a:cubicBezTo>
                    <a:pt x="112" y="212"/>
                    <a:pt x="109" y="215"/>
                    <a:pt x="109" y="219"/>
                  </a:cubicBezTo>
                  <a:cubicBezTo>
                    <a:pt x="109" y="222"/>
                    <a:pt x="112" y="226"/>
                    <a:pt x="116" y="226"/>
                  </a:cubicBezTo>
                  <a:cubicBezTo>
                    <a:pt x="176" y="226"/>
                    <a:pt x="176" y="226"/>
                    <a:pt x="176" y="226"/>
                  </a:cubicBezTo>
                  <a:cubicBezTo>
                    <a:pt x="176" y="284"/>
                    <a:pt x="176" y="284"/>
                    <a:pt x="176" y="284"/>
                  </a:cubicBezTo>
                  <a:cubicBezTo>
                    <a:pt x="95" y="284"/>
                    <a:pt x="95" y="284"/>
                    <a:pt x="95" y="284"/>
                  </a:cubicBezTo>
                  <a:cubicBezTo>
                    <a:pt x="91" y="284"/>
                    <a:pt x="88" y="287"/>
                    <a:pt x="88" y="291"/>
                  </a:cubicBezTo>
                  <a:cubicBezTo>
                    <a:pt x="88" y="295"/>
                    <a:pt x="91" y="298"/>
                    <a:pt x="95" y="298"/>
                  </a:cubicBezTo>
                  <a:cubicBezTo>
                    <a:pt x="176" y="298"/>
                    <a:pt x="176" y="298"/>
                    <a:pt x="176" y="298"/>
                  </a:cubicBezTo>
                  <a:cubicBezTo>
                    <a:pt x="176" y="357"/>
                    <a:pt x="176" y="357"/>
                    <a:pt x="176" y="357"/>
                  </a:cubicBezTo>
                  <a:cubicBezTo>
                    <a:pt x="116" y="357"/>
                    <a:pt x="116" y="357"/>
                    <a:pt x="116" y="357"/>
                  </a:cubicBezTo>
                  <a:cubicBezTo>
                    <a:pt x="112" y="357"/>
                    <a:pt x="109" y="360"/>
                    <a:pt x="109" y="364"/>
                  </a:cubicBezTo>
                  <a:cubicBezTo>
                    <a:pt x="109" y="368"/>
                    <a:pt x="112" y="371"/>
                    <a:pt x="116" y="371"/>
                  </a:cubicBezTo>
                  <a:cubicBezTo>
                    <a:pt x="176" y="371"/>
                    <a:pt x="176" y="371"/>
                    <a:pt x="176" y="371"/>
                  </a:cubicBezTo>
                  <a:cubicBezTo>
                    <a:pt x="176" y="429"/>
                    <a:pt x="176" y="429"/>
                    <a:pt x="176" y="429"/>
                  </a:cubicBezTo>
                  <a:cubicBezTo>
                    <a:pt x="95" y="429"/>
                    <a:pt x="95" y="429"/>
                    <a:pt x="95" y="429"/>
                  </a:cubicBezTo>
                  <a:cubicBezTo>
                    <a:pt x="91" y="429"/>
                    <a:pt x="88" y="432"/>
                    <a:pt x="88" y="436"/>
                  </a:cubicBezTo>
                  <a:cubicBezTo>
                    <a:pt x="88" y="440"/>
                    <a:pt x="91" y="443"/>
                    <a:pt x="95" y="443"/>
                  </a:cubicBezTo>
                  <a:cubicBezTo>
                    <a:pt x="176" y="443"/>
                    <a:pt x="176" y="443"/>
                    <a:pt x="176" y="443"/>
                  </a:cubicBezTo>
                  <a:cubicBezTo>
                    <a:pt x="176" y="502"/>
                    <a:pt x="176" y="502"/>
                    <a:pt x="176" y="502"/>
                  </a:cubicBezTo>
                  <a:cubicBezTo>
                    <a:pt x="116" y="502"/>
                    <a:pt x="116" y="502"/>
                    <a:pt x="116" y="502"/>
                  </a:cubicBezTo>
                  <a:cubicBezTo>
                    <a:pt x="112" y="502"/>
                    <a:pt x="109" y="505"/>
                    <a:pt x="109" y="509"/>
                  </a:cubicBezTo>
                  <a:cubicBezTo>
                    <a:pt x="109" y="513"/>
                    <a:pt x="112" y="516"/>
                    <a:pt x="116" y="516"/>
                  </a:cubicBezTo>
                  <a:cubicBezTo>
                    <a:pt x="176" y="516"/>
                    <a:pt x="176" y="516"/>
                    <a:pt x="176" y="516"/>
                  </a:cubicBezTo>
                  <a:cubicBezTo>
                    <a:pt x="176" y="574"/>
                    <a:pt x="176" y="574"/>
                    <a:pt x="176" y="574"/>
                  </a:cubicBezTo>
                  <a:cubicBezTo>
                    <a:pt x="95" y="574"/>
                    <a:pt x="95" y="574"/>
                    <a:pt x="95" y="574"/>
                  </a:cubicBezTo>
                  <a:cubicBezTo>
                    <a:pt x="91" y="574"/>
                    <a:pt x="88" y="577"/>
                    <a:pt x="88" y="581"/>
                  </a:cubicBezTo>
                  <a:cubicBezTo>
                    <a:pt x="88" y="585"/>
                    <a:pt x="91" y="588"/>
                    <a:pt x="95" y="588"/>
                  </a:cubicBezTo>
                  <a:cubicBezTo>
                    <a:pt x="176" y="588"/>
                    <a:pt x="176" y="588"/>
                    <a:pt x="176" y="588"/>
                  </a:cubicBezTo>
                  <a:cubicBezTo>
                    <a:pt x="176" y="644"/>
                    <a:pt x="176" y="644"/>
                    <a:pt x="176" y="644"/>
                  </a:cubicBezTo>
                  <a:lnTo>
                    <a:pt x="14" y="6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cxnSp>
        <p:nvCxnSpPr>
          <p:cNvPr id="51" name="Straight Connector 50"/>
          <p:cNvCxnSpPr>
            <a:cxnSpLocks/>
            <a:stCxn id="34" idx="2"/>
            <a:endCxn id="38" idx="6"/>
          </p:cNvCxnSpPr>
          <p:nvPr/>
        </p:nvCxnSpPr>
        <p:spPr>
          <a:xfrm flipH="1">
            <a:off x="5873241" y="1419474"/>
            <a:ext cx="429268" cy="616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58" idx="2"/>
          </p:cNvCxnSpPr>
          <p:nvPr/>
        </p:nvCxnSpPr>
        <p:spPr>
          <a:xfrm flipH="1">
            <a:off x="5877848" y="3520292"/>
            <a:ext cx="485270" cy="13458"/>
          </a:xfrm>
          <a:prstGeom prst="line">
            <a:avLst/>
          </a:prstGeom>
        </p:spPr>
        <p:style>
          <a:lnRef idx="1">
            <a:schemeClr val="accent1"/>
          </a:lnRef>
          <a:fillRef idx="0">
            <a:schemeClr val="accent1"/>
          </a:fillRef>
          <a:effectRef idx="0">
            <a:schemeClr val="accent1"/>
          </a:effectRef>
          <a:fontRef idx="minor">
            <a:schemeClr val="tx1"/>
          </a:fontRef>
        </p:style>
      </p:cxnSp>
      <p:sp>
        <p:nvSpPr>
          <p:cNvPr id="63" name="Title 62"/>
          <p:cNvSpPr>
            <a:spLocks noGrp="1"/>
          </p:cNvSpPr>
          <p:nvPr>
            <p:ph type="title"/>
          </p:nvPr>
        </p:nvSpPr>
        <p:spPr>
          <a:xfrm>
            <a:off x="890614" y="184131"/>
            <a:ext cx="7418474" cy="528914"/>
          </a:xfrm>
        </p:spPr>
        <p:txBody>
          <a:bodyPr>
            <a:normAutofit/>
          </a:bodyPr>
          <a:lstStyle/>
          <a:p>
            <a:pPr algn="ctr"/>
            <a:r>
              <a:rPr lang="lv-LV" sz="2500" b="1" dirty="0">
                <a:solidFill>
                  <a:schemeClr val="accent2"/>
                </a:solidFill>
              </a:rPr>
              <a:t>4+1 </a:t>
            </a:r>
            <a:r>
              <a:rPr lang="lv-LV" dirty="0" err="1"/>
              <a:t>p</a:t>
            </a:r>
            <a:r>
              <a:rPr lang="lv-LV" sz="2500" b="1" dirty="0" err="1">
                <a:solidFill>
                  <a:schemeClr val="accent2"/>
                </a:solidFill>
              </a:rPr>
              <a:t>ractice</a:t>
            </a:r>
            <a:r>
              <a:rPr lang="lv-LV" sz="2500" b="1" dirty="0">
                <a:solidFill>
                  <a:schemeClr val="accent2"/>
                </a:solidFill>
              </a:rPr>
              <a:t> </a:t>
            </a:r>
            <a:r>
              <a:rPr lang="lv-LV" sz="2500" b="1" dirty="0" err="1">
                <a:solidFill>
                  <a:schemeClr val="accent2"/>
                </a:solidFill>
              </a:rPr>
              <a:t>areas</a:t>
            </a:r>
            <a:endParaRPr lang="en-US" sz="2500" b="1" dirty="0">
              <a:solidFill>
                <a:schemeClr val="accent2"/>
              </a:solidFill>
            </a:endParaRPr>
          </a:p>
        </p:txBody>
      </p:sp>
      <p:sp>
        <p:nvSpPr>
          <p:cNvPr id="32" name="Donut 30"/>
          <p:cNvSpPr/>
          <p:nvPr/>
        </p:nvSpPr>
        <p:spPr>
          <a:xfrm>
            <a:off x="3252833" y="1389059"/>
            <a:ext cx="2646294" cy="2646294"/>
          </a:xfrm>
          <a:prstGeom prst="donut">
            <a:avLst>
              <a:gd name="adj" fmla="val 19035"/>
            </a:avLst>
          </a:prstGeom>
          <a:solidFill>
            <a:schemeClr val="bg1">
              <a:lumMod val="75000"/>
            </a:schemeClr>
          </a:solidFill>
          <a:ln>
            <a:no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7" name="Donut 29"/>
          <p:cNvSpPr/>
          <p:nvPr/>
        </p:nvSpPr>
        <p:spPr>
          <a:xfrm>
            <a:off x="3236915" y="1030238"/>
            <a:ext cx="2646294" cy="2646294"/>
          </a:xfrm>
          <a:prstGeom prst="donut">
            <a:avLst>
              <a:gd name="adj" fmla="val 19035"/>
            </a:avLst>
          </a:prstGeom>
          <a:solidFill>
            <a:schemeClr val="accent4"/>
          </a:solidFill>
          <a:ln>
            <a:solidFill>
              <a:schemeClr val="accent4">
                <a:lumMod val="75000"/>
              </a:schemeClr>
            </a:solid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chemeClr val="tx1"/>
              </a:solidFill>
            </a:endParaRPr>
          </a:p>
        </p:txBody>
      </p:sp>
      <p:sp>
        <p:nvSpPr>
          <p:cNvPr id="38" name="Donut 28"/>
          <p:cNvSpPr/>
          <p:nvPr/>
        </p:nvSpPr>
        <p:spPr>
          <a:xfrm>
            <a:off x="3226947" y="713067"/>
            <a:ext cx="2646294" cy="2646294"/>
          </a:xfrm>
          <a:prstGeom prst="donut">
            <a:avLst>
              <a:gd name="adj" fmla="val 19035"/>
            </a:avLst>
          </a:prstGeom>
          <a:solidFill>
            <a:schemeClr val="accent3"/>
          </a:solidFill>
          <a:ln>
            <a:no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cxnSp>
        <p:nvCxnSpPr>
          <p:cNvPr id="49" name="Straight Connector 48"/>
          <p:cNvCxnSpPr>
            <a:cxnSpLocks/>
            <a:stCxn id="64" idx="6"/>
            <a:endCxn id="53" idx="2"/>
          </p:cNvCxnSpPr>
          <p:nvPr/>
        </p:nvCxnSpPr>
        <p:spPr>
          <a:xfrm>
            <a:off x="2924818" y="1253295"/>
            <a:ext cx="302129" cy="473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a:stCxn id="59" idx="6"/>
          </p:cNvCxnSpPr>
          <p:nvPr/>
        </p:nvCxnSpPr>
        <p:spPr>
          <a:xfrm>
            <a:off x="2913620" y="2516136"/>
            <a:ext cx="410457" cy="99917"/>
          </a:xfrm>
          <a:prstGeom prst="line">
            <a:avLst/>
          </a:prstGeom>
        </p:spPr>
        <p:style>
          <a:lnRef idx="1">
            <a:schemeClr val="accent1"/>
          </a:lnRef>
          <a:fillRef idx="0">
            <a:schemeClr val="accent1"/>
          </a:fillRef>
          <a:effectRef idx="0">
            <a:schemeClr val="accent1"/>
          </a:effectRef>
          <a:fontRef idx="minor">
            <a:schemeClr val="tx1"/>
          </a:fontRef>
        </p:style>
      </p:cxnSp>
      <p:sp>
        <p:nvSpPr>
          <p:cNvPr id="53" name="Donut 27"/>
          <p:cNvSpPr/>
          <p:nvPr/>
        </p:nvSpPr>
        <p:spPr>
          <a:xfrm>
            <a:off x="3226947" y="403641"/>
            <a:ext cx="2646294" cy="2646294"/>
          </a:xfrm>
          <a:prstGeom prst="donut">
            <a:avLst>
              <a:gd name="adj" fmla="val 19035"/>
            </a:avLst>
          </a:prstGeom>
          <a:solidFill>
            <a:schemeClr val="accent1"/>
          </a:solidFill>
          <a:ln>
            <a:noFill/>
          </a:ln>
          <a:effectLst/>
          <a:scene3d>
            <a:camera prst="perspectiveRelaxedModerately" fov="300000">
              <a:rot lat="18890634" lon="0" rev="0"/>
            </a:camera>
            <a:lightRig rig="threePt" dir="t"/>
          </a:scene3d>
          <a:sp3d extrusionH="203200"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chemeClr val="tx1"/>
              </a:solidFill>
            </a:endParaRPr>
          </a:p>
        </p:txBody>
      </p:sp>
      <p:sp>
        <p:nvSpPr>
          <p:cNvPr id="58" name="Oval 57"/>
          <p:cNvSpPr/>
          <p:nvPr/>
        </p:nvSpPr>
        <p:spPr>
          <a:xfrm>
            <a:off x="6363118" y="3151757"/>
            <a:ext cx="737070" cy="7370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9" name="Oval 58"/>
          <p:cNvSpPr/>
          <p:nvPr/>
        </p:nvSpPr>
        <p:spPr>
          <a:xfrm>
            <a:off x="2176550" y="2147601"/>
            <a:ext cx="737070" cy="7370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0" name="TextBox 59"/>
          <p:cNvSpPr txBox="1"/>
          <p:nvPr/>
        </p:nvSpPr>
        <p:spPr>
          <a:xfrm>
            <a:off x="517317" y="2058441"/>
            <a:ext cx="1433104" cy="715581"/>
          </a:xfrm>
          <a:prstGeom prst="rect">
            <a:avLst/>
          </a:prstGeom>
          <a:noFill/>
        </p:spPr>
        <p:txBody>
          <a:bodyPr wrap="square" rtlCol="0">
            <a:spAutoFit/>
          </a:bodyPr>
          <a:lstStyle/>
          <a:p>
            <a:pPr algn="r"/>
            <a:r>
              <a:rPr lang="en-GB" b="1" dirty="0"/>
              <a:t>Commercial </a:t>
            </a:r>
            <a:r>
              <a:rPr lang="lv-LV" b="1" dirty="0"/>
              <a:t>&amp;</a:t>
            </a:r>
            <a:r>
              <a:rPr lang="en-GB" b="1" dirty="0"/>
              <a:t> Corporate Services</a:t>
            </a:r>
            <a:endParaRPr lang="en-US" sz="1050" dirty="0"/>
          </a:p>
        </p:txBody>
      </p:sp>
      <p:sp>
        <p:nvSpPr>
          <p:cNvPr id="64" name="Oval 63"/>
          <p:cNvSpPr/>
          <p:nvPr/>
        </p:nvSpPr>
        <p:spPr>
          <a:xfrm>
            <a:off x="2187748" y="884760"/>
            <a:ext cx="737070" cy="7370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66" name="Straight Connector 65"/>
          <p:cNvCxnSpPr>
            <a:cxnSpLocks/>
            <a:stCxn id="70" idx="2"/>
            <a:endCxn id="32" idx="6"/>
          </p:cNvCxnSpPr>
          <p:nvPr/>
        </p:nvCxnSpPr>
        <p:spPr>
          <a:xfrm flipH="1">
            <a:off x="5899127" y="2454486"/>
            <a:ext cx="433781" cy="25772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282788" y="1954566"/>
            <a:ext cx="1746912" cy="715581"/>
          </a:xfrm>
          <a:prstGeom prst="rect">
            <a:avLst/>
          </a:prstGeom>
          <a:noFill/>
        </p:spPr>
        <p:txBody>
          <a:bodyPr wrap="square" rtlCol="0">
            <a:spAutoFit/>
          </a:bodyPr>
          <a:lstStyle/>
          <a:p>
            <a:r>
              <a:rPr lang="en-GB" b="1" dirty="0"/>
              <a:t>Construction, Real Estate and Environment</a:t>
            </a:r>
            <a:endParaRPr lang="en-US" sz="1050" dirty="0"/>
          </a:p>
        </p:txBody>
      </p:sp>
      <p:sp>
        <p:nvSpPr>
          <p:cNvPr id="70" name="Oval 69"/>
          <p:cNvSpPr/>
          <p:nvPr/>
        </p:nvSpPr>
        <p:spPr>
          <a:xfrm>
            <a:off x="6332908" y="2085951"/>
            <a:ext cx="737070" cy="7370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4" name="TextBox 73"/>
          <p:cNvSpPr txBox="1"/>
          <p:nvPr/>
        </p:nvSpPr>
        <p:spPr>
          <a:xfrm>
            <a:off x="751343" y="1103254"/>
            <a:ext cx="1746913" cy="300082"/>
          </a:xfrm>
          <a:prstGeom prst="rect">
            <a:avLst/>
          </a:prstGeom>
          <a:noFill/>
        </p:spPr>
        <p:txBody>
          <a:bodyPr wrap="square" rtlCol="0">
            <a:spAutoFit/>
          </a:bodyPr>
          <a:lstStyle/>
          <a:p>
            <a:r>
              <a:rPr lang="en-GB" b="1" dirty="0"/>
              <a:t>Procurement</a:t>
            </a:r>
            <a:endParaRPr lang="en-US" sz="1050" dirty="0"/>
          </a:p>
        </p:txBody>
      </p:sp>
    </p:spTree>
    <p:extLst>
      <p:ext uri="{BB962C8B-B14F-4D97-AF65-F5344CB8AC3E}">
        <p14:creationId xmlns:p14="http://schemas.microsoft.com/office/powerpoint/2010/main" val="2642746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14:bounceEnd="60000">
                                          <p:cBhvr additive="base">
                                            <p:cTn id="7" dur="8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8" dur="8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0000">
                                      <p:stCondLst>
                                        <p:cond delay="800"/>
                                      </p:stCondLst>
                                      <p:childTnLst>
                                        <p:set>
                                          <p:cBhvr>
                                            <p:cTn id="10" dur="1" fill="hold">
                                              <p:stCondLst>
                                                <p:cond delay="0"/>
                                              </p:stCondLst>
                                            </p:cTn>
                                            <p:tgtEl>
                                              <p:spTgt spid="28"/>
                                            </p:tgtEl>
                                            <p:attrNameLst>
                                              <p:attrName>style.visibility</p:attrName>
                                            </p:attrNameLst>
                                          </p:cBhvr>
                                          <p:to>
                                            <p:strVal val="visible"/>
                                          </p:to>
                                        </p:set>
                                        <p:anim calcmode="lin" valueType="num" p14:bounceEnd="60000">
                                          <p:cBhvr additive="base">
                                            <p:cTn id="11" dur="9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2" dur="900" fill="hold"/>
                                            <p:tgtEl>
                                              <p:spTgt spid="2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200"/>
                                            <p:tgtEl>
                                              <p:spTgt spid="54"/>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11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200"/>
                                            <p:tgtEl>
                                              <p:spTgt spid="51"/>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13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2" presetClass="entr" presetSubtype="1" fill="hold" grpId="0" nodeType="withEffect" p14:presetBounceEnd="60000">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14:bounceEnd="60000">
                                          <p:cBhvr additive="base">
                                            <p:cTn id="33" dur="7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34" dur="700" fill="hold"/>
                                            <p:tgtEl>
                                              <p:spTgt spid="32"/>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14:presetBounceEnd="60000">
                                      <p:stCondLst>
                                        <p:cond delay="200"/>
                                      </p:stCondLst>
                                      <p:childTnLst>
                                        <p:set>
                                          <p:cBhvr>
                                            <p:cTn id="36" dur="1" fill="hold">
                                              <p:stCondLst>
                                                <p:cond delay="0"/>
                                              </p:stCondLst>
                                            </p:cTn>
                                            <p:tgtEl>
                                              <p:spTgt spid="37"/>
                                            </p:tgtEl>
                                            <p:attrNameLst>
                                              <p:attrName>style.visibility</p:attrName>
                                            </p:attrNameLst>
                                          </p:cBhvr>
                                          <p:to>
                                            <p:strVal val="visible"/>
                                          </p:to>
                                        </p:set>
                                        <p:anim calcmode="lin" valueType="num" p14:bounceEnd="60000">
                                          <p:cBhvr additive="base">
                                            <p:cTn id="37" dur="8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38" dur="800" fill="hold"/>
                                            <p:tgtEl>
                                              <p:spTgt spid="3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14:presetBounceEnd="60000">
                                      <p:stCondLst>
                                        <p:cond delay="500"/>
                                      </p:stCondLst>
                                      <p:childTnLst>
                                        <p:set>
                                          <p:cBhvr>
                                            <p:cTn id="40" dur="1" fill="hold">
                                              <p:stCondLst>
                                                <p:cond delay="0"/>
                                              </p:stCondLst>
                                            </p:cTn>
                                            <p:tgtEl>
                                              <p:spTgt spid="38"/>
                                            </p:tgtEl>
                                            <p:attrNameLst>
                                              <p:attrName>style.visibility</p:attrName>
                                            </p:attrNameLst>
                                          </p:cBhvr>
                                          <p:to>
                                            <p:strVal val="visible"/>
                                          </p:to>
                                        </p:set>
                                        <p:anim calcmode="lin" valueType="num" p14:bounceEnd="60000">
                                          <p:cBhvr additive="base">
                                            <p:cTn id="41" dur="800" fill="hold"/>
                                            <p:tgtEl>
                                              <p:spTgt spid="38"/>
                                            </p:tgtEl>
                                            <p:attrNameLst>
                                              <p:attrName>ppt_x</p:attrName>
                                            </p:attrNameLst>
                                          </p:cBhvr>
                                          <p:tavLst>
                                            <p:tav tm="0">
                                              <p:val>
                                                <p:strVal val="#ppt_x"/>
                                              </p:val>
                                            </p:tav>
                                            <p:tav tm="100000">
                                              <p:val>
                                                <p:strVal val="#ppt_x"/>
                                              </p:val>
                                            </p:tav>
                                          </p:tavLst>
                                        </p:anim>
                                        <p:anim calcmode="lin" valueType="num" p14:bounceEnd="60000">
                                          <p:cBhvr additive="base">
                                            <p:cTn id="42" dur="800" fill="hold"/>
                                            <p:tgtEl>
                                              <p:spTgt spid="38"/>
                                            </p:tgtEl>
                                            <p:attrNameLst>
                                              <p:attrName>ppt_y</p:attrName>
                                            </p:attrNameLst>
                                          </p:cBhvr>
                                          <p:tavLst>
                                            <p:tav tm="0">
                                              <p:val>
                                                <p:strVal val="0-#ppt_h/2"/>
                                              </p:val>
                                            </p:tav>
                                            <p:tav tm="100000">
                                              <p:val>
                                                <p:strVal val="#ppt_y"/>
                                              </p:val>
                                            </p:tav>
                                          </p:tavLst>
                                        </p:anim>
                                      </p:childTnLst>
                                    </p:cTn>
                                  </p:par>
                                  <p:par>
                                    <p:cTn id="43" presetID="10" presetClass="entr" presetSubtype="0" fill="hold" nodeType="withEffect">
                                      <p:stCondLst>
                                        <p:cond delay="80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00"/>
                                            <p:tgtEl>
                                              <p:spTgt spid="49"/>
                                            </p:tgtEl>
                                          </p:cBhvr>
                                        </p:animEffect>
                                      </p:childTnLst>
                                    </p:cTn>
                                  </p:par>
                                  <p:par>
                                    <p:cTn id="46" presetID="10" presetClass="entr" presetSubtype="0" fill="hold" nodeType="withEffect">
                                      <p:stCondLst>
                                        <p:cond delay="8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00"/>
                                            <p:tgtEl>
                                              <p:spTgt spid="52"/>
                                            </p:tgtEl>
                                          </p:cBhvr>
                                        </p:animEffect>
                                      </p:childTnLst>
                                    </p:cTn>
                                  </p:par>
                                  <p:par>
                                    <p:cTn id="49" presetID="2" presetClass="entr" presetSubtype="1" fill="hold" grpId="0" nodeType="withEffect" p14:presetBounceEnd="60000">
                                      <p:stCondLst>
                                        <p:cond delay="800"/>
                                      </p:stCondLst>
                                      <p:childTnLst>
                                        <p:set>
                                          <p:cBhvr>
                                            <p:cTn id="50" dur="1" fill="hold">
                                              <p:stCondLst>
                                                <p:cond delay="0"/>
                                              </p:stCondLst>
                                            </p:cTn>
                                            <p:tgtEl>
                                              <p:spTgt spid="53"/>
                                            </p:tgtEl>
                                            <p:attrNameLst>
                                              <p:attrName>style.visibility</p:attrName>
                                            </p:attrNameLst>
                                          </p:cBhvr>
                                          <p:to>
                                            <p:strVal val="visible"/>
                                          </p:to>
                                        </p:set>
                                        <p:anim calcmode="lin" valueType="num" p14:bounceEnd="60000">
                                          <p:cBhvr additive="base">
                                            <p:cTn id="51" dur="900" fill="hold"/>
                                            <p:tgtEl>
                                              <p:spTgt spid="53"/>
                                            </p:tgtEl>
                                            <p:attrNameLst>
                                              <p:attrName>ppt_x</p:attrName>
                                            </p:attrNameLst>
                                          </p:cBhvr>
                                          <p:tavLst>
                                            <p:tav tm="0">
                                              <p:val>
                                                <p:strVal val="#ppt_x"/>
                                              </p:val>
                                            </p:tav>
                                            <p:tav tm="100000">
                                              <p:val>
                                                <p:strVal val="#ppt_x"/>
                                              </p:val>
                                            </p:tav>
                                          </p:tavLst>
                                        </p:anim>
                                        <p:anim calcmode="lin" valueType="num" p14:bounceEnd="60000">
                                          <p:cBhvr additive="base">
                                            <p:cTn id="52" dur="900" fill="hold"/>
                                            <p:tgtEl>
                                              <p:spTgt spid="53"/>
                                            </p:tgtEl>
                                            <p:attrNameLst>
                                              <p:attrName>ppt_y</p:attrName>
                                            </p:attrNameLst>
                                          </p:cBhvr>
                                          <p:tavLst>
                                            <p:tav tm="0">
                                              <p:val>
                                                <p:strVal val="0-#ppt_h/2"/>
                                              </p:val>
                                            </p:tav>
                                            <p:tav tm="100000">
                                              <p:val>
                                                <p:strVal val="#ppt_y"/>
                                              </p:val>
                                            </p:tav>
                                          </p:tavLst>
                                        </p:anim>
                                      </p:childTnLst>
                                    </p:cTn>
                                  </p:par>
                                  <p:par>
                                    <p:cTn id="53" presetID="10" presetClass="entr" presetSubtype="0" fill="hold" grpId="0" nodeType="withEffect">
                                      <p:stCondLst>
                                        <p:cond delay="130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par>
                                    <p:cTn id="59" presetID="10" presetClass="entr" presetSubtype="0" fill="hold" grpId="0" nodeType="withEffect">
                                      <p:stCondLst>
                                        <p:cond delay="160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grpId="0" nodeType="withEffect">
                                      <p:stCondLst>
                                        <p:cond delay="16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nodeType="withEffect">
                                      <p:stCondLst>
                                        <p:cond delay="50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200"/>
                                            <p:tgtEl>
                                              <p:spTgt spid="66"/>
                                            </p:tgtEl>
                                          </p:cBhvr>
                                        </p:animEffect>
                                      </p:childTnLst>
                                    </p:cTn>
                                  </p:par>
                                  <p:par>
                                    <p:cTn id="68" presetID="10" presetClass="entr" presetSubtype="0" fill="hold" grpId="0" nodeType="withEffect">
                                      <p:stCondLst>
                                        <p:cond delay="130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grpId="0" nodeType="withEffect">
                                      <p:stCondLst>
                                        <p:cond delay="70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ntr" presetSubtype="0" fill="hold" grpId="0" nodeType="withEffect">
                                      <p:stCondLst>
                                        <p:cond delay="130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4" grpId="0" animBg="1"/>
          <p:bldP spid="40" grpId="0"/>
          <p:bldP spid="41" grpId="0"/>
          <p:bldP spid="32" grpId="0" animBg="1"/>
          <p:bldP spid="37" grpId="0" animBg="1"/>
          <p:bldP spid="38" grpId="0" animBg="1"/>
          <p:bldP spid="53" grpId="0" animBg="1"/>
          <p:bldP spid="58" grpId="0" animBg="1"/>
          <p:bldP spid="59" grpId="0" animBg="1"/>
          <p:bldP spid="60" grpId="0"/>
          <p:bldP spid="64" grpId="0" animBg="1"/>
          <p:bldP spid="68" grpId="0"/>
          <p:bldP spid="70" grpId="0" animBg="1"/>
          <p:bldP spid="7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800" fill="hold"/>
                                            <p:tgtEl>
                                              <p:spTgt spid="29"/>
                                            </p:tgtEl>
                                            <p:attrNameLst>
                                              <p:attrName>ppt_x</p:attrName>
                                            </p:attrNameLst>
                                          </p:cBhvr>
                                          <p:tavLst>
                                            <p:tav tm="0">
                                              <p:val>
                                                <p:strVal val="#ppt_x"/>
                                              </p:val>
                                            </p:tav>
                                            <p:tav tm="100000">
                                              <p:val>
                                                <p:strVal val="#ppt_x"/>
                                              </p:val>
                                            </p:tav>
                                          </p:tavLst>
                                        </p:anim>
                                        <p:anim calcmode="lin" valueType="num">
                                          <p:cBhvr additive="base">
                                            <p:cTn id="8" dur="8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8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900" fill="hold"/>
                                            <p:tgtEl>
                                              <p:spTgt spid="28"/>
                                            </p:tgtEl>
                                            <p:attrNameLst>
                                              <p:attrName>ppt_x</p:attrName>
                                            </p:attrNameLst>
                                          </p:cBhvr>
                                          <p:tavLst>
                                            <p:tav tm="0">
                                              <p:val>
                                                <p:strVal val="#ppt_x"/>
                                              </p:val>
                                            </p:tav>
                                            <p:tav tm="100000">
                                              <p:val>
                                                <p:strVal val="#ppt_x"/>
                                              </p:val>
                                            </p:tav>
                                          </p:tavLst>
                                        </p:anim>
                                        <p:anim calcmode="lin" valueType="num">
                                          <p:cBhvr additive="base">
                                            <p:cTn id="12" dur="900" fill="hold"/>
                                            <p:tgtEl>
                                              <p:spTgt spid="2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200"/>
                                            <p:tgtEl>
                                              <p:spTgt spid="54"/>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11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200"/>
                                            <p:tgtEl>
                                              <p:spTgt spid="51"/>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130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2" presetClass="entr" presetSubtype="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700" fill="hold"/>
                                            <p:tgtEl>
                                              <p:spTgt spid="32"/>
                                            </p:tgtEl>
                                            <p:attrNameLst>
                                              <p:attrName>ppt_x</p:attrName>
                                            </p:attrNameLst>
                                          </p:cBhvr>
                                          <p:tavLst>
                                            <p:tav tm="0">
                                              <p:val>
                                                <p:strVal val="#ppt_x"/>
                                              </p:val>
                                            </p:tav>
                                            <p:tav tm="100000">
                                              <p:val>
                                                <p:strVal val="#ppt_x"/>
                                              </p:val>
                                            </p:tav>
                                          </p:tavLst>
                                        </p:anim>
                                        <p:anim calcmode="lin" valueType="num">
                                          <p:cBhvr additive="base">
                                            <p:cTn id="34" dur="700" fill="hold"/>
                                            <p:tgtEl>
                                              <p:spTgt spid="32"/>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20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800" fill="hold"/>
                                            <p:tgtEl>
                                              <p:spTgt spid="37"/>
                                            </p:tgtEl>
                                            <p:attrNameLst>
                                              <p:attrName>ppt_x</p:attrName>
                                            </p:attrNameLst>
                                          </p:cBhvr>
                                          <p:tavLst>
                                            <p:tav tm="0">
                                              <p:val>
                                                <p:strVal val="#ppt_x"/>
                                              </p:val>
                                            </p:tav>
                                            <p:tav tm="100000">
                                              <p:val>
                                                <p:strVal val="#ppt_x"/>
                                              </p:val>
                                            </p:tav>
                                          </p:tavLst>
                                        </p:anim>
                                        <p:anim calcmode="lin" valueType="num">
                                          <p:cBhvr additive="base">
                                            <p:cTn id="38" dur="800" fill="hold"/>
                                            <p:tgtEl>
                                              <p:spTgt spid="3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50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800" fill="hold"/>
                                            <p:tgtEl>
                                              <p:spTgt spid="38"/>
                                            </p:tgtEl>
                                            <p:attrNameLst>
                                              <p:attrName>ppt_x</p:attrName>
                                            </p:attrNameLst>
                                          </p:cBhvr>
                                          <p:tavLst>
                                            <p:tav tm="0">
                                              <p:val>
                                                <p:strVal val="#ppt_x"/>
                                              </p:val>
                                            </p:tav>
                                            <p:tav tm="100000">
                                              <p:val>
                                                <p:strVal val="#ppt_x"/>
                                              </p:val>
                                            </p:tav>
                                          </p:tavLst>
                                        </p:anim>
                                        <p:anim calcmode="lin" valueType="num">
                                          <p:cBhvr additive="base">
                                            <p:cTn id="42" dur="800" fill="hold"/>
                                            <p:tgtEl>
                                              <p:spTgt spid="38"/>
                                            </p:tgtEl>
                                            <p:attrNameLst>
                                              <p:attrName>ppt_y</p:attrName>
                                            </p:attrNameLst>
                                          </p:cBhvr>
                                          <p:tavLst>
                                            <p:tav tm="0">
                                              <p:val>
                                                <p:strVal val="0-#ppt_h/2"/>
                                              </p:val>
                                            </p:tav>
                                            <p:tav tm="100000">
                                              <p:val>
                                                <p:strVal val="#ppt_y"/>
                                              </p:val>
                                            </p:tav>
                                          </p:tavLst>
                                        </p:anim>
                                      </p:childTnLst>
                                    </p:cTn>
                                  </p:par>
                                  <p:par>
                                    <p:cTn id="43" presetID="10" presetClass="entr" presetSubtype="0" fill="hold" nodeType="withEffect">
                                      <p:stCondLst>
                                        <p:cond delay="80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00"/>
                                            <p:tgtEl>
                                              <p:spTgt spid="49"/>
                                            </p:tgtEl>
                                          </p:cBhvr>
                                        </p:animEffect>
                                      </p:childTnLst>
                                    </p:cTn>
                                  </p:par>
                                  <p:par>
                                    <p:cTn id="46" presetID="10" presetClass="entr" presetSubtype="0" fill="hold" nodeType="withEffect">
                                      <p:stCondLst>
                                        <p:cond delay="8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00"/>
                                            <p:tgtEl>
                                              <p:spTgt spid="52"/>
                                            </p:tgtEl>
                                          </p:cBhvr>
                                        </p:animEffect>
                                      </p:childTnLst>
                                    </p:cTn>
                                  </p:par>
                                  <p:par>
                                    <p:cTn id="49" presetID="2" presetClass="entr" presetSubtype="1" fill="hold" grpId="0" nodeType="withEffect">
                                      <p:stCondLst>
                                        <p:cond delay="80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900" fill="hold"/>
                                            <p:tgtEl>
                                              <p:spTgt spid="53"/>
                                            </p:tgtEl>
                                            <p:attrNameLst>
                                              <p:attrName>ppt_x</p:attrName>
                                            </p:attrNameLst>
                                          </p:cBhvr>
                                          <p:tavLst>
                                            <p:tav tm="0">
                                              <p:val>
                                                <p:strVal val="#ppt_x"/>
                                              </p:val>
                                            </p:tav>
                                            <p:tav tm="100000">
                                              <p:val>
                                                <p:strVal val="#ppt_x"/>
                                              </p:val>
                                            </p:tav>
                                          </p:tavLst>
                                        </p:anim>
                                        <p:anim calcmode="lin" valueType="num">
                                          <p:cBhvr additive="base">
                                            <p:cTn id="52" dur="900" fill="hold"/>
                                            <p:tgtEl>
                                              <p:spTgt spid="53"/>
                                            </p:tgtEl>
                                            <p:attrNameLst>
                                              <p:attrName>ppt_y</p:attrName>
                                            </p:attrNameLst>
                                          </p:cBhvr>
                                          <p:tavLst>
                                            <p:tav tm="0">
                                              <p:val>
                                                <p:strVal val="0-#ppt_h/2"/>
                                              </p:val>
                                            </p:tav>
                                            <p:tav tm="100000">
                                              <p:val>
                                                <p:strVal val="#ppt_y"/>
                                              </p:val>
                                            </p:tav>
                                          </p:tavLst>
                                        </p:anim>
                                      </p:childTnLst>
                                    </p:cTn>
                                  </p:par>
                                  <p:par>
                                    <p:cTn id="53" presetID="10" presetClass="entr" presetSubtype="0" fill="hold" grpId="0" nodeType="withEffect">
                                      <p:stCondLst>
                                        <p:cond delay="130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par>
                                    <p:cTn id="59" presetID="10" presetClass="entr" presetSubtype="0" fill="hold" grpId="0" nodeType="withEffect">
                                      <p:stCondLst>
                                        <p:cond delay="160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grpId="0" nodeType="withEffect">
                                      <p:stCondLst>
                                        <p:cond delay="16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nodeType="withEffect">
                                      <p:stCondLst>
                                        <p:cond delay="50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200"/>
                                            <p:tgtEl>
                                              <p:spTgt spid="66"/>
                                            </p:tgtEl>
                                          </p:cBhvr>
                                        </p:animEffect>
                                      </p:childTnLst>
                                    </p:cTn>
                                  </p:par>
                                  <p:par>
                                    <p:cTn id="68" presetID="10" presetClass="entr" presetSubtype="0" fill="hold" grpId="0" nodeType="withEffect">
                                      <p:stCondLst>
                                        <p:cond delay="130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grpId="0" nodeType="withEffect">
                                      <p:stCondLst>
                                        <p:cond delay="70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par>
                                    <p:cTn id="74" presetID="10" presetClass="entr" presetSubtype="0" fill="hold" grpId="0" nodeType="withEffect">
                                      <p:stCondLst>
                                        <p:cond delay="1300"/>
                                      </p:stCondLst>
                                      <p:childTnLst>
                                        <p:set>
                                          <p:cBhvr>
                                            <p:cTn id="75" dur="1" fill="hold">
                                              <p:stCondLst>
                                                <p:cond delay="0"/>
                                              </p:stCondLst>
                                            </p:cTn>
                                            <p:tgtEl>
                                              <p:spTgt spid="74"/>
                                            </p:tgtEl>
                                            <p:attrNameLst>
                                              <p:attrName>style.visibility</p:attrName>
                                            </p:attrNameLst>
                                          </p:cBhvr>
                                          <p:to>
                                            <p:strVal val="visible"/>
                                          </p:to>
                                        </p:set>
                                        <p:animEffect transition="in" filter="fade">
                                          <p:cBhvr>
                                            <p:cTn id="7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4" grpId="0" animBg="1"/>
          <p:bldP spid="40" grpId="0"/>
          <p:bldP spid="41" grpId="0"/>
          <p:bldP spid="32" grpId="0" animBg="1"/>
          <p:bldP spid="37" grpId="0" animBg="1"/>
          <p:bldP spid="38" grpId="0" animBg="1"/>
          <p:bldP spid="53" grpId="0" animBg="1"/>
          <p:bldP spid="58" grpId="0" animBg="1"/>
          <p:bldP spid="59" grpId="0" animBg="1"/>
          <p:bldP spid="60" grpId="0"/>
          <p:bldP spid="64" grpId="0" animBg="1"/>
          <p:bldP spid="68" grpId="0"/>
          <p:bldP spid="70" grpId="0" animBg="1"/>
          <p:bldP spid="7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801" y="450059"/>
            <a:ext cx="7418474" cy="528914"/>
          </a:xfrm>
        </p:spPr>
        <p:txBody>
          <a:bodyPr/>
          <a:lstStyle/>
          <a:p>
            <a:pPr algn="ctr"/>
            <a:r>
              <a:rPr lang="lv-LV" dirty="0" err="1"/>
              <a:t>Main</a:t>
            </a:r>
            <a:r>
              <a:rPr lang="lv-LV" dirty="0"/>
              <a:t> </a:t>
            </a:r>
            <a:r>
              <a:rPr lang="lv-LV" dirty="0" err="1"/>
              <a:t>services</a:t>
            </a:r>
            <a:endParaRPr lang="en-GB" dirty="0"/>
          </a:p>
        </p:txBody>
      </p:sp>
      <p:sp>
        <p:nvSpPr>
          <p:cNvPr id="7" name="Rectangle 6"/>
          <p:cNvSpPr/>
          <p:nvPr/>
        </p:nvSpPr>
        <p:spPr>
          <a:xfrm>
            <a:off x="1338560" y="2101394"/>
            <a:ext cx="1857793" cy="1896417"/>
          </a:xfrm>
          <a:prstGeom prst="rect">
            <a:avLst/>
          </a:prstGeom>
          <a:solidFill>
            <a:schemeClr val="accent2">
              <a:lumMod val="60000"/>
              <a:lumOff val="40000"/>
              <a:alpha val="20000"/>
            </a:schemeClr>
          </a:solidFill>
        </p:spPr>
        <p:txBody>
          <a:bodyPr wrap="square" lIns="137160" tIns="137160" rIns="137160" bIns="137160">
            <a:spAutoFit/>
          </a:bodyPr>
          <a:lstStyle/>
          <a:p>
            <a:pPr marL="128588" indent="-128588">
              <a:lnSpc>
                <a:spcPct val="94000"/>
              </a:lnSpc>
              <a:spcAft>
                <a:spcPts val="600"/>
              </a:spcAft>
              <a:buClr>
                <a:schemeClr val="accent1"/>
              </a:buClr>
              <a:buFont typeface="Arial" panose="020B0604020202020204" pitchFamily="34" charset="0"/>
              <a:buChar char="•"/>
            </a:pPr>
            <a:r>
              <a:rPr lang="lv-LV" sz="1200" dirty="0" err="1"/>
              <a:t>Procurement</a:t>
            </a:r>
            <a:endParaRPr lang="en-US" sz="1200" dirty="0"/>
          </a:p>
          <a:p>
            <a:pPr marL="128588" indent="-128588">
              <a:lnSpc>
                <a:spcPct val="94000"/>
              </a:lnSpc>
              <a:spcAft>
                <a:spcPts val="600"/>
              </a:spcAft>
              <a:buClr>
                <a:schemeClr val="accent1"/>
              </a:buClr>
              <a:buFont typeface="Arial" panose="020B0604020202020204" pitchFamily="34" charset="0"/>
              <a:buChar char="•"/>
            </a:pPr>
            <a:r>
              <a:rPr lang="en-US" sz="1200" dirty="0"/>
              <a:t>Commercial and Corporate Services</a:t>
            </a:r>
          </a:p>
          <a:p>
            <a:pPr marL="128588" indent="-128588">
              <a:lnSpc>
                <a:spcPct val="94000"/>
              </a:lnSpc>
              <a:spcAft>
                <a:spcPts val="600"/>
              </a:spcAft>
              <a:buClr>
                <a:schemeClr val="accent1"/>
              </a:buClr>
              <a:buFont typeface="Arial" panose="020B0604020202020204" pitchFamily="34" charset="0"/>
              <a:buChar char="•"/>
            </a:pPr>
            <a:r>
              <a:rPr lang="en-US" sz="1200" dirty="0"/>
              <a:t>Competition Law and State Aid</a:t>
            </a:r>
            <a:endParaRPr lang="lv-LV" sz="1200" dirty="0"/>
          </a:p>
          <a:p>
            <a:pPr marL="128588" indent="-128588">
              <a:lnSpc>
                <a:spcPct val="94000"/>
              </a:lnSpc>
              <a:spcAft>
                <a:spcPts val="600"/>
              </a:spcAft>
              <a:buClr>
                <a:schemeClr val="accent1"/>
              </a:buClr>
              <a:buFont typeface="Arial" panose="020B0604020202020204" pitchFamily="34" charset="0"/>
              <a:buChar char="•"/>
            </a:pPr>
            <a:r>
              <a:rPr lang="en-US" sz="1200" dirty="0"/>
              <a:t>Construction, Real Estate and Environment</a:t>
            </a:r>
            <a:endParaRPr lang="lv-LV" sz="1200" dirty="0"/>
          </a:p>
        </p:txBody>
      </p:sp>
      <p:sp>
        <p:nvSpPr>
          <p:cNvPr id="3" name="TextBox 2"/>
          <p:cNvSpPr txBox="1"/>
          <p:nvPr/>
        </p:nvSpPr>
        <p:spPr>
          <a:xfrm>
            <a:off x="1338561" y="1205476"/>
            <a:ext cx="1857792" cy="715581"/>
          </a:xfrm>
          <a:prstGeom prst="rect">
            <a:avLst/>
          </a:prstGeom>
          <a:solidFill>
            <a:schemeClr val="accent2"/>
          </a:solidFill>
        </p:spPr>
        <p:txBody>
          <a:bodyPr wrap="square" lIns="182880" tIns="91440" rIns="182880" bIns="91440" rtlCol="0">
            <a:spAutoFit/>
          </a:bodyPr>
          <a:lstStyle/>
          <a:p>
            <a:endParaRPr lang="lv-LV" sz="1050" dirty="0">
              <a:solidFill>
                <a:srgbClr val="FFFFFF"/>
              </a:solidFill>
            </a:endParaRPr>
          </a:p>
          <a:p>
            <a:r>
              <a:rPr lang="lv-LV" sz="1200" dirty="0">
                <a:solidFill>
                  <a:srgbClr val="FFFFFF"/>
                </a:solidFill>
              </a:rPr>
              <a:t>Legal Services</a:t>
            </a:r>
          </a:p>
          <a:p>
            <a:endParaRPr lang="lv-LV" sz="1200" dirty="0">
              <a:solidFill>
                <a:srgbClr val="FFFFFF"/>
              </a:solidFill>
            </a:endParaRPr>
          </a:p>
        </p:txBody>
      </p:sp>
      <p:sp useBgFill="1">
        <p:nvSpPr>
          <p:cNvPr id="8" name="Oval 7"/>
          <p:cNvSpPr/>
          <p:nvPr/>
        </p:nvSpPr>
        <p:spPr>
          <a:xfrm>
            <a:off x="1180937" y="1003892"/>
            <a:ext cx="403168" cy="403168"/>
          </a:xfrm>
          <a:prstGeom prst="ellipse">
            <a:avLst/>
          </a:prstGeom>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500" dirty="0">
                <a:solidFill>
                  <a:schemeClr val="tx1"/>
                </a:solidFill>
              </a:rPr>
              <a:t>01</a:t>
            </a:r>
          </a:p>
        </p:txBody>
      </p:sp>
      <p:grpSp>
        <p:nvGrpSpPr>
          <p:cNvPr id="16" name="Group 15">
            <a:extLst>
              <a:ext uri="{FF2B5EF4-FFF2-40B4-BE49-F238E27FC236}">
                <a16:creationId xmlns:a16="http://schemas.microsoft.com/office/drawing/2014/main" id="{596F6AA6-1BBA-45AE-92B0-982A99557268}"/>
              </a:ext>
            </a:extLst>
          </p:cNvPr>
          <p:cNvGrpSpPr/>
          <p:nvPr/>
        </p:nvGrpSpPr>
        <p:grpSpPr>
          <a:xfrm>
            <a:off x="3975100" y="1003892"/>
            <a:ext cx="4254496" cy="3730624"/>
            <a:chOff x="1110025" y="1003892"/>
            <a:chExt cx="3367765" cy="3730624"/>
          </a:xfrm>
        </p:grpSpPr>
        <p:sp>
          <p:nvSpPr>
            <p:cNvPr id="12" name="Rectangle 11"/>
            <p:cNvSpPr/>
            <p:nvPr/>
          </p:nvSpPr>
          <p:spPr>
            <a:xfrm>
              <a:off x="1249358" y="2076865"/>
              <a:ext cx="3228432" cy="2657651"/>
            </a:xfrm>
            <a:prstGeom prst="rect">
              <a:avLst/>
            </a:prstGeom>
            <a:solidFill>
              <a:schemeClr val="accent1">
                <a:lumMod val="60000"/>
                <a:lumOff val="40000"/>
                <a:alpha val="20000"/>
              </a:schemeClr>
            </a:solidFill>
          </p:spPr>
          <p:txBody>
            <a:bodyPr wrap="square" lIns="137160" tIns="137160" rIns="137160" bIns="137160">
              <a:spAutoFit/>
            </a:bodyPr>
            <a:lstStyle/>
            <a:p>
              <a:pPr marL="128588" indent="-128588">
                <a:lnSpc>
                  <a:spcPct val="94000"/>
                </a:lnSpc>
                <a:spcAft>
                  <a:spcPts val="600"/>
                </a:spcAft>
                <a:buClr>
                  <a:schemeClr val="accent3"/>
                </a:buClr>
                <a:buFont typeface="Arial" panose="020B0604020202020204" pitchFamily="34" charset="0"/>
                <a:buChar char="•"/>
              </a:pPr>
              <a:r>
                <a:rPr lang="en-US" sz="1150" dirty="0"/>
                <a:t>Assisting in preparing agenda of </a:t>
              </a:r>
              <a:r>
                <a:rPr lang="lv-LV" sz="1150" dirty="0"/>
                <a:t>SB </a:t>
              </a:r>
              <a:r>
                <a:rPr lang="en-US" sz="1150" dirty="0"/>
                <a:t>meeting and supporting documents</a:t>
              </a:r>
              <a:endParaRPr lang="lv-LV" sz="1150" dirty="0"/>
            </a:p>
            <a:p>
              <a:pPr marL="128588" indent="-128588">
                <a:lnSpc>
                  <a:spcPct val="94000"/>
                </a:lnSpc>
                <a:spcAft>
                  <a:spcPts val="600"/>
                </a:spcAft>
                <a:buClr>
                  <a:schemeClr val="accent3"/>
                </a:buClr>
                <a:buFont typeface="Arial" panose="020B0604020202020204" pitchFamily="34" charset="0"/>
                <a:buChar char="•"/>
              </a:pPr>
              <a:r>
                <a:rPr lang="en-US" sz="1150" dirty="0"/>
                <a:t>Convening, attending and drafting of minutes of </a:t>
              </a:r>
              <a:r>
                <a:rPr lang="lv-LV" sz="1150" dirty="0"/>
                <a:t>SB</a:t>
              </a:r>
              <a:r>
                <a:rPr lang="en-US" sz="1150" dirty="0"/>
                <a:t>, and </a:t>
              </a:r>
              <a:r>
                <a:rPr lang="lv-LV" sz="1150" dirty="0"/>
                <a:t>AGM/EGM</a:t>
              </a:r>
            </a:p>
            <a:p>
              <a:pPr marL="128588" indent="-128588">
                <a:lnSpc>
                  <a:spcPct val="94000"/>
                </a:lnSpc>
                <a:spcAft>
                  <a:spcPts val="600"/>
                </a:spcAft>
                <a:buClr>
                  <a:schemeClr val="accent3"/>
                </a:buClr>
                <a:buFont typeface="Arial" panose="020B0604020202020204" pitchFamily="34" charset="0"/>
                <a:buChar char="•"/>
              </a:pPr>
              <a:r>
                <a:rPr lang="en-US" sz="1150" dirty="0"/>
                <a:t>Maintaining an appropriate registry of </a:t>
              </a:r>
              <a:r>
                <a:rPr lang="lv-LV" sz="1150" dirty="0"/>
                <a:t>SB </a:t>
              </a:r>
              <a:r>
                <a:rPr lang="en-US" sz="1150" dirty="0"/>
                <a:t>decisions</a:t>
              </a:r>
              <a:endParaRPr lang="lv-LV" sz="1150" dirty="0"/>
            </a:p>
            <a:p>
              <a:pPr marL="128588" indent="-128588">
                <a:lnSpc>
                  <a:spcPct val="94000"/>
                </a:lnSpc>
                <a:spcAft>
                  <a:spcPts val="600"/>
                </a:spcAft>
                <a:buClr>
                  <a:schemeClr val="accent3"/>
                </a:buClr>
                <a:buFont typeface="Arial" panose="020B0604020202020204" pitchFamily="34" charset="0"/>
                <a:buChar char="•"/>
              </a:pPr>
              <a:r>
                <a:rPr lang="en-US" sz="1150" dirty="0"/>
                <a:t>Registering or filing of relevant </a:t>
              </a:r>
              <a:r>
                <a:rPr lang="lv-LV" sz="1150" dirty="0"/>
                <a:t>SB </a:t>
              </a:r>
              <a:r>
                <a:rPr lang="en-US" sz="1150" dirty="0"/>
                <a:t>decisions with appropriate state</a:t>
              </a:r>
              <a:r>
                <a:rPr lang="lv-LV" sz="1150" dirty="0"/>
                <a:t> </a:t>
              </a:r>
              <a:r>
                <a:rPr lang="en-US" sz="1150" dirty="0"/>
                <a:t>or private institutions, submission of such decisions for execution to addressees of decisions</a:t>
              </a:r>
              <a:endParaRPr lang="lv-LV" sz="1150" dirty="0"/>
            </a:p>
            <a:p>
              <a:pPr marL="128588" indent="-128588">
                <a:lnSpc>
                  <a:spcPct val="94000"/>
                </a:lnSpc>
                <a:spcAft>
                  <a:spcPts val="600"/>
                </a:spcAft>
                <a:buClr>
                  <a:schemeClr val="accent3"/>
                </a:buClr>
                <a:buFont typeface="Arial" panose="020B0604020202020204" pitchFamily="34" charset="0"/>
                <a:buChar char="•"/>
              </a:pPr>
              <a:r>
                <a:rPr lang="en-US" sz="1150" dirty="0"/>
                <a:t>Annual compliance and maintenance of statutory records</a:t>
              </a:r>
              <a:endParaRPr lang="lv-LV" sz="1150" dirty="0"/>
            </a:p>
            <a:p>
              <a:pPr marL="128588" indent="-128588">
                <a:lnSpc>
                  <a:spcPct val="94000"/>
                </a:lnSpc>
                <a:spcAft>
                  <a:spcPts val="600"/>
                </a:spcAft>
                <a:buClr>
                  <a:schemeClr val="accent3"/>
                </a:buClr>
                <a:buFont typeface="Arial" panose="020B0604020202020204" pitchFamily="34" charset="0"/>
                <a:buChar char="•"/>
              </a:pPr>
              <a:r>
                <a:rPr lang="en-US" sz="1150" dirty="0"/>
                <a:t>Advising on issues included in the agenda of </a:t>
              </a:r>
              <a:r>
                <a:rPr lang="lv-LV" sz="1150" dirty="0"/>
                <a:t>SB </a:t>
              </a:r>
              <a:r>
                <a:rPr lang="en-US" sz="1150" dirty="0"/>
                <a:t>and </a:t>
              </a:r>
              <a:r>
                <a:rPr lang="lv-LV" sz="1150" dirty="0"/>
                <a:t>AGM/EGM</a:t>
              </a:r>
              <a:r>
                <a:rPr lang="en-US" sz="1150" dirty="0"/>
                <a:t>, support for </a:t>
              </a:r>
              <a:r>
                <a:rPr lang="lv-LV" sz="1150" dirty="0"/>
                <a:t>SB </a:t>
              </a:r>
              <a:r>
                <a:rPr lang="en-US" sz="1150" dirty="0"/>
                <a:t>members</a:t>
              </a:r>
            </a:p>
          </p:txBody>
        </p:sp>
        <p:sp>
          <p:nvSpPr>
            <p:cNvPr id="4" name="TextBox 3"/>
            <p:cNvSpPr txBox="1"/>
            <p:nvPr/>
          </p:nvSpPr>
          <p:spPr>
            <a:xfrm>
              <a:off x="1249358" y="1209031"/>
              <a:ext cx="3228432" cy="692497"/>
            </a:xfrm>
            <a:prstGeom prst="rect">
              <a:avLst/>
            </a:prstGeom>
            <a:solidFill>
              <a:schemeClr val="accent1"/>
            </a:solidFill>
          </p:spPr>
          <p:txBody>
            <a:bodyPr wrap="square" lIns="182880" tIns="91440" rIns="182880" bIns="91440" rtlCol="0">
              <a:spAutoFit/>
            </a:bodyPr>
            <a:lstStyle/>
            <a:p>
              <a:endParaRPr lang="lv-LV" sz="1050" dirty="0">
                <a:solidFill>
                  <a:srgbClr val="FFFFFF"/>
                </a:solidFill>
              </a:endParaRPr>
            </a:p>
            <a:p>
              <a:r>
                <a:rPr lang="lv-LV" sz="1200" dirty="0" err="1">
                  <a:solidFill>
                    <a:srgbClr val="FFFFFF"/>
                  </a:solidFill>
                </a:rPr>
                <a:t>Company</a:t>
              </a:r>
              <a:r>
                <a:rPr lang="lv-LV" sz="1200" dirty="0">
                  <a:solidFill>
                    <a:srgbClr val="FFFFFF"/>
                  </a:solidFill>
                </a:rPr>
                <a:t> </a:t>
              </a:r>
              <a:r>
                <a:rPr lang="lv-LV" sz="1200" dirty="0" err="1">
                  <a:solidFill>
                    <a:srgbClr val="FFFFFF"/>
                  </a:solidFill>
                </a:rPr>
                <a:t>Secretary</a:t>
              </a:r>
              <a:r>
                <a:rPr lang="lv-LV" sz="1200" dirty="0">
                  <a:solidFill>
                    <a:srgbClr val="FFFFFF"/>
                  </a:solidFill>
                </a:rPr>
                <a:t> Services</a:t>
              </a:r>
            </a:p>
            <a:p>
              <a:endParaRPr lang="lv-LV" sz="1050" dirty="0">
                <a:solidFill>
                  <a:srgbClr val="FFFFFF"/>
                </a:solidFill>
              </a:endParaRPr>
            </a:p>
          </p:txBody>
        </p:sp>
        <p:sp useBgFill="1">
          <p:nvSpPr>
            <p:cNvPr id="9" name="Oval 8"/>
            <p:cNvSpPr/>
            <p:nvPr/>
          </p:nvSpPr>
          <p:spPr>
            <a:xfrm>
              <a:off x="1110025" y="1003892"/>
              <a:ext cx="342508" cy="403168"/>
            </a:xfrm>
            <a:prstGeom prst="ellipse">
              <a:avLst/>
            </a:prstGeom>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500" dirty="0">
                  <a:solidFill>
                    <a:schemeClr val="tx1"/>
                  </a:solidFill>
                </a:rPr>
                <a:t>02</a:t>
              </a:r>
            </a:p>
          </p:txBody>
        </p:sp>
      </p:grpSp>
    </p:spTree>
    <p:extLst>
      <p:ext uri="{BB962C8B-B14F-4D97-AF65-F5344CB8AC3E}">
        <p14:creationId xmlns:p14="http://schemas.microsoft.com/office/powerpoint/2010/main" val="2108028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a:spLocks/>
          </p:cNvSpPr>
          <p:nvPr/>
        </p:nvSpPr>
        <p:spPr bwMode="auto">
          <a:xfrm rot="1988943">
            <a:off x="4074936" y="1130032"/>
            <a:ext cx="496888" cy="3597275"/>
          </a:xfrm>
          <a:custGeom>
            <a:avLst/>
            <a:gdLst>
              <a:gd name="T0" fmla="*/ 0 w 44"/>
              <a:gd name="T1" fmla="*/ 0 h 319"/>
              <a:gd name="T2" fmla="*/ 0 w 44"/>
              <a:gd name="T3" fmla="*/ 262 h 319"/>
              <a:gd name="T4" fmla="*/ 20 w 44"/>
              <a:gd name="T5" fmla="*/ 317 h 319"/>
              <a:gd name="T6" fmla="*/ 24 w 44"/>
              <a:gd name="T7" fmla="*/ 317 h 319"/>
              <a:gd name="T8" fmla="*/ 44 w 44"/>
              <a:gd name="T9" fmla="*/ 262 h 319"/>
              <a:gd name="T10" fmla="*/ 44 w 44"/>
              <a:gd name="T11" fmla="*/ 0 h 319"/>
              <a:gd name="T12" fmla="*/ 0 w 44"/>
              <a:gd name="T13" fmla="*/ 0 h 319"/>
            </a:gdLst>
            <a:ahLst/>
            <a:cxnLst>
              <a:cxn ang="0">
                <a:pos x="T0" y="T1"/>
              </a:cxn>
              <a:cxn ang="0">
                <a:pos x="T2" y="T3"/>
              </a:cxn>
              <a:cxn ang="0">
                <a:pos x="T4" y="T5"/>
              </a:cxn>
              <a:cxn ang="0">
                <a:pos x="T6" y="T7"/>
              </a:cxn>
              <a:cxn ang="0">
                <a:pos x="T8" y="T9"/>
              </a:cxn>
              <a:cxn ang="0">
                <a:pos x="T10" y="T11"/>
              </a:cxn>
              <a:cxn ang="0">
                <a:pos x="T12" y="T13"/>
              </a:cxn>
            </a:cxnLst>
            <a:rect l="0" t="0" r="r" b="b"/>
            <a:pathLst>
              <a:path w="44" h="319">
                <a:moveTo>
                  <a:pt x="0" y="0"/>
                </a:moveTo>
                <a:cubicBezTo>
                  <a:pt x="0" y="262"/>
                  <a:pt x="0" y="262"/>
                  <a:pt x="0" y="262"/>
                </a:cubicBezTo>
                <a:cubicBezTo>
                  <a:pt x="20" y="317"/>
                  <a:pt x="20" y="317"/>
                  <a:pt x="20" y="317"/>
                </a:cubicBezTo>
                <a:cubicBezTo>
                  <a:pt x="21" y="319"/>
                  <a:pt x="24" y="319"/>
                  <a:pt x="24" y="317"/>
                </a:cubicBezTo>
                <a:cubicBezTo>
                  <a:pt x="44" y="262"/>
                  <a:pt x="44" y="262"/>
                  <a:pt x="44" y="262"/>
                </a:cubicBezTo>
                <a:cubicBezTo>
                  <a:pt x="44" y="0"/>
                  <a:pt x="44" y="0"/>
                  <a:pt x="44" y="0"/>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nvGrpSpPr>
          <p:cNvPr id="50" name="Group 49"/>
          <p:cNvGrpSpPr/>
          <p:nvPr/>
        </p:nvGrpSpPr>
        <p:grpSpPr>
          <a:xfrm>
            <a:off x="4268907" y="769034"/>
            <a:ext cx="1590781" cy="3498087"/>
            <a:chOff x="4268906" y="769034"/>
            <a:chExt cx="1590781" cy="3498087"/>
          </a:xfrm>
        </p:grpSpPr>
        <p:grpSp>
          <p:nvGrpSpPr>
            <p:cNvPr id="51" name="Group 50"/>
            <p:cNvGrpSpPr/>
            <p:nvPr/>
          </p:nvGrpSpPr>
          <p:grpSpPr>
            <a:xfrm>
              <a:off x="4268906" y="1074042"/>
              <a:ext cx="439904" cy="3193079"/>
              <a:chOff x="4268906" y="1074042"/>
              <a:chExt cx="439904" cy="3193079"/>
            </a:xfrm>
          </p:grpSpPr>
          <p:sp>
            <p:nvSpPr>
              <p:cNvPr id="76" name="Rectangle 75"/>
              <p:cNvSpPr>
                <a:spLocks noChangeArrowheads="1"/>
              </p:cNvSpPr>
              <p:nvPr/>
            </p:nvSpPr>
            <p:spPr bwMode="auto">
              <a:xfrm rot="1988943">
                <a:off x="4357717" y="1177341"/>
                <a:ext cx="247650" cy="3021222"/>
              </a:xfrm>
              <a:prstGeom prst="rect">
                <a:avLst/>
              </a:prstGeom>
              <a:solidFill>
                <a:schemeClr val="bg1">
                  <a:lumMod val="75000"/>
                  <a:lumOff val="25000"/>
                </a:schemeClr>
              </a:solidFill>
              <a:ln>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3" name="Freeform 82"/>
              <p:cNvSpPr>
                <a:spLocks noChangeArrowheads="1"/>
              </p:cNvSpPr>
              <p:nvPr/>
            </p:nvSpPr>
            <p:spPr bwMode="auto">
              <a:xfrm rot="1988943">
                <a:off x="4268906" y="1074042"/>
                <a:ext cx="125414" cy="3004697"/>
              </a:xfrm>
              <a:custGeom>
                <a:avLst/>
                <a:gdLst>
                  <a:gd name="connsiteX0" fmla="*/ 1 w 125414"/>
                  <a:gd name="connsiteY0" fmla="*/ 0 h 3004697"/>
                  <a:gd name="connsiteX1" fmla="*/ 125414 w 125414"/>
                  <a:gd name="connsiteY1" fmla="*/ 0 h 3004697"/>
                  <a:gd name="connsiteX2" fmla="*/ 125414 w 125414"/>
                  <a:gd name="connsiteY2" fmla="*/ 2953502 h 3004697"/>
                  <a:gd name="connsiteX3" fmla="*/ 125413 w 125414"/>
                  <a:gd name="connsiteY3" fmla="*/ 2953502 h 3004697"/>
                  <a:gd name="connsiteX4" fmla="*/ 125413 w 125414"/>
                  <a:gd name="connsiteY4" fmla="*/ 2958059 h 3004697"/>
                  <a:gd name="connsiteX5" fmla="*/ 0 w 125414"/>
                  <a:gd name="connsiteY5" fmla="*/ 2958058 h 3004697"/>
                  <a:gd name="connsiteX6" fmla="*/ 0 w 125414"/>
                  <a:gd name="connsiteY6" fmla="*/ 1976420 h 3004697"/>
                  <a:gd name="connsiteX7" fmla="*/ 1 w 125414"/>
                  <a:gd name="connsiteY7" fmla="*/ 1976420 h 300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14" h="3004697">
                    <a:moveTo>
                      <a:pt x="1" y="0"/>
                    </a:moveTo>
                    <a:lnTo>
                      <a:pt x="125414" y="0"/>
                    </a:lnTo>
                    <a:lnTo>
                      <a:pt x="125414" y="2953502"/>
                    </a:lnTo>
                    <a:lnTo>
                      <a:pt x="125413" y="2953502"/>
                    </a:lnTo>
                    <a:lnTo>
                      <a:pt x="125413" y="2958059"/>
                    </a:lnTo>
                    <a:cubicBezTo>
                      <a:pt x="114012" y="3014475"/>
                      <a:pt x="45605" y="3025758"/>
                      <a:pt x="0" y="2958058"/>
                    </a:cubicBezTo>
                    <a:lnTo>
                      <a:pt x="0" y="1976420"/>
                    </a:lnTo>
                    <a:lnTo>
                      <a:pt x="1" y="1976420"/>
                    </a:lnTo>
                    <a:close/>
                  </a:path>
                </a:pathLst>
              </a:custGeom>
              <a:solidFill>
                <a:schemeClr val="bg1">
                  <a:lumMod val="50000"/>
                  <a:lumOff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4" name="Freeform 83"/>
              <p:cNvSpPr>
                <a:spLocks/>
              </p:cNvSpPr>
              <p:nvPr/>
            </p:nvSpPr>
            <p:spPr bwMode="auto">
              <a:xfrm rot="1988943">
                <a:off x="4584375" y="1283813"/>
                <a:ext cx="124435" cy="2983308"/>
              </a:xfrm>
              <a:custGeom>
                <a:avLst/>
                <a:gdLst>
                  <a:gd name="connsiteX0" fmla="*/ 0 w 124435"/>
                  <a:gd name="connsiteY0" fmla="*/ 0 h 2983308"/>
                  <a:gd name="connsiteX1" fmla="*/ 123825 w 124435"/>
                  <a:gd name="connsiteY1" fmla="*/ 0 h 2983308"/>
                  <a:gd name="connsiteX2" fmla="*/ 123825 w 124435"/>
                  <a:gd name="connsiteY2" fmla="*/ 1959190 h 2983308"/>
                  <a:gd name="connsiteX3" fmla="*/ 124435 w 124435"/>
                  <a:gd name="connsiteY3" fmla="*/ 1959190 h 2983308"/>
                  <a:gd name="connsiteX4" fmla="*/ 124435 w 124435"/>
                  <a:gd name="connsiteY4" fmla="*/ 2940990 h 2983308"/>
                  <a:gd name="connsiteX5" fmla="*/ 610 w 124435"/>
                  <a:gd name="connsiteY5" fmla="*/ 2940990 h 2983308"/>
                  <a:gd name="connsiteX6" fmla="*/ 610 w 124435"/>
                  <a:gd name="connsiteY6" fmla="*/ 2312367 h 2983308"/>
                  <a:gd name="connsiteX7" fmla="*/ 0 w 124435"/>
                  <a:gd name="connsiteY7" fmla="*/ 2312367 h 29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35" h="2983308">
                    <a:moveTo>
                      <a:pt x="0" y="0"/>
                    </a:moveTo>
                    <a:lnTo>
                      <a:pt x="123825" y="0"/>
                    </a:lnTo>
                    <a:lnTo>
                      <a:pt x="123825" y="1959190"/>
                    </a:lnTo>
                    <a:lnTo>
                      <a:pt x="124435" y="1959190"/>
                    </a:lnTo>
                    <a:cubicBezTo>
                      <a:pt x="124435" y="1959190"/>
                      <a:pt x="124435" y="1959190"/>
                      <a:pt x="124435" y="2940990"/>
                    </a:cubicBezTo>
                    <a:cubicBezTo>
                      <a:pt x="101921" y="2997415"/>
                      <a:pt x="23124" y="2997415"/>
                      <a:pt x="610" y="2940990"/>
                    </a:cubicBezTo>
                    <a:lnTo>
                      <a:pt x="610" y="2312367"/>
                    </a:lnTo>
                    <a:lnTo>
                      <a:pt x="0" y="2312367"/>
                    </a:lnTo>
                    <a:close/>
                  </a:path>
                </a:pathLst>
              </a:custGeom>
              <a:solidFill>
                <a:schemeClr val="bg1">
                  <a:lumMod val="90000"/>
                  <a:lumOff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52" name="Freeform 51"/>
            <p:cNvSpPr>
              <a:spLocks/>
            </p:cNvSpPr>
            <p:nvPr/>
          </p:nvSpPr>
          <p:spPr bwMode="auto">
            <a:xfrm rot="1988943">
              <a:off x="5364387" y="769034"/>
              <a:ext cx="495300" cy="373063"/>
            </a:xfrm>
            <a:custGeom>
              <a:avLst/>
              <a:gdLst>
                <a:gd name="T0" fmla="*/ 32 w 44"/>
                <a:gd name="T1" fmla="*/ 0 h 33"/>
                <a:gd name="T2" fmla="*/ 12 w 44"/>
                <a:gd name="T3" fmla="*/ 0 h 33"/>
                <a:gd name="T4" fmla="*/ 0 w 44"/>
                <a:gd name="T5" fmla="*/ 12 h 33"/>
                <a:gd name="T6" fmla="*/ 0 w 44"/>
                <a:gd name="T7" fmla="*/ 33 h 33"/>
                <a:gd name="T8" fmla="*/ 44 w 44"/>
                <a:gd name="T9" fmla="*/ 33 h 33"/>
                <a:gd name="T10" fmla="*/ 44 w 44"/>
                <a:gd name="T11" fmla="*/ 12 h 33"/>
                <a:gd name="T12" fmla="*/ 32 w 4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32" y="0"/>
                  </a:moveTo>
                  <a:cubicBezTo>
                    <a:pt x="12" y="0"/>
                    <a:pt x="12" y="0"/>
                    <a:pt x="12" y="0"/>
                  </a:cubicBezTo>
                  <a:cubicBezTo>
                    <a:pt x="5" y="0"/>
                    <a:pt x="0" y="6"/>
                    <a:pt x="0" y="12"/>
                  </a:cubicBezTo>
                  <a:cubicBezTo>
                    <a:pt x="0" y="33"/>
                    <a:pt x="0" y="33"/>
                    <a:pt x="0" y="33"/>
                  </a:cubicBezTo>
                  <a:cubicBezTo>
                    <a:pt x="44" y="33"/>
                    <a:pt x="44" y="33"/>
                    <a:pt x="44" y="33"/>
                  </a:cubicBezTo>
                  <a:cubicBezTo>
                    <a:pt x="44" y="12"/>
                    <a:pt x="44" y="12"/>
                    <a:pt x="44" y="12"/>
                  </a:cubicBezTo>
                  <a:cubicBezTo>
                    <a:pt x="44" y="6"/>
                    <a:pt x="38" y="0"/>
                    <a:pt x="32" y="0"/>
                  </a:cubicBezTo>
                  <a:close/>
                </a:path>
              </a:pathLst>
            </a:custGeom>
            <a:gradFill flip="none" rotWithShape="1">
              <a:gsLst>
                <a:gs pos="0">
                  <a:srgbClr val="EFBBC7">
                    <a:shade val="67500"/>
                    <a:satMod val="115000"/>
                  </a:srgbClr>
                </a:gs>
                <a:gs pos="100000">
                  <a:srgbClr val="EFBBC7">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3" name="Rectangle 52"/>
            <p:cNvSpPr>
              <a:spLocks noChangeArrowheads="1"/>
            </p:cNvSpPr>
            <p:nvPr/>
          </p:nvSpPr>
          <p:spPr bwMode="auto">
            <a:xfrm rot="1988943">
              <a:off x="5160823" y="1081511"/>
              <a:ext cx="495300" cy="371475"/>
            </a:xfrm>
            <a:prstGeom prst="rect">
              <a:avLst/>
            </a:prstGeom>
            <a:gradFill flip="none" rotWithShape="1">
              <a:gsLst>
                <a:gs pos="0">
                  <a:srgbClr val="828282">
                    <a:shade val="30000"/>
                    <a:satMod val="115000"/>
                  </a:srgbClr>
                </a:gs>
                <a:gs pos="50000">
                  <a:srgbClr val="828282">
                    <a:shade val="67500"/>
                    <a:satMod val="115000"/>
                  </a:srgbClr>
                </a:gs>
                <a:gs pos="100000">
                  <a:srgbClr val="828282">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81" name="Group 80"/>
          <p:cNvGrpSpPr/>
          <p:nvPr/>
        </p:nvGrpSpPr>
        <p:grpSpPr>
          <a:xfrm>
            <a:off x="3722778" y="2887919"/>
            <a:ext cx="439340" cy="1242693"/>
            <a:chOff x="3722777" y="2887918"/>
            <a:chExt cx="439340" cy="1242693"/>
          </a:xfrm>
        </p:grpSpPr>
        <p:sp>
          <p:nvSpPr>
            <p:cNvPr id="6" name="Freeform 5"/>
            <p:cNvSpPr>
              <a:spLocks/>
            </p:cNvSpPr>
            <p:nvPr/>
          </p:nvSpPr>
          <p:spPr bwMode="auto">
            <a:xfrm rot="1988943">
              <a:off x="4038292" y="3092386"/>
              <a:ext cx="123825" cy="1038225"/>
            </a:xfrm>
            <a:custGeom>
              <a:avLst/>
              <a:gdLst>
                <a:gd name="T0" fmla="*/ 0 w 11"/>
                <a:gd name="T1" fmla="*/ 87 h 92"/>
                <a:gd name="T2" fmla="*/ 11 w 11"/>
                <a:gd name="T3" fmla="*/ 87 h 92"/>
                <a:gd name="T4" fmla="*/ 11 w 11"/>
                <a:gd name="T5" fmla="*/ 0 h 92"/>
                <a:gd name="T6" fmla="*/ 0 w 11"/>
                <a:gd name="T7" fmla="*/ 0 h 92"/>
                <a:gd name="T8" fmla="*/ 0 w 11"/>
                <a:gd name="T9" fmla="*/ 87 h 92"/>
              </a:gdLst>
              <a:ahLst/>
              <a:cxnLst>
                <a:cxn ang="0">
                  <a:pos x="T0" y="T1"/>
                </a:cxn>
                <a:cxn ang="0">
                  <a:pos x="T2" y="T3"/>
                </a:cxn>
                <a:cxn ang="0">
                  <a:pos x="T4" y="T5"/>
                </a:cxn>
                <a:cxn ang="0">
                  <a:pos x="T6" y="T7"/>
                </a:cxn>
                <a:cxn ang="0">
                  <a:pos x="T8" y="T9"/>
                </a:cxn>
              </a:cxnLst>
              <a:rect l="0" t="0" r="r" b="b"/>
              <a:pathLst>
                <a:path w="11" h="92">
                  <a:moveTo>
                    <a:pt x="0" y="87"/>
                  </a:moveTo>
                  <a:cubicBezTo>
                    <a:pt x="2" y="92"/>
                    <a:pt x="9" y="92"/>
                    <a:pt x="11" y="87"/>
                  </a:cubicBezTo>
                  <a:cubicBezTo>
                    <a:pt x="11" y="0"/>
                    <a:pt x="11" y="0"/>
                    <a:pt x="11" y="0"/>
                  </a:cubicBezTo>
                  <a:cubicBezTo>
                    <a:pt x="0" y="0"/>
                    <a:pt x="0" y="0"/>
                    <a:pt x="0" y="0"/>
                  </a:cubicBezTo>
                  <a:lnTo>
                    <a:pt x="0" y="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0" name="Rectangle 9"/>
            <p:cNvSpPr>
              <a:spLocks noChangeArrowheads="1"/>
            </p:cNvSpPr>
            <p:nvPr/>
          </p:nvSpPr>
          <p:spPr bwMode="auto">
            <a:xfrm rot="1988943">
              <a:off x="3814794" y="2989013"/>
              <a:ext cx="247650" cy="106045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2" name="Freeform 11"/>
            <p:cNvSpPr>
              <a:spLocks/>
            </p:cNvSpPr>
            <p:nvPr/>
          </p:nvSpPr>
          <p:spPr bwMode="auto">
            <a:xfrm rot="1988943">
              <a:off x="3722777" y="2887918"/>
              <a:ext cx="125413" cy="1049338"/>
            </a:xfrm>
            <a:custGeom>
              <a:avLst/>
              <a:gdLst>
                <a:gd name="T0" fmla="*/ 0 w 11"/>
                <a:gd name="T1" fmla="*/ 87 h 93"/>
                <a:gd name="T2" fmla="*/ 11 w 11"/>
                <a:gd name="T3" fmla="*/ 87 h 93"/>
                <a:gd name="T4" fmla="*/ 11 w 11"/>
                <a:gd name="T5" fmla="*/ 0 h 93"/>
                <a:gd name="T6" fmla="*/ 0 w 11"/>
                <a:gd name="T7" fmla="*/ 0 h 93"/>
                <a:gd name="T8" fmla="*/ 0 w 11"/>
                <a:gd name="T9" fmla="*/ 87 h 93"/>
              </a:gdLst>
              <a:ahLst/>
              <a:cxnLst>
                <a:cxn ang="0">
                  <a:pos x="T0" y="T1"/>
                </a:cxn>
                <a:cxn ang="0">
                  <a:pos x="T2" y="T3"/>
                </a:cxn>
                <a:cxn ang="0">
                  <a:pos x="T4" y="T5"/>
                </a:cxn>
                <a:cxn ang="0">
                  <a:pos x="T6" y="T7"/>
                </a:cxn>
                <a:cxn ang="0">
                  <a:pos x="T8" y="T9"/>
                </a:cxn>
              </a:cxnLst>
              <a:rect l="0" t="0" r="r" b="b"/>
              <a:pathLst>
                <a:path w="11" h="93">
                  <a:moveTo>
                    <a:pt x="0" y="87"/>
                  </a:moveTo>
                  <a:cubicBezTo>
                    <a:pt x="4" y="93"/>
                    <a:pt x="10" y="92"/>
                    <a:pt x="11" y="87"/>
                  </a:cubicBezTo>
                  <a:cubicBezTo>
                    <a:pt x="11" y="0"/>
                    <a:pt x="11" y="0"/>
                    <a:pt x="11" y="0"/>
                  </a:cubicBezTo>
                  <a:cubicBezTo>
                    <a:pt x="0" y="0"/>
                    <a:pt x="0" y="0"/>
                    <a:pt x="0" y="0"/>
                  </a:cubicBezTo>
                  <a:lnTo>
                    <a:pt x="0" y="87"/>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82" name="Group 81"/>
          <p:cNvGrpSpPr/>
          <p:nvPr/>
        </p:nvGrpSpPr>
        <p:grpSpPr>
          <a:xfrm>
            <a:off x="4277911" y="2072068"/>
            <a:ext cx="436302" cy="1184639"/>
            <a:chOff x="4277911" y="2072067"/>
            <a:chExt cx="436302" cy="1184639"/>
          </a:xfrm>
        </p:grpSpPr>
        <p:sp>
          <p:nvSpPr>
            <p:cNvPr id="7" name="Rectangle 6"/>
            <p:cNvSpPr>
              <a:spLocks noChangeArrowheads="1"/>
            </p:cNvSpPr>
            <p:nvPr/>
          </p:nvSpPr>
          <p:spPr bwMode="auto">
            <a:xfrm rot="1988943">
              <a:off x="4590388" y="2275631"/>
              <a:ext cx="123825" cy="981075"/>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1" name="Rectangle 10"/>
            <p:cNvSpPr>
              <a:spLocks noChangeArrowheads="1"/>
            </p:cNvSpPr>
            <p:nvPr/>
          </p:nvSpPr>
          <p:spPr bwMode="auto">
            <a:xfrm rot="1988943">
              <a:off x="4372966" y="2174066"/>
              <a:ext cx="247650" cy="98107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4" name="Rectangle 13"/>
            <p:cNvSpPr>
              <a:spLocks noChangeArrowheads="1"/>
            </p:cNvSpPr>
            <p:nvPr/>
          </p:nvSpPr>
          <p:spPr bwMode="auto">
            <a:xfrm rot="1988943">
              <a:off x="4277911" y="2072067"/>
              <a:ext cx="125413" cy="981075"/>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15" name="Freeform 14"/>
          <p:cNvSpPr>
            <a:spLocks/>
          </p:cNvSpPr>
          <p:nvPr/>
        </p:nvSpPr>
        <p:spPr bwMode="auto">
          <a:xfrm rot="1988943">
            <a:off x="3325788" y="3861400"/>
            <a:ext cx="496888" cy="428625"/>
          </a:xfrm>
          <a:custGeom>
            <a:avLst/>
            <a:gdLst>
              <a:gd name="T0" fmla="*/ 30 w 44"/>
              <a:gd name="T1" fmla="*/ 38 h 38"/>
              <a:gd name="T2" fmla="*/ 44 w 44"/>
              <a:gd name="T3" fmla="*/ 0 h 38"/>
              <a:gd name="T4" fmla="*/ 33 w 44"/>
              <a:gd name="T5" fmla="*/ 0 h 38"/>
              <a:gd name="T6" fmla="*/ 11 w 44"/>
              <a:gd name="T7" fmla="*/ 0 h 38"/>
              <a:gd name="T8" fmla="*/ 0 w 44"/>
              <a:gd name="T9" fmla="*/ 0 h 38"/>
              <a:gd name="T10" fmla="*/ 14 w 44"/>
              <a:gd name="T11" fmla="*/ 38 h 38"/>
              <a:gd name="T12" fmla="*/ 22 w 44"/>
              <a:gd name="T13" fmla="*/ 38 h 38"/>
              <a:gd name="T14" fmla="*/ 30 w 44"/>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8">
                <a:moveTo>
                  <a:pt x="30" y="38"/>
                </a:moveTo>
                <a:cubicBezTo>
                  <a:pt x="44" y="0"/>
                  <a:pt x="44" y="0"/>
                  <a:pt x="44" y="0"/>
                </a:cubicBezTo>
                <a:cubicBezTo>
                  <a:pt x="42" y="2"/>
                  <a:pt x="36" y="2"/>
                  <a:pt x="33" y="0"/>
                </a:cubicBezTo>
                <a:cubicBezTo>
                  <a:pt x="27" y="4"/>
                  <a:pt x="16" y="4"/>
                  <a:pt x="11" y="0"/>
                </a:cubicBezTo>
                <a:cubicBezTo>
                  <a:pt x="7" y="2"/>
                  <a:pt x="2" y="2"/>
                  <a:pt x="0" y="0"/>
                </a:cubicBezTo>
                <a:cubicBezTo>
                  <a:pt x="14" y="38"/>
                  <a:pt x="14" y="38"/>
                  <a:pt x="14" y="38"/>
                </a:cubicBezTo>
                <a:cubicBezTo>
                  <a:pt x="17" y="38"/>
                  <a:pt x="19" y="38"/>
                  <a:pt x="22" y="38"/>
                </a:cubicBezTo>
                <a:cubicBezTo>
                  <a:pt x="25" y="38"/>
                  <a:pt x="28" y="38"/>
                  <a:pt x="30" y="38"/>
                </a:cubicBezTo>
                <a:close/>
              </a:path>
            </a:pathLst>
          </a:custGeom>
          <a:gradFill flip="none" rotWithShape="1">
            <a:gsLst>
              <a:gs pos="0">
                <a:srgbClr val="F2CCBB">
                  <a:shade val="67500"/>
                  <a:satMod val="115000"/>
                </a:srgbClr>
              </a:gs>
              <a:gs pos="100000">
                <a:srgbClr val="F2CCBB">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6" name="Freeform 15"/>
          <p:cNvSpPr>
            <a:spLocks/>
          </p:cNvSpPr>
          <p:nvPr/>
        </p:nvSpPr>
        <p:spPr bwMode="auto">
          <a:xfrm rot="1988943">
            <a:off x="3308751" y="4237707"/>
            <a:ext cx="179388" cy="214313"/>
          </a:xfrm>
          <a:custGeom>
            <a:avLst/>
            <a:gdLst>
              <a:gd name="T0" fmla="*/ 7 w 16"/>
              <a:gd name="T1" fmla="*/ 18 h 19"/>
              <a:gd name="T2" fmla="*/ 9 w 16"/>
              <a:gd name="T3" fmla="*/ 18 h 19"/>
              <a:gd name="T4" fmla="*/ 10 w 16"/>
              <a:gd name="T5" fmla="*/ 17 h 19"/>
              <a:gd name="T6" fmla="*/ 16 w 16"/>
              <a:gd name="T7" fmla="*/ 0 h 19"/>
              <a:gd name="T8" fmla="*/ 8 w 16"/>
              <a:gd name="T9" fmla="*/ 0 h 19"/>
              <a:gd name="T10" fmla="*/ 0 w 16"/>
              <a:gd name="T11" fmla="*/ 0 h 19"/>
              <a:gd name="T12" fmla="*/ 6 w 16"/>
              <a:gd name="T13" fmla="*/ 17 h 19"/>
              <a:gd name="T14" fmla="*/ 7 w 16"/>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7" y="18"/>
                </a:moveTo>
                <a:cubicBezTo>
                  <a:pt x="8" y="19"/>
                  <a:pt x="8" y="19"/>
                  <a:pt x="9" y="18"/>
                </a:cubicBezTo>
                <a:cubicBezTo>
                  <a:pt x="10" y="18"/>
                  <a:pt x="10" y="18"/>
                  <a:pt x="10" y="17"/>
                </a:cubicBezTo>
                <a:cubicBezTo>
                  <a:pt x="16" y="0"/>
                  <a:pt x="16" y="0"/>
                  <a:pt x="16" y="0"/>
                </a:cubicBezTo>
                <a:cubicBezTo>
                  <a:pt x="14" y="0"/>
                  <a:pt x="11" y="0"/>
                  <a:pt x="8" y="0"/>
                </a:cubicBezTo>
                <a:cubicBezTo>
                  <a:pt x="5" y="0"/>
                  <a:pt x="3" y="0"/>
                  <a:pt x="0" y="0"/>
                </a:cubicBezTo>
                <a:cubicBezTo>
                  <a:pt x="6" y="17"/>
                  <a:pt x="6" y="17"/>
                  <a:pt x="6" y="17"/>
                </a:cubicBezTo>
                <a:cubicBezTo>
                  <a:pt x="6" y="18"/>
                  <a:pt x="7" y="18"/>
                  <a:pt x="7" y="18"/>
                </a:cubicBezTo>
                <a:close/>
              </a:path>
            </a:pathLst>
          </a:custGeom>
          <a:solidFill>
            <a:schemeClr val="bg1">
              <a:lumMod val="75000"/>
              <a:lumOff val="2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7" name="Teardrop 36"/>
          <p:cNvSpPr>
            <a:spLocks noChangeAspect="1"/>
          </p:cNvSpPr>
          <p:nvPr/>
        </p:nvSpPr>
        <p:spPr>
          <a:xfrm rot="5400000">
            <a:off x="3570768" y="2494161"/>
            <a:ext cx="445726" cy="445726"/>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39" name="Oval 38"/>
          <p:cNvSpPr/>
          <p:nvPr/>
        </p:nvSpPr>
        <p:spPr>
          <a:xfrm>
            <a:off x="3592462" y="2515855"/>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60" name="Group 59"/>
          <p:cNvGrpSpPr>
            <a:grpSpLocks noChangeAspect="1"/>
          </p:cNvGrpSpPr>
          <p:nvPr/>
        </p:nvGrpSpPr>
        <p:grpSpPr>
          <a:xfrm>
            <a:off x="3689451" y="2609518"/>
            <a:ext cx="208360" cy="215010"/>
            <a:chOff x="4224785" y="1773473"/>
            <a:chExt cx="381476" cy="393651"/>
          </a:xfrm>
        </p:grpSpPr>
        <p:sp>
          <p:nvSpPr>
            <p:cNvPr id="61" name="Rectangle 49"/>
            <p:cNvSpPr>
              <a:spLocks noChangeArrowheads="1"/>
            </p:cNvSpPr>
            <p:nvPr/>
          </p:nvSpPr>
          <p:spPr bwMode="auto">
            <a:xfrm>
              <a:off x="4333778" y="1773473"/>
              <a:ext cx="158852" cy="38264"/>
            </a:xfrm>
            <a:prstGeom prst="rect">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2" name="Freeform 50"/>
            <p:cNvSpPr>
              <a:spLocks/>
            </p:cNvSpPr>
            <p:nvPr/>
          </p:nvSpPr>
          <p:spPr bwMode="auto">
            <a:xfrm>
              <a:off x="4224785" y="1811737"/>
              <a:ext cx="381476" cy="355387"/>
            </a:xfrm>
            <a:custGeom>
              <a:avLst/>
              <a:gdLst>
                <a:gd name="T0" fmla="*/ 525 w 557"/>
                <a:gd name="T1" fmla="*/ 399 h 519"/>
                <a:gd name="T2" fmla="*/ 362 w 557"/>
                <a:gd name="T3" fmla="*/ 67 h 519"/>
                <a:gd name="T4" fmla="*/ 362 w 557"/>
                <a:gd name="T5" fmla="*/ 0 h 519"/>
                <a:gd name="T6" fmla="*/ 194 w 557"/>
                <a:gd name="T7" fmla="*/ 0 h 519"/>
                <a:gd name="T8" fmla="*/ 194 w 557"/>
                <a:gd name="T9" fmla="*/ 67 h 519"/>
                <a:gd name="T10" fmla="*/ 32 w 557"/>
                <a:gd name="T11" fmla="*/ 399 h 519"/>
                <a:gd name="T12" fmla="*/ 71 w 557"/>
                <a:gd name="T13" fmla="*/ 519 h 519"/>
                <a:gd name="T14" fmla="*/ 485 w 557"/>
                <a:gd name="T15" fmla="*/ 519 h 519"/>
                <a:gd name="T16" fmla="*/ 525 w 557"/>
                <a:gd name="T17" fmla="*/ 39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519">
                  <a:moveTo>
                    <a:pt x="525" y="399"/>
                  </a:moveTo>
                  <a:cubicBezTo>
                    <a:pt x="362" y="67"/>
                    <a:pt x="362" y="67"/>
                    <a:pt x="362" y="67"/>
                  </a:cubicBezTo>
                  <a:cubicBezTo>
                    <a:pt x="362" y="0"/>
                    <a:pt x="362" y="0"/>
                    <a:pt x="362" y="0"/>
                  </a:cubicBezTo>
                  <a:cubicBezTo>
                    <a:pt x="194" y="0"/>
                    <a:pt x="194" y="0"/>
                    <a:pt x="194" y="0"/>
                  </a:cubicBezTo>
                  <a:cubicBezTo>
                    <a:pt x="194" y="67"/>
                    <a:pt x="194" y="67"/>
                    <a:pt x="194" y="67"/>
                  </a:cubicBezTo>
                  <a:cubicBezTo>
                    <a:pt x="32" y="399"/>
                    <a:pt x="32" y="399"/>
                    <a:pt x="32" y="399"/>
                  </a:cubicBezTo>
                  <a:cubicBezTo>
                    <a:pt x="6" y="460"/>
                    <a:pt x="0" y="519"/>
                    <a:pt x="71" y="519"/>
                  </a:cubicBezTo>
                  <a:cubicBezTo>
                    <a:pt x="485" y="519"/>
                    <a:pt x="485" y="519"/>
                    <a:pt x="485" y="519"/>
                  </a:cubicBezTo>
                  <a:cubicBezTo>
                    <a:pt x="557" y="519"/>
                    <a:pt x="551" y="460"/>
                    <a:pt x="525" y="399"/>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3" name="Freeform 51"/>
            <p:cNvSpPr>
              <a:spLocks/>
            </p:cNvSpPr>
            <p:nvPr/>
          </p:nvSpPr>
          <p:spPr bwMode="auto">
            <a:xfrm>
              <a:off x="4316676" y="1996677"/>
              <a:ext cx="197115" cy="128705"/>
            </a:xfrm>
            <a:custGeom>
              <a:avLst/>
              <a:gdLst>
                <a:gd name="T0" fmla="*/ 281 w 288"/>
                <a:gd name="T1" fmla="*/ 1 h 188"/>
                <a:gd name="T2" fmla="*/ 288 w 288"/>
                <a:gd name="T3" fmla="*/ 44 h 188"/>
                <a:gd name="T4" fmla="*/ 144 w 288"/>
                <a:gd name="T5" fmla="*/ 188 h 188"/>
                <a:gd name="T6" fmla="*/ 0 w 288"/>
                <a:gd name="T7" fmla="*/ 44 h 188"/>
                <a:gd name="T8" fmla="*/ 7 w 288"/>
                <a:gd name="T9" fmla="*/ 0 h 188"/>
              </a:gdLst>
              <a:ahLst/>
              <a:cxnLst>
                <a:cxn ang="0">
                  <a:pos x="T0" y="T1"/>
                </a:cxn>
                <a:cxn ang="0">
                  <a:pos x="T2" y="T3"/>
                </a:cxn>
                <a:cxn ang="0">
                  <a:pos x="T4" y="T5"/>
                </a:cxn>
                <a:cxn ang="0">
                  <a:pos x="T6" y="T7"/>
                </a:cxn>
                <a:cxn ang="0">
                  <a:pos x="T8" y="T9"/>
                </a:cxn>
              </a:cxnLst>
              <a:rect l="0" t="0" r="r" b="b"/>
              <a:pathLst>
                <a:path w="288" h="188">
                  <a:moveTo>
                    <a:pt x="281" y="1"/>
                  </a:moveTo>
                  <a:cubicBezTo>
                    <a:pt x="286" y="15"/>
                    <a:pt x="288" y="29"/>
                    <a:pt x="288" y="44"/>
                  </a:cubicBezTo>
                  <a:cubicBezTo>
                    <a:pt x="288" y="124"/>
                    <a:pt x="223" y="188"/>
                    <a:pt x="144" y="188"/>
                  </a:cubicBezTo>
                  <a:cubicBezTo>
                    <a:pt x="65" y="188"/>
                    <a:pt x="0" y="124"/>
                    <a:pt x="0" y="44"/>
                  </a:cubicBezTo>
                  <a:cubicBezTo>
                    <a:pt x="0" y="29"/>
                    <a:pt x="3" y="14"/>
                    <a:pt x="7"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4" name="Freeform 52"/>
            <p:cNvSpPr>
              <a:spLocks/>
            </p:cNvSpPr>
            <p:nvPr/>
          </p:nvSpPr>
          <p:spPr bwMode="auto">
            <a:xfrm>
              <a:off x="4321314" y="1997257"/>
              <a:ext cx="95949" cy="57685"/>
            </a:xfrm>
            <a:custGeom>
              <a:avLst/>
              <a:gdLst>
                <a:gd name="T0" fmla="*/ 140 w 140"/>
                <a:gd name="T1" fmla="*/ 84 h 84"/>
                <a:gd name="T2" fmla="*/ 0 w 140"/>
                <a:gd name="T3" fmla="*/ 0 h 84"/>
              </a:gdLst>
              <a:ahLst/>
              <a:cxnLst>
                <a:cxn ang="0">
                  <a:pos x="T0" y="T1"/>
                </a:cxn>
                <a:cxn ang="0">
                  <a:pos x="T2" y="T3"/>
                </a:cxn>
              </a:cxnLst>
              <a:rect l="0" t="0" r="r" b="b"/>
              <a:pathLst>
                <a:path w="140" h="84">
                  <a:moveTo>
                    <a:pt x="140" y="84"/>
                  </a:moveTo>
                  <a:cubicBezTo>
                    <a:pt x="111" y="35"/>
                    <a:pt x="59" y="3"/>
                    <a:pt x="0"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5" name="Freeform 53"/>
            <p:cNvSpPr>
              <a:spLocks/>
            </p:cNvSpPr>
            <p:nvPr/>
          </p:nvSpPr>
          <p:spPr bwMode="auto">
            <a:xfrm>
              <a:off x="4400739" y="1997257"/>
              <a:ext cx="108413" cy="127545"/>
            </a:xfrm>
            <a:custGeom>
              <a:avLst/>
              <a:gdLst>
                <a:gd name="T0" fmla="*/ 158 w 158"/>
                <a:gd name="T1" fmla="*/ 0 h 186"/>
                <a:gd name="T2" fmla="*/ 0 w 158"/>
                <a:gd name="T3" fmla="*/ 172 h 186"/>
                <a:gd name="T4" fmla="*/ 0 w 158"/>
                <a:gd name="T5" fmla="*/ 186 h 186"/>
              </a:gdLst>
              <a:ahLst/>
              <a:cxnLst>
                <a:cxn ang="0">
                  <a:pos x="T0" y="T1"/>
                </a:cxn>
                <a:cxn ang="0">
                  <a:pos x="T2" y="T3"/>
                </a:cxn>
                <a:cxn ang="0">
                  <a:pos x="T4" y="T5"/>
                </a:cxn>
              </a:cxnLst>
              <a:rect l="0" t="0" r="r" b="b"/>
              <a:pathLst>
                <a:path w="158" h="186">
                  <a:moveTo>
                    <a:pt x="158" y="0"/>
                  </a:moveTo>
                  <a:cubicBezTo>
                    <a:pt x="70" y="8"/>
                    <a:pt x="0" y="82"/>
                    <a:pt x="0" y="172"/>
                  </a:cubicBezTo>
                  <a:cubicBezTo>
                    <a:pt x="0" y="177"/>
                    <a:pt x="0" y="181"/>
                    <a:pt x="0" y="186"/>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6" name="Freeform 54"/>
            <p:cNvSpPr>
              <a:spLocks/>
            </p:cNvSpPr>
            <p:nvPr/>
          </p:nvSpPr>
          <p:spPr bwMode="auto">
            <a:xfrm>
              <a:off x="4369433" y="1928267"/>
              <a:ext cx="91021" cy="84064"/>
            </a:xfrm>
            <a:custGeom>
              <a:avLst/>
              <a:gdLst>
                <a:gd name="T0" fmla="*/ 0 w 133"/>
                <a:gd name="T1" fmla="*/ 119 h 123"/>
                <a:gd name="T2" fmla="*/ 67 w 133"/>
                <a:gd name="T3" fmla="*/ 0 h 123"/>
                <a:gd name="T4" fmla="*/ 133 w 133"/>
                <a:gd name="T5" fmla="*/ 123 h 123"/>
              </a:gdLst>
              <a:ahLst/>
              <a:cxnLst>
                <a:cxn ang="0">
                  <a:pos x="T0" y="T1"/>
                </a:cxn>
                <a:cxn ang="0">
                  <a:pos x="T2" y="T3"/>
                </a:cxn>
                <a:cxn ang="0">
                  <a:pos x="T4" y="T5"/>
                </a:cxn>
              </a:cxnLst>
              <a:rect l="0" t="0" r="r" b="b"/>
              <a:pathLst>
                <a:path w="133" h="123">
                  <a:moveTo>
                    <a:pt x="0" y="119"/>
                  </a:moveTo>
                  <a:cubicBezTo>
                    <a:pt x="7" y="47"/>
                    <a:pt x="56" y="0"/>
                    <a:pt x="67" y="0"/>
                  </a:cubicBezTo>
                  <a:cubicBezTo>
                    <a:pt x="78" y="0"/>
                    <a:pt x="120" y="51"/>
                    <a:pt x="133" y="123"/>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38" name="Teardrop 37"/>
          <p:cNvSpPr>
            <a:spLocks noChangeAspect="1"/>
          </p:cNvSpPr>
          <p:nvPr/>
        </p:nvSpPr>
        <p:spPr>
          <a:xfrm rot="16200000">
            <a:off x="4972373" y="2389323"/>
            <a:ext cx="445726" cy="445726"/>
          </a:xfrm>
          <a:prstGeom prst="teardrop">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40" name="Oval 39"/>
          <p:cNvSpPr>
            <a:spLocks noChangeAspect="1"/>
          </p:cNvSpPr>
          <p:nvPr/>
        </p:nvSpPr>
        <p:spPr>
          <a:xfrm>
            <a:off x="4994067" y="2411017"/>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43" name="Rectangle 42"/>
          <p:cNvSpPr/>
          <p:nvPr/>
        </p:nvSpPr>
        <p:spPr>
          <a:xfrm>
            <a:off x="6029410" y="2469446"/>
            <a:ext cx="2273089" cy="1040798"/>
          </a:xfrm>
          <a:prstGeom prst="rect">
            <a:avLst/>
          </a:prstGeom>
        </p:spPr>
        <p:txBody>
          <a:bodyPr wrap="squar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Liquidity</a:t>
            </a:r>
          </a:p>
          <a:p>
            <a:pPr marL="0" marR="0" lvl="0" indent="0" algn="l" defTabSz="685800" rtl="0" eaLnBrk="1" fontAlgn="auto" latinLnBrk="0" hangingPunct="1">
              <a:lnSpc>
                <a:spcPct val="89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5D5D5D"/>
              </a:solidFill>
              <a:effectLst/>
              <a:uLnTx/>
              <a:uFillTx/>
              <a:latin typeface="Myriad Pro"/>
            </a:endParaRP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In the last audited year liquidity ratio (current assets divided by short-term liabilities)</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is </a:t>
            </a:r>
            <a:r>
              <a:rPr lang="en-GB" sz="1200" b="1" dirty="0">
                <a:solidFill>
                  <a:srgbClr val="5D5D5D"/>
                </a:solidFill>
                <a:latin typeface="Myriad Pro"/>
              </a:rPr>
              <a:t>equal or exceed 1 </a:t>
            </a:r>
            <a:endParaRPr kumimoji="0" lang="en-GB" sz="1200" b="1" i="0" u="none" strike="noStrike" kern="1200" cap="none" spc="0" normalizeH="0" baseline="0" noProof="0" dirty="0">
              <a:ln>
                <a:noFill/>
              </a:ln>
              <a:solidFill>
                <a:srgbClr val="5D5D5D"/>
              </a:solidFill>
              <a:effectLst/>
              <a:uLnTx/>
              <a:uFillTx/>
              <a:latin typeface="Myriad Pro"/>
            </a:endParaRPr>
          </a:p>
        </p:txBody>
      </p:sp>
      <p:grpSp>
        <p:nvGrpSpPr>
          <p:cNvPr id="55" name="Group 54"/>
          <p:cNvGrpSpPr>
            <a:grpSpLocks noChangeAspect="1"/>
          </p:cNvGrpSpPr>
          <p:nvPr/>
        </p:nvGrpSpPr>
        <p:grpSpPr>
          <a:xfrm>
            <a:off x="5112144" y="2487852"/>
            <a:ext cx="166184" cy="248668"/>
            <a:chOff x="1068574" y="2664703"/>
            <a:chExt cx="461594" cy="690703"/>
          </a:xfrm>
        </p:grpSpPr>
        <p:sp>
          <p:nvSpPr>
            <p:cNvPr id="56" name="Freeform 65"/>
            <p:cNvSpPr>
              <a:spLocks/>
            </p:cNvSpPr>
            <p:nvPr/>
          </p:nvSpPr>
          <p:spPr bwMode="auto">
            <a:xfrm>
              <a:off x="1100219" y="2741495"/>
              <a:ext cx="422776" cy="467501"/>
            </a:xfrm>
            <a:custGeom>
              <a:avLst/>
              <a:gdLst>
                <a:gd name="T0" fmla="*/ 49 w 424"/>
                <a:gd name="T1" fmla="*/ 469 h 469"/>
                <a:gd name="T2" fmla="*/ 0 w 424"/>
                <a:gd name="T3" fmla="*/ 202 h 469"/>
                <a:gd name="T4" fmla="*/ 226 w 424"/>
                <a:gd name="T5" fmla="*/ 0 h 469"/>
                <a:gd name="T6" fmla="*/ 306 w 424"/>
                <a:gd name="T7" fmla="*/ 55 h 469"/>
                <a:gd name="T8" fmla="*/ 424 w 424"/>
                <a:gd name="T9" fmla="*/ 173 h 469"/>
                <a:gd name="T10" fmla="*/ 388 w 424"/>
                <a:gd name="T11" fmla="*/ 193 h 469"/>
                <a:gd name="T12" fmla="*/ 354 w 424"/>
                <a:gd name="T13" fmla="*/ 222 h 469"/>
                <a:gd name="T14" fmla="*/ 298 w 424"/>
                <a:gd name="T15" fmla="*/ 199 h 469"/>
                <a:gd name="T16" fmla="*/ 245 w 424"/>
                <a:gd name="T17" fmla="*/ 210 h 469"/>
                <a:gd name="T18" fmla="*/ 214 w 424"/>
                <a:gd name="T19" fmla="*/ 212 h 469"/>
                <a:gd name="T20" fmla="*/ 356 w 424"/>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469">
                  <a:moveTo>
                    <a:pt x="49" y="469"/>
                  </a:moveTo>
                  <a:cubicBezTo>
                    <a:pt x="88" y="369"/>
                    <a:pt x="0" y="313"/>
                    <a:pt x="0" y="202"/>
                  </a:cubicBezTo>
                  <a:cubicBezTo>
                    <a:pt x="0" y="91"/>
                    <a:pt x="110" y="0"/>
                    <a:pt x="226" y="0"/>
                  </a:cubicBezTo>
                  <a:cubicBezTo>
                    <a:pt x="270" y="0"/>
                    <a:pt x="312" y="26"/>
                    <a:pt x="306" y="55"/>
                  </a:cubicBezTo>
                  <a:cubicBezTo>
                    <a:pt x="329" y="68"/>
                    <a:pt x="403" y="119"/>
                    <a:pt x="424" y="173"/>
                  </a:cubicBezTo>
                  <a:cubicBezTo>
                    <a:pt x="388" y="193"/>
                    <a:pt x="388" y="193"/>
                    <a:pt x="388" y="193"/>
                  </a:cubicBezTo>
                  <a:cubicBezTo>
                    <a:pt x="388" y="193"/>
                    <a:pt x="364" y="227"/>
                    <a:pt x="354" y="222"/>
                  </a:cubicBezTo>
                  <a:cubicBezTo>
                    <a:pt x="344" y="218"/>
                    <a:pt x="312" y="199"/>
                    <a:pt x="298" y="199"/>
                  </a:cubicBezTo>
                  <a:cubicBezTo>
                    <a:pt x="283" y="199"/>
                    <a:pt x="278" y="210"/>
                    <a:pt x="245" y="210"/>
                  </a:cubicBezTo>
                  <a:cubicBezTo>
                    <a:pt x="235" y="210"/>
                    <a:pt x="214" y="212"/>
                    <a:pt x="214" y="212"/>
                  </a:cubicBezTo>
                  <a:cubicBezTo>
                    <a:pt x="214" y="212"/>
                    <a:pt x="356" y="376"/>
                    <a:pt x="356" y="469"/>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7" name="Freeform 66"/>
            <p:cNvSpPr>
              <a:spLocks/>
            </p:cNvSpPr>
            <p:nvPr/>
          </p:nvSpPr>
          <p:spPr bwMode="auto">
            <a:xfrm>
              <a:off x="1228909" y="2664703"/>
              <a:ext cx="94935" cy="98732"/>
            </a:xfrm>
            <a:custGeom>
              <a:avLst/>
              <a:gdLst>
                <a:gd name="T0" fmla="*/ 0 w 95"/>
                <a:gd name="T1" fmla="*/ 99 h 99"/>
                <a:gd name="T2" fmla="*/ 92 w 95"/>
                <a:gd name="T3" fmla="*/ 0 h 99"/>
                <a:gd name="T4" fmla="*/ 92 w 95"/>
                <a:gd name="T5" fmla="*/ 77 h 99"/>
              </a:gdLst>
              <a:ahLst/>
              <a:cxnLst>
                <a:cxn ang="0">
                  <a:pos x="T0" y="T1"/>
                </a:cxn>
                <a:cxn ang="0">
                  <a:pos x="T2" y="T3"/>
                </a:cxn>
                <a:cxn ang="0">
                  <a:pos x="T4" y="T5"/>
                </a:cxn>
              </a:cxnLst>
              <a:rect l="0" t="0" r="r" b="b"/>
              <a:pathLst>
                <a:path w="95" h="99">
                  <a:moveTo>
                    <a:pt x="0" y="99"/>
                  </a:moveTo>
                  <a:cubicBezTo>
                    <a:pt x="0" y="99"/>
                    <a:pt x="18" y="5"/>
                    <a:pt x="92" y="0"/>
                  </a:cubicBezTo>
                  <a:cubicBezTo>
                    <a:pt x="95" y="28"/>
                    <a:pt x="92" y="77"/>
                    <a:pt x="92" y="77"/>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8" name="Freeform 67"/>
            <p:cNvSpPr>
              <a:spLocks/>
            </p:cNvSpPr>
            <p:nvPr/>
          </p:nvSpPr>
          <p:spPr bwMode="auto">
            <a:xfrm>
              <a:off x="1091359" y="3208996"/>
              <a:ext cx="415603" cy="69619"/>
            </a:xfrm>
            <a:custGeom>
              <a:avLst/>
              <a:gdLst>
                <a:gd name="T0" fmla="*/ 35 w 417"/>
                <a:gd name="T1" fmla="*/ 70 h 70"/>
                <a:gd name="T2" fmla="*/ 0 w 417"/>
                <a:gd name="T3" fmla="*/ 35 h 70"/>
                <a:gd name="T4" fmla="*/ 35 w 417"/>
                <a:gd name="T5" fmla="*/ 0 h 70"/>
                <a:gd name="T6" fmla="*/ 381 w 417"/>
                <a:gd name="T7" fmla="*/ 0 h 70"/>
                <a:gd name="T8" fmla="*/ 417 w 417"/>
                <a:gd name="T9" fmla="*/ 35 h 70"/>
                <a:gd name="T10" fmla="*/ 381 w 417"/>
                <a:gd name="T11" fmla="*/ 70 h 70"/>
                <a:gd name="T12" fmla="*/ 35 w 417"/>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417" h="70">
                  <a:moveTo>
                    <a:pt x="35" y="70"/>
                  </a:moveTo>
                  <a:cubicBezTo>
                    <a:pt x="16" y="70"/>
                    <a:pt x="0" y="55"/>
                    <a:pt x="0" y="35"/>
                  </a:cubicBezTo>
                  <a:cubicBezTo>
                    <a:pt x="0" y="15"/>
                    <a:pt x="16" y="0"/>
                    <a:pt x="35" y="0"/>
                  </a:cubicBezTo>
                  <a:cubicBezTo>
                    <a:pt x="381" y="0"/>
                    <a:pt x="381" y="0"/>
                    <a:pt x="381" y="0"/>
                  </a:cubicBezTo>
                  <a:cubicBezTo>
                    <a:pt x="401" y="0"/>
                    <a:pt x="417" y="15"/>
                    <a:pt x="417" y="35"/>
                  </a:cubicBezTo>
                  <a:cubicBezTo>
                    <a:pt x="417" y="55"/>
                    <a:pt x="401" y="70"/>
                    <a:pt x="381" y="70"/>
                  </a:cubicBezTo>
                  <a:lnTo>
                    <a:pt x="35" y="70"/>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9" name="Freeform 68"/>
            <p:cNvSpPr>
              <a:spLocks/>
            </p:cNvSpPr>
            <p:nvPr/>
          </p:nvSpPr>
          <p:spPr bwMode="auto">
            <a:xfrm>
              <a:off x="1068574" y="3278614"/>
              <a:ext cx="461594" cy="76792"/>
            </a:xfrm>
            <a:custGeom>
              <a:avLst/>
              <a:gdLst>
                <a:gd name="T0" fmla="*/ 38 w 463"/>
                <a:gd name="T1" fmla="*/ 77 h 77"/>
                <a:gd name="T2" fmla="*/ 0 w 463"/>
                <a:gd name="T3" fmla="*/ 39 h 77"/>
                <a:gd name="T4" fmla="*/ 38 w 463"/>
                <a:gd name="T5" fmla="*/ 0 h 77"/>
                <a:gd name="T6" fmla="*/ 425 w 463"/>
                <a:gd name="T7" fmla="*/ 0 h 77"/>
                <a:gd name="T8" fmla="*/ 463 w 463"/>
                <a:gd name="T9" fmla="*/ 39 h 77"/>
                <a:gd name="T10" fmla="*/ 425 w 463"/>
                <a:gd name="T11" fmla="*/ 77 h 77"/>
                <a:gd name="T12" fmla="*/ 38 w 463"/>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63" h="77">
                  <a:moveTo>
                    <a:pt x="38" y="77"/>
                  </a:moveTo>
                  <a:cubicBezTo>
                    <a:pt x="17" y="77"/>
                    <a:pt x="0" y="60"/>
                    <a:pt x="0" y="39"/>
                  </a:cubicBezTo>
                  <a:cubicBezTo>
                    <a:pt x="0" y="18"/>
                    <a:pt x="17" y="0"/>
                    <a:pt x="38" y="0"/>
                  </a:cubicBezTo>
                  <a:cubicBezTo>
                    <a:pt x="425" y="0"/>
                    <a:pt x="425" y="0"/>
                    <a:pt x="425" y="0"/>
                  </a:cubicBezTo>
                  <a:cubicBezTo>
                    <a:pt x="446" y="0"/>
                    <a:pt x="463" y="18"/>
                    <a:pt x="463" y="39"/>
                  </a:cubicBezTo>
                  <a:cubicBezTo>
                    <a:pt x="463" y="60"/>
                    <a:pt x="446" y="77"/>
                    <a:pt x="425" y="77"/>
                  </a:cubicBezTo>
                  <a:lnTo>
                    <a:pt x="38" y="77"/>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74" name="Rectangle 73"/>
          <p:cNvSpPr/>
          <p:nvPr/>
        </p:nvSpPr>
        <p:spPr>
          <a:xfrm>
            <a:off x="5496840" y="2410852"/>
            <a:ext cx="416781" cy="438262"/>
          </a:xfrm>
          <a:prstGeom prst="rect">
            <a:avLst/>
          </a:prstGeom>
        </p:spPr>
        <p:txBody>
          <a:bodyPr wrap="non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02</a:t>
            </a:r>
          </a:p>
        </p:txBody>
      </p:sp>
      <p:sp>
        <p:nvSpPr>
          <p:cNvPr id="77" name="Rectangle 76"/>
          <p:cNvSpPr/>
          <p:nvPr/>
        </p:nvSpPr>
        <p:spPr>
          <a:xfrm>
            <a:off x="169933" y="2568000"/>
            <a:ext cx="2757164" cy="876458"/>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dirty="0">
                <a:ln>
                  <a:noFill/>
                </a:ln>
                <a:solidFill>
                  <a:srgbClr val="5D5D5D"/>
                </a:solidFill>
                <a:effectLst/>
                <a:uLnTx/>
                <a:uFillTx/>
                <a:latin typeface="Myriad Pro"/>
              </a:rPr>
              <a:t>Turnover</a:t>
            </a:r>
          </a:p>
          <a:p>
            <a:pPr marL="0" marR="0" lvl="0" indent="0" algn="r" defTabSz="685800" rtl="0" eaLnBrk="1" fontAlgn="auto" latinLnBrk="0" hangingPunct="1">
              <a:lnSpc>
                <a:spcPct val="89000"/>
              </a:lnSpc>
              <a:spcBef>
                <a:spcPts val="0"/>
              </a:spcBef>
              <a:spcAft>
                <a:spcPts val="0"/>
              </a:spcAft>
              <a:buClrTx/>
              <a:buSzTx/>
              <a:buFontTx/>
              <a:buNone/>
              <a:tabLst/>
              <a:defRPr/>
            </a:pPr>
            <a:endParaRPr kumimoji="0" lang="en-GB" sz="1400" b="1" i="0" u="none" strike="noStrike" kern="1200" cap="none" spc="0" normalizeH="0" baseline="0" dirty="0">
              <a:ln>
                <a:noFill/>
              </a:ln>
              <a:solidFill>
                <a:srgbClr val="5D5D5D"/>
              </a:solidFill>
              <a:effectLst/>
              <a:uLnTx/>
              <a:uFillTx/>
              <a:latin typeface="Myriad Pro"/>
            </a:endParaRP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1. not less than </a:t>
            </a:r>
            <a:r>
              <a:rPr lang="en-GB" sz="1200" b="1" dirty="0">
                <a:solidFill>
                  <a:srgbClr val="5D5D5D"/>
                </a:solidFill>
                <a:latin typeface="Myriad Pro"/>
              </a:rPr>
              <a:t>EUR 360k </a:t>
            </a:r>
            <a:r>
              <a:rPr lang="en-GB" sz="1200" dirty="0">
                <a:solidFill>
                  <a:srgbClr val="5D5D5D"/>
                </a:solidFill>
                <a:latin typeface="Myriad Pro"/>
              </a:rPr>
              <a:t>(Lot1) </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or </a:t>
            </a:r>
            <a:r>
              <a:rPr lang="en-GB" sz="1200" b="1" dirty="0">
                <a:solidFill>
                  <a:srgbClr val="5D5D5D"/>
                </a:solidFill>
                <a:latin typeface="Myriad Pro"/>
              </a:rPr>
              <a:t>40k</a:t>
            </a:r>
            <a:r>
              <a:rPr lang="en-GB" sz="1200" dirty="0">
                <a:solidFill>
                  <a:srgbClr val="5D5D5D"/>
                </a:solidFill>
                <a:latin typeface="Myriad Pro"/>
              </a:rPr>
              <a:t> (Lot2)</a:t>
            </a:r>
          </a:p>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200" b="0" i="0" u="none" strike="noStrike" kern="1200" cap="none" spc="0" normalizeH="0" baseline="0" dirty="0">
                <a:ln>
                  <a:noFill/>
                </a:ln>
                <a:solidFill>
                  <a:srgbClr val="5D5D5D"/>
                </a:solidFill>
                <a:effectLst/>
                <a:uLnTx/>
                <a:uFillTx/>
                <a:latin typeface="Myriad Pro"/>
              </a:rPr>
              <a:t>2. for each of last 3 years</a:t>
            </a:r>
          </a:p>
        </p:txBody>
      </p:sp>
      <p:sp>
        <p:nvSpPr>
          <p:cNvPr id="78" name="Rectangle 77"/>
          <p:cNvSpPr/>
          <p:nvPr/>
        </p:nvSpPr>
        <p:spPr>
          <a:xfrm>
            <a:off x="3064067" y="2501624"/>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01</a:t>
            </a:r>
          </a:p>
        </p:txBody>
      </p:sp>
      <p:sp>
        <p:nvSpPr>
          <p:cNvPr id="36" name="Teardrop 35"/>
          <p:cNvSpPr>
            <a:spLocks noChangeAspect="1"/>
          </p:cNvSpPr>
          <p:nvPr/>
        </p:nvSpPr>
        <p:spPr>
          <a:xfrm rot="5400000">
            <a:off x="4645836" y="844643"/>
            <a:ext cx="445726" cy="445726"/>
          </a:xfrm>
          <a:prstGeom prst="teardrop">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42" name="Oval 41"/>
          <p:cNvSpPr>
            <a:spLocks noChangeAspect="1"/>
          </p:cNvSpPr>
          <p:nvPr/>
        </p:nvSpPr>
        <p:spPr>
          <a:xfrm>
            <a:off x="4667530" y="866337"/>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67" name="Group 66"/>
          <p:cNvGrpSpPr>
            <a:grpSpLocks noChangeAspect="1"/>
          </p:cNvGrpSpPr>
          <p:nvPr/>
        </p:nvGrpSpPr>
        <p:grpSpPr>
          <a:xfrm>
            <a:off x="4725688" y="932808"/>
            <a:ext cx="286022" cy="269394"/>
            <a:chOff x="3898919" y="1776431"/>
            <a:chExt cx="610600" cy="575104"/>
          </a:xfrm>
        </p:grpSpPr>
        <p:sp>
          <p:nvSpPr>
            <p:cNvPr id="68" name="Freeform 272"/>
            <p:cNvSpPr>
              <a:spLocks/>
            </p:cNvSpPr>
            <p:nvPr/>
          </p:nvSpPr>
          <p:spPr bwMode="auto">
            <a:xfrm>
              <a:off x="3898919" y="1980442"/>
              <a:ext cx="610600" cy="166723"/>
            </a:xfrm>
            <a:custGeom>
              <a:avLst/>
              <a:gdLst>
                <a:gd name="T0" fmla="*/ 624 w 721"/>
                <a:gd name="T1" fmla="*/ 166 h 197"/>
                <a:gd name="T2" fmla="*/ 360 w 721"/>
                <a:gd name="T3" fmla="*/ 197 h 197"/>
                <a:gd name="T4" fmla="*/ 0 w 721"/>
                <a:gd name="T5" fmla="*/ 99 h 197"/>
                <a:gd name="T6" fmla="*/ 360 w 721"/>
                <a:gd name="T7" fmla="*/ 0 h 197"/>
                <a:gd name="T8" fmla="*/ 721 w 721"/>
                <a:gd name="T9" fmla="*/ 99 h 197"/>
                <a:gd name="T10" fmla="*/ 669 w 721"/>
                <a:gd name="T11" fmla="*/ 149 h 197"/>
              </a:gdLst>
              <a:ahLst/>
              <a:cxnLst>
                <a:cxn ang="0">
                  <a:pos x="T0" y="T1"/>
                </a:cxn>
                <a:cxn ang="0">
                  <a:pos x="T2" y="T3"/>
                </a:cxn>
                <a:cxn ang="0">
                  <a:pos x="T4" y="T5"/>
                </a:cxn>
                <a:cxn ang="0">
                  <a:pos x="T6" y="T7"/>
                </a:cxn>
                <a:cxn ang="0">
                  <a:pos x="T8" y="T9"/>
                </a:cxn>
                <a:cxn ang="0">
                  <a:pos x="T10" y="T11"/>
                </a:cxn>
              </a:cxnLst>
              <a:rect l="0" t="0" r="r" b="b"/>
              <a:pathLst>
                <a:path w="721" h="197">
                  <a:moveTo>
                    <a:pt x="624" y="166"/>
                  </a:moveTo>
                  <a:cubicBezTo>
                    <a:pt x="558" y="185"/>
                    <a:pt x="465" y="197"/>
                    <a:pt x="360" y="197"/>
                  </a:cubicBezTo>
                  <a:cubicBezTo>
                    <a:pt x="161" y="197"/>
                    <a:pt x="0" y="153"/>
                    <a:pt x="0" y="99"/>
                  </a:cubicBezTo>
                  <a:cubicBezTo>
                    <a:pt x="0" y="44"/>
                    <a:pt x="161" y="0"/>
                    <a:pt x="360" y="0"/>
                  </a:cubicBezTo>
                  <a:cubicBezTo>
                    <a:pt x="559" y="0"/>
                    <a:pt x="721" y="44"/>
                    <a:pt x="721" y="99"/>
                  </a:cubicBezTo>
                  <a:cubicBezTo>
                    <a:pt x="721" y="117"/>
                    <a:pt x="702" y="135"/>
                    <a:pt x="669" y="149"/>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9" name="Freeform 273"/>
            <p:cNvSpPr>
              <a:spLocks/>
            </p:cNvSpPr>
            <p:nvPr/>
          </p:nvSpPr>
          <p:spPr bwMode="auto">
            <a:xfrm>
              <a:off x="4031222" y="1776431"/>
              <a:ext cx="365715" cy="575104"/>
            </a:xfrm>
            <a:custGeom>
              <a:avLst/>
              <a:gdLst>
                <a:gd name="T0" fmla="*/ 26 w 432"/>
                <a:gd name="T1" fmla="*/ 494 h 679"/>
                <a:gd name="T2" fmla="*/ 119 w 432"/>
                <a:gd name="T3" fmla="*/ 290 h 679"/>
                <a:gd name="T4" fmla="*/ 385 w 432"/>
                <a:gd name="T5" fmla="*/ 28 h 679"/>
                <a:gd name="T6" fmla="*/ 290 w 432"/>
                <a:gd name="T7" fmla="*/ 389 h 679"/>
                <a:gd name="T8" fmla="*/ 24 w 432"/>
                <a:gd name="T9" fmla="*/ 652 h 679"/>
                <a:gd name="T10" fmla="*/ 13 w 432"/>
                <a:gd name="T11" fmla="*/ 540 h 679"/>
              </a:gdLst>
              <a:ahLst/>
              <a:cxnLst>
                <a:cxn ang="0">
                  <a:pos x="T0" y="T1"/>
                </a:cxn>
                <a:cxn ang="0">
                  <a:pos x="T2" y="T3"/>
                </a:cxn>
                <a:cxn ang="0">
                  <a:pos x="T4" y="T5"/>
                </a:cxn>
                <a:cxn ang="0">
                  <a:pos x="T6" y="T7"/>
                </a:cxn>
                <a:cxn ang="0">
                  <a:pos x="T8" y="T9"/>
                </a:cxn>
                <a:cxn ang="0">
                  <a:pos x="T10" y="T11"/>
                </a:cxn>
              </a:cxnLst>
              <a:rect l="0" t="0" r="r" b="b"/>
              <a:pathLst>
                <a:path w="432" h="679">
                  <a:moveTo>
                    <a:pt x="26" y="494"/>
                  </a:moveTo>
                  <a:cubicBezTo>
                    <a:pt x="45" y="434"/>
                    <a:pt x="77" y="363"/>
                    <a:pt x="119" y="290"/>
                  </a:cubicBezTo>
                  <a:cubicBezTo>
                    <a:pt x="219" y="118"/>
                    <a:pt x="338" y="0"/>
                    <a:pt x="385" y="28"/>
                  </a:cubicBezTo>
                  <a:cubicBezTo>
                    <a:pt x="432" y="55"/>
                    <a:pt x="389" y="217"/>
                    <a:pt x="290" y="389"/>
                  </a:cubicBezTo>
                  <a:cubicBezTo>
                    <a:pt x="190" y="561"/>
                    <a:pt x="71" y="679"/>
                    <a:pt x="24" y="652"/>
                  </a:cubicBezTo>
                  <a:cubicBezTo>
                    <a:pt x="2" y="639"/>
                    <a:pt x="0" y="598"/>
                    <a:pt x="13" y="54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0" name="Freeform 274"/>
            <p:cNvSpPr>
              <a:spLocks/>
            </p:cNvSpPr>
            <p:nvPr/>
          </p:nvSpPr>
          <p:spPr bwMode="auto">
            <a:xfrm>
              <a:off x="4011502" y="1790055"/>
              <a:ext cx="385434" cy="561480"/>
            </a:xfrm>
            <a:custGeom>
              <a:avLst/>
              <a:gdLst>
                <a:gd name="T0" fmla="*/ 173 w 455"/>
                <a:gd name="T1" fmla="*/ 81 h 663"/>
                <a:gd name="T2" fmla="*/ 313 w 455"/>
                <a:gd name="T3" fmla="*/ 274 h 663"/>
                <a:gd name="T4" fmla="*/ 408 w 455"/>
                <a:gd name="T5" fmla="*/ 636 h 663"/>
                <a:gd name="T6" fmla="*/ 142 w 455"/>
                <a:gd name="T7" fmla="*/ 373 h 663"/>
                <a:gd name="T8" fmla="*/ 47 w 455"/>
                <a:gd name="T9" fmla="*/ 12 h 663"/>
                <a:gd name="T10" fmla="*/ 138 w 455"/>
                <a:gd name="T11" fmla="*/ 48 h 663"/>
              </a:gdLst>
              <a:ahLst/>
              <a:cxnLst>
                <a:cxn ang="0">
                  <a:pos x="T0" y="T1"/>
                </a:cxn>
                <a:cxn ang="0">
                  <a:pos x="T2" y="T3"/>
                </a:cxn>
                <a:cxn ang="0">
                  <a:pos x="T4" y="T5"/>
                </a:cxn>
                <a:cxn ang="0">
                  <a:pos x="T6" y="T7"/>
                </a:cxn>
                <a:cxn ang="0">
                  <a:pos x="T8" y="T9"/>
                </a:cxn>
                <a:cxn ang="0">
                  <a:pos x="T10" y="T11"/>
                </a:cxn>
              </a:cxnLst>
              <a:rect l="0" t="0" r="r" b="b"/>
              <a:pathLst>
                <a:path w="455" h="663">
                  <a:moveTo>
                    <a:pt x="173" y="81"/>
                  </a:moveTo>
                  <a:cubicBezTo>
                    <a:pt x="218" y="128"/>
                    <a:pt x="267" y="196"/>
                    <a:pt x="313" y="274"/>
                  </a:cubicBezTo>
                  <a:cubicBezTo>
                    <a:pt x="412" y="447"/>
                    <a:pt x="455" y="609"/>
                    <a:pt x="408" y="636"/>
                  </a:cubicBezTo>
                  <a:cubicBezTo>
                    <a:pt x="361" y="663"/>
                    <a:pt x="242" y="545"/>
                    <a:pt x="142" y="373"/>
                  </a:cubicBezTo>
                  <a:cubicBezTo>
                    <a:pt x="43" y="201"/>
                    <a:pt x="0" y="39"/>
                    <a:pt x="47" y="12"/>
                  </a:cubicBezTo>
                  <a:cubicBezTo>
                    <a:pt x="67" y="0"/>
                    <a:pt x="100" y="14"/>
                    <a:pt x="138" y="48"/>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1" name="Oval 275"/>
            <p:cNvSpPr>
              <a:spLocks noChangeArrowheads="1"/>
            </p:cNvSpPr>
            <p:nvPr/>
          </p:nvSpPr>
          <p:spPr bwMode="auto">
            <a:xfrm>
              <a:off x="4426696" y="2094100"/>
              <a:ext cx="40516" cy="40516"/>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2" name="Oval 276"/>
            <p:cNvSpPr>
              <a:spLocks noChangeArrowheads="1"/>
            </p:cNvSpPr>
            <p:nvPr/>
          </p:nvSpPr>
          <p:spPr bwMode="auto">
            <a:xfrm>
              <a:off x="4026920" y="2193776"/>
              <a:ext cx="40516" cy="40874"/>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3" name="Freeform 277"/>
            <p:cNvSpPr>
              <a:spLocks/>
            </p:cNvSpPr>
            <p:nvPr/>
          </p:nvSpPr>
          <p:spPr bwMode="auto">
            <a:xfrm>
              <a:off x="4123367" y="1823758"/>
              <a:ext cx="40516" cy="40516"/>
            </a:xfrm>
            <a:custGeom>
              <a:avLst/>
              <a:gdLst>
                <a:gd name="T0" fmla="*/ 48 w 48"/>
                <a:gd name="T1" fmla="*/ 24 h 48"/>
                <a:gd name="T2" fmla="*/ 40 w 48"/>
                <a:gd name="T3" fmla="*/ 42 h 48"/>
                <a:gd name="T4" fmla="*/ 24 w 48"/>
                <a:gd name="T5" fmla="*/ 48 h 48"/>
                <a:gd name="T6" fmla="*/ 0 w 48"/>
                <a:gd name="T7" fmla="*/ 24 h 48"/>
                <a:gd name="T8" fmla="*/ 24 w 48"/>
                <a:gd name="T9" fmla="*/ 0 h 48"/>
                <a:gd name="T10" fmla="*/ 48 w 48"/>
                <a:gd name="T11" fmla="*/ 24 h 48"/>
              </a:gdLst>
              <a:ahLst/>
              <a:cxnLst>
                <a:cxn ang="0">
                  <a:pos x="T0" y="T1"/>
                </a:cxn>
                <a:cxn ang="0">
                  <a:pos x="T2" y="T3"/>
                </a:cxn>
                <a:cxn ang="0">
                  <a:pos x="T4" y="T5"/>
                </a:cxn>
                <a:cxn ang="0">
                  <a:pos x="T6" y="T7"/>
                </a:cxn>
                <a:cxn ang="0">
                  <a:pos x="T8" y="T9"/>
                </a:cxn>
                <a:cxn ang="0">
                  <a:pos x="T10" y="T11"/>
                </a:cxn>
              </a:cxnLst>
              <a:rect l="0" t="0" r="r" b="b"/>
              <a:pathLst>
                <a:path w="48" h="48">
                  <a:moveTo>
                    <a:pt x="48" y="24"/>
                  </a:moveTo>
                  <a:cubicBezTo>
                    <a:pt x="48" y="31"/>
                    <a:pt x="45" y="37"/>
                    <a:pt x="40" y="42"/>
                  </a:cubicBezTo>
                  <a:cubicBezTo>
                    <a:pt x="36" y="46"/>
                    <a:pt x="30" y="48"/>
                    <a:pt x="24" y="48"/>
                  </a:cubicBezTo>
                  <a:cubicBezTo>
                    <a:pt x="11" y="48"/>
                    <a:pt x="0" y="37"/>
                    <a:pt x="0" y="24"/>
                  </a:cubicBezTo>
                  <a:cubicBezTo>
                    <a:pt x="0" y="11"/>
                    <a:pt x="11" y="0"/>
                    <a:pt x="24" y="0"/>
                  </a:cubicBezTo>
                  <a:cubicBezTo>
                    <a:pt x="37" y="0"/>
                    <a:pt x="48" y="11"/>
                    <a:pt x="48" y="24"/>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79" name="Rectangle 78"/>
          <p:cNvSpPr/>
          <p:nvPr/>
        </p:nvSpPr>
        <p:spPr>
          <a:xfrm>
            <a:off x="1610315" y="918220"/>
            <a:ext cx="2429197" cy="849079"/>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dirty="0">
                <a:ln>
                  <a:noFill/>
                </a:ln>
                <a:solidFill>
                  <a:srgbClr val="5D5D5D"/>
                </a:solidFill>
                <a:effectLst/>
                <a:uLnTx/>
                <a:uFillTx/>
                <a:latin typeface="Myriad Pro"/>
              </a:rPr>
              <a:t>Pan-Baltic coverage</a:t>
            </a:r>
          </a:p>
          <a:p>
            <a:pPr marL="0" marR="0" lvl="0" indent="0" algn="r" defTabSz="685800" rtl="0" eaLnBrk="1" fontAlgn="auto" latinLnBrk="0" hangingPunct="1">
              <a:lnSpc>
                <a:spcPct val="89000"/>
              </a:lnSpc>
              <a:spcBef>
                <a:spcPts val="0"/>
              </a:spcBef>
              <a:spcAft>
                <a:spcPts val="0"/>
              </a:spcAft>
              <a:buClrTx/>
              <a:buSzTx/>
              <a:buFontTx/>
              <a:buNone/>
              <a:tabLst/>
              <a:defRPr/>
            </a:pPr>
            <a:endParaRPr lang="en-GB" sz="1200" dirty="0">
              <a:solidFill>
                <a:srgbClr val="5D5D5D"/>
              </a:solidFill>
              <a:latin typeface="Myriad Pro"/>
            </a:endParaRP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At least </a:t>
            </a:r>
            <a:r>
              <a:rPr lang="en-GB" sz="1200" b="1" dirty="0">
                <a:solidFill>
                  <a:srgbClr val="5D5D5D"/>
                </a:solidFill>
                <a:latin typeface="Myriad Pro"/>
              </a:rPr>
              <a:t>1 expert </a:t>
            </a:r>
            <a:r>
              <a:rPr lang="en-GB" sz="1200" dirty="0">
                <a:solidFill>
                  <a:srgbClr val="5D5D5D"/>
                </a:solidFill>
                <a:latin typeface="Myriad Pro"/>
              </a:rPr>
              <a:t>in each Baltic country in each PA (Lot1) </a:t>
            </a:r>
            <a:endParaRPr lang="lv-LV" sz="1200" dirty="0">
              <a:solidFill>
                <a:srgbClr val="5D5D5D"/>
              </a:solidFill>
              <a:latin typeface="Myriad Pro"/>
            </a:endParaRP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or 1 expert in Latvia (Lot2</a:t>
            </a:r>
            <a:r>
              <a:rPr lang="en-GB" sz="1100" dirty="0">
                <a:solidFill>
                  <a:srgbClr val="5D5D5D"/>
                </a:solidFill>
                <a:latin typeface="Myriad Pro"/>
              </a:rPr>
              <a:t>)</a:t>
            </a:r>
            <a:endParaRPr kumimoji="0" lang="en-GB" sz="1100" b="0" i="0" u="none" strike="noStrike" kern="1200" cap="none" spc="0" normalizeH="0" baseline="0" dirty="0">
              <a:ln>
                <a:noFill/>
              </a:ln>
              <a:solidFill>
                <a:srgbClr val="5D5D5D"/>
              </a:solidFill>
              <a:effectLst/>
              <a:uLnTx/>
              <a:uFillTx/>
              <a:latin typeface="Myriad Pro"/>
            </a:endParaRPr>
          </a:p>
        </p:txBody>
      </p:sp>
      <p:sp>
        <p:nvSpPr>
          <p:cNvPr id="80" name="Rectangle 79"/>
          <p:cNvSpPr/>
          <p:nvPr/>
        </p:nvSpPr>
        <p:spPr>
          <a:xfrm>
            <a:off x="4176482" y="851845"/>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03</a:t>
            </a:r>
          </a:p>
        </p:txBody>
      </p:sp>
      <p:grpSp>
        <p:nvGrpSpPr>
          <p:cNvPr id="107" name="Group 106"/>
          <p:cNvGrpSpPr/>
          <p:nvPr/>
        </p:nvGrpSpPr>
        <p:grpSpPr>
          <a:xfrm>
            <a:off x="4817419" y="1240455"/>
            <a:ext cx="436302" cy="1195751"/>
            <a:chOff x="4817419" y="1240454"/>
            <a:chExt cx="436302" cy="1195751"/>
          </a:xfrm>
          <a:solidFill>
            <a:schemeClr val="accent4"/>
          </a:solidFill>
        </p:grpSpPr>
        <p:sp>
          <p:nvSpPr>
            <p:cNvPr id="8" name="Rectangle 7"/>
            <p:cNvSpPr>
              <a:spLocks noChangeArrowheads="1"/>
            </p:cNvSpPr>
            <p:nvPr/>
          </p:nvSpPr>
          <p:spPr bwMode="auto">
            <a:xfrm rot="1988943">
              <a:off x="5129896" y="1444017"/>
              <a:ext cx="123825" cy="992188"/>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 name="Rectangle 8"/>
            <p:cNvSpPr>
              <a:spLocks noChangeArrowheads="1"/>
            </p:cNvSpPr>
            <p:nvPr/>
          </p:nvSpPr>
          <p:spPr bwMode="auto">
            <a:xfrm rot="1988943">
              <a:off x="4912474" y="1342453"/>
              <a:ext cx="247650" cy="99218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3" name="Rectangle 12"/>
            <p:cNvSpPr>
              <a:spLocks noChangeArrowheads="1"/>
            </p:cNvSpPr>
            <p:nvPr/>
          </p:nvSpPr>
          <p:spPr bwMode="auto">
            <a:xfrm rot="1988943">
              <a:off x="4817419" y="1240454"/>
              <a:ext cx="125413" cy="992188"/>
            </a:xfrm>
            <a:prstGeom prst="rect">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54" name="Freeform 53"/>
          <p:cNvSpPr>
            <a:spLocks/>
          </p:cNvSpPr>
          <p:nvPr/>
        </p:nvSpPr>
        <p:spPr bwMode="auto">
          <a:xfrm rot="1988943">
            <a:off x="5364387" y="769035"/>
            <a:ext cx="495300" cy="373063"/>
          </a:xfrm>
          <a:custGeom>
            <a:avLst/>
            <a:gdLst>
              <a:gd name="T0" fmla="*/ 32 w 44"/>
              <a:gd name="T1" fmla="*/ 0 h 33"/>
              <a:gd name="T2" fmla="*/ 12 w 44"/>
              <a:gd name="T3" fmla="*/ 0 h 33"/>
              <a:gd name="T4" fmla="*/ 0 w 44"/>
              <a:gd name="T5" fmla="*/ 12 h 33"/>
              <a:gd name="T6" fmla="*/ 0 w 44"/>
              <a:gd name="T7" fmla="*/ 33 h 33"/>
              <a:gd name="T8" fmla="*/ 44 w 44"/>
              <a:gd name="T9" fmla="*/ 33 h 33"/>
              <a:gd name="T10" fmla="*/ 44 w 44"/>
              <a:gd name="T11" fmla="*/ 12 h 33"/>
              <a:gd name="T12" fmla="*/ 32 w 4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32" y="0"/>
                </a:moveTo>
                <a:cubicBezTo>
                  <a:pt x="12" y="0"/>
                  <a:pt x="12" y="0"/>
                  <a:pt x="12" y="0"/>
                </a:cubicBezTo>
                <a:cubicBezTo>
                  <a:pt x="5" y="0"/>
                  <a:pt x="0" y="6"/>
                  <a:pt x="0" y="12"/>
                </a:cubicBezTo>
                <a:cubicBezTo>
                  <a:pt x="0" y="33"/>
                  <a:pt x="0" y="33"/>
                  <a:pt x="0" y="33"/>
                </a:cubicBezTo>
                <a:cubicBezTo>
                  <a:pt x="44" y="33"/>
                  <a:pt x="44" y="33"/>
                  <a:pt x="44" y="33"/>
                </a:cubicBezTo>
                <a:cubicBezTo>
                  <a:pt x="44" y="12"/>
                  <a:pt x="44" y="12"/>
                  <a:pt x="44" y="12"/>
                </a:cubicBezTo>
                <a:cubicBezTo>
                  <a:pt x="44" y="6"/>
                  <a:pt x="38" y="0"/>
                  <a:pt x="32" y="0"/>
                </a:cubicBezTo>
                <a:close/>
              </a:path>
            </a:pathLst>
          </a:custGeom>
          <a:gradFill flip="none" rotWithShape="1">
            <a:gsLst>
              <a:gs pos="0">
                <a:srgbClr val="EFBBC7">
                  <a:shade val="67500"/>
                  <a:satMod val="115000"/>
                </a:srgbClr>
              </a:gs>
              <a:gs pos="100000">
                <a:srgbClr val="EFBBC7">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5" name="Rectangle 74"/>
          <p:cNvSpPr>
            <a:spLocks noChangeArrowheads="1"/>
          </p:cNvSpPr>
          <p:nvPr/>
        </p:nvSpPr>
        <p:spPr bwMode="auto">
          <a:xfrm rot="1988943">
            <a:off x="5160823" y="1081511"/>
            <a:ext cx="495300" cy="371475"/>
          </a:xfrm>
          <a:prstGeom prst="rect">
            <a:avLst/>
          </a:prstGeom>
          <a:gradFill flip="none" rotWithShape="1">
            <a:gsLst>
              <a:gs pos="0">
                <a:srgbClr val="828282">
                  <a:shade val="30000"/>
                  <a:satMod val="115000"/>
                </a:srgbClr>
              </a:gs>
              <a:gs pos="50000">
                <a:srgbClr val="828282">
                  <a:shade val="67500"/>
                  <a:satMod val="115000"/>
                </a:srgbClr>
              </a:gs>
              <a:gs pos="100000">
                <a:srgbClr val="828282">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 name="Title 1"/>
          <p:cNvSpPr>
            <a:spLocks noGrp="1"/>
          </p:cNvSpPr>
          <p:nvPr>
            <p:ph type="title"/>
          </p:nvPr>
        </p:nvSpPr>
        <p:spPr>
          <a:xfrm>
            <a:off x="884026" y="311075"/>
            <a:ext cx="7418474" cy="528914"/>
          </a:xfrm>
        </p:spPr>
        <p:txBody>
          <a:bodyPr/>
          <a:lstStyle/>
          <a:p>
            <a:pPr algn="ctr"/>
            <a:r>
              <a:rPr lang="en-GB" dirty="0"/>
              <a:t>Minimal qualification criteria for Law firms</a:t>
            </a:r>
          </a:p>
        </p:txBody>
      </p:sp>
    </p:spTree>
    <p:extLst>
      <p:ext uri="{BB962C8B-B14F-4D97-AF65-F5344CB8AC3E}">
        <p14:creationId xmlns:p14="http://schemas.microsoft.com/office/powerpoint/2010/main" val="8042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500"/>
                                        <p:tgtEl>
                                          <p:spTgt spid="6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500"/>
                                        <p:tgtEl>
                                          <p:spTgt spid="7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par>
                                <p:cTn id="60" presetID="10" presetClass="entr" presetSubtype="0" fill="hold" nodeType="with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fade">
                                      <p:cBhvr>
                                        <p:cTn id="6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38" grpId="0" animBg="1"/>
      <p:bldP spid="40" grpId="0" animBg="1"/>
      <p:bldP spid="43" grpId="0"/>
      <p:bldP spid="74" grpId="0"/>
      <p:bldP spid="77" grpId="0"/>
      <p:bldP spid="78" grpId="0"/>
      <p:bldP spid="36" grpId="0" animBg="1"/>
      <p:bldP spid="42" grpId="0" animBg="1"/>
      <p:bldP spid="79" grpId="0"/>
      <p:bldP spid="8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a:spLocks/>
          </p:cNvSpPr>
          <p:nvPr/>
        </p:nvSpPr>
        <p:spPr bwMode="auto">
          <a:xfrm rot="1988943">
            <a:off x="4074936" y="1130032"/>
            <a:ext cx="496888" cy="3597275"/>
          </a:xfrm>
          <a:custGeom>
            <a:avLst/>
            <a:gdLst>
              <a:gd name="T0" fmla="*/ 0 w 44"/>
              <a:gd name="T1" fmla="*/ 0 h 319"/>
              <a:gd name="T2" fmla="*/ 0 w 44"/>
              <a:gd name="T3" fmla="*/ 262 h 319"/>
              <a:gd name="T4" fmla="*/ 20 w 44"/>
              <a:gd name="T5" fmla="*/ 317 h 319"/>
              <a:gd name="T6" fmla="*/ 24 w 44"/>
              <a:gd name="T7" fmla="*/ 317 h 319"/>
              <a:gd name="T8" fmla="*/ 44 w 44"/>
              <a:gd name="T9" fmla="*/ 262 h 319"/>
              <a:gd name="T10" fmla="*/ 44 w 44"/>
              <a:gd name="T11" fmla="*/ 0 h 319"/>
              <a:gd name="T12" fmla="*/ 0 w 44"/>
              <a:gd name="T13" fmla="*/ 0 h 319"/>
            </a:gdLst>
            <a:ahLst/>
            <a:cxnLst>
              <a:cxn ang="0">
                <a:pos x="T0" y="T1"/>
              </a:cxn>
              <a:cxn ang="0">
                <a:pos x="T2" y="T3"/>
              </a:cxn>
              <a:cxn ang="0">
                <a:pos x="T4" y="T5"/>
              </a:cxn>
              <a:cxn ang="0">
                <a:pos x="T6" y="T7"/>
              </a:cxn>
              <a:cxn ang="0">
                <a:pos x="T8" y="T9"/>
              </a:cxn>
              <a:cxn ang="0">
                <a:pos x="T10" y="T11"/>
              </a:cxn>
              <a:cxn ang="0">
                <a:pos x="T12" y="T13"/>
              </a:cxn>
            </a:cxnLst>
            <a:rect l="0" t="0" r="r" b="b"/>
            <a:pathLst>
              <a:path w="44" h="319">
                <a:moveTo>
                  <a:pt x="0" y="0"/>
                </a:moveTo>
                <a:cubicBezTo>
                  <a:pt x="0" y="262"/>
                  <a:pt x="0" y="262"/>
                  <a:pt x="0" y="262"/>
                </a:cubicBezTo>
                <a:cubicBezTo>
                  <a:pt x="20" y="317"/>
                  <a:pt x="20" y="317"/>
                  <a:pt x="20" y="317"/>
                </a:cubicBezTo>
                <a:cubicBezTo>
                  <a:pt x="21" y="319"/>
                  <a:pt x="24" y="319"/>
                  <a:pt x="24" y="317"/>
                </a:cubicBezTo>
                <a:cubicBezTo>
                  <a:pt x="44" y="262"/>
                  <a:pt x="44" y="262"/>
                  <a:pt x="44" y="262"/>
                </a:cubicBezTo>
                <a:cubicBezTo>
                  <a:pt x="44" y="0"/>
                  <a:pt x="44" y="0"/>
                  <a:pt x="44" y="0"/>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D5D5D"/>
              </a:solidFill>
              <a:effectLst/>
              <a:uLnTx/>
              <a:uFillTx/>
              <a:latin typeface="Myriad Pro"/>
              <a:ea typeface="+mn-ea"/>
              <a:cs typeface="+mn-cs"/>
            </a:endParaRPr>
          </a:p>
        </p:txBody>
      </p:sp>
      <p:grpSp>
        <p:nvGrpSpPr>
          <p:cNvPr id="111" name="Group 110"/>
          <p:cNvGrpSpPr/>
          <p:nvPr/>
        </p:nvGrpSpPr>
        <p:grpSpPr>
          <a:xfrm>
            <a:off x="4268907" y="1074043"/>
            <a:ext cx="439904" cy="3193079"/>
            <a:chOff x="4268906" y="1074042"/>
            <a:chExt cx="439904" cy="3193079"/>
          </a:xfrm>
        </p:grpSpPr>
        <p:sp>
          <p:nvSpPr>
            <p:cNvPr id="112" name="Rectangle 111"/>
            <p:cNvSpPr>
              <a:spLocks noChangeArrowheads="1"/>
            </p:cNvSpPr>
            <p:nvPr/>
          </p:nvSpPr>
          <p:spPr bwMode="auto">
            <a:xfrm rot="1988943">
              <a:off x="4357717" y="1177341"/>
              <a:ext cx="247650" cy="3021222"/>
            </a:xfrm>
            <a:prstGeom prst="rect">
              <a:avLst/>
            </a:prstGeom>
            <a:solidFill>
              <a:schemeClr val="bg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13" name="Freeform 112"/>
            <p:cNvSpPr>
              <a:spLocks noChangeArrowheads="1"/>
            </p:cNvSpPr>
            <p:nvPr/>
          </p:nvSpPr>
          <p:spPr bwMode="auto">
            <a:xfrm rot="1988943">
              <a:off x="4268906" y="1074042"/>
              <a:ext cx="125414" cy="3004697"/>
            </a:xfrm>
            <a:custGeom>
              <a:avLst/>
              <a:gdLst>
                <a:gd name="connsiteX0" fmla="*/ 1 w 125414"/>
                <a:gd name="connsiteY0" fmla="*/ 0 h 3004697"/>
                <a:gd name="connsiteX1" fmla="*/ 125414 w 125414"/>
                <a:gd name="connsiteY1" fmla="*/ 0 h 3004697"/>
                <a:gd name="connsiteX2" fmla="*/ 125414 w 125414"/>
                <a:gd name="connsiteY2" fmla="*/ 2953502 h 3004697"/>
                <a:gd name="connsiteX3" fmla="*/ 125413 w 125414"/>
                <a:gd name="connsiteY3" fmla="*/ 2953502 h 3004697"/>
                <a:gd name="connsiteX4" fmla="*/ 125413 w 125414"/>
                <a:gd name="connsiteY4" fmla="*/ 2958059 h 3004697"/>
                <a:gd name="connsiteX5" fmla="*/ 0 w 125414"/>
                <a:gd name="connsiteY5" fmla="*/ 2958058 h 3004697"/>
                <a:gd name="connsiteX6" fmla="*/ 0 w 125414"/>
                <a:gd name="connsiteY6" fmla="*/ 1976420 h 3004697"/>
                <a:gd name="connsiteX7" fmla="*/ 1 w 125414"/>
                <a:gd name="connsiteY7" fmla="*/ 1976420 h 300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14" h="3004697">
                  <a:moveTo>
                    <a:pt x="1" y="0"/>
                  </a:moveTo>
                  <a:lnTo>
                    <a:pt x="125414" y="0"/>
                  </a:lnTo>
                  <a:lnTo>
                    <a:pt x="125414" y="2953502"/>
                  </a:lnTo>
                  <a:lnTo>
                    <a:pt x="125413" y="2953502"/>
                  </a:lnTo>
                  <a:lnTo>
                    <a:pt x="125413" y="2958059"/>
                  </a:lnTo>
                  <a:cubicBezTo>
                    <a:pt x="114012" y="3014475"/>
                    <a:pt x="45605" y="3025758"/>
                    <a:pt x="0" y="2958058"/>
                  </a:cubicBezTo>
                  <a:lnTo>
                    <a:pt x="0" y="1976420"/>
                  </a:lnTo>
                  <a:lnTo>
                    <a:pt x="1" y="1976420"/>
                  </a:lnTo>
                  <a:close/>
                </a:path>
              </a:pathLst>
            </a:custGeom>
            <a:solidFill>
              <a:schemeClr val="bg1">
                <a:lumMod val="50000"/>
                <a:lumOff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14" name="Freeform 113"/>
            <p:cNvSpPr>
              <a:spLocks/>
            </p:cNvSpPr>
            <p:nvPr/>
          </p:nvSpPr>
          <p:spPr bwMode="auto">
            <a:xfrm rot="1988943">
              <a:off x="4584375" y="1283813"/>
              <a:ext cx="124435" cy="2983308"/>
            </a:xfrm>
            <a:custGeom>
              <a:avLst/>
              <a:gdLst>
                <a:gd name="connsiteX0" fmla="*/ 0 w 124435"/>
                <a:gd name="connsiteY0" fmla="*/ 0 h 2983308"/>
                <a:gd name="connsiteX1" fmla="*/ 123825 w 124435"/>
                <a:gd name="connsiteY1" fmla="*/ 0 h 2983308"/>
                <a:gd name="connsiteX2" fmla="*/ 123825 w 124435"/>
                <a:gd name="connsiteY2" fmla="*/ 1959190 h 2983308"/>
                <a:gd name="connsiteX3" fmla="*/ 124435 w 124435"/>
                <a:gd name="connsiteY3" fmla="*/ 1959190 h 2983308"/>
                <a:gd name="connsiteX4" fmla="*/ 124435 w 124435"/>
                <a:gd name="connsiteY4" fmla="*/ 2940990 h 2983308"/>
                <a:gd name="connsiteX5" fmla="*/ 610 w 124435"/>
                <a:gd name="connsiteY5" fmla="*/ 2940990 h 2983308"/>
                <a:gd name="connsiteX6" fmla="*/ 610 w 124435"/>
                <a:gd name="connsiteY6" fmla="*/ 2312367 h 2983308"/>
                <a:gd name="connsiteX7" fmla="*/ 0 w 124435"/>
                <a:gd name="connsiteY7" fmla="*/ 2312367 h 29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35" h="2983308">
                  <a:moveTo>
                    <a:pt x="0" y="0"/>
                  </a:moveTo>
                  <a:lnTo>
                    <a:pt x="123825" y="0"/>
                  </a:lnTo>
                  <a:lnTo>
                    <a:pt x="123825" y="1959190"/>
                  </a:lnTo>
                  <a:lnTo>
                    <a:pt x="124435" y="1959190"/>
                  </a:lnTo>
                  <a:cubicBezTo>
                    <a:pt x="124435" y="1959190"/>
                    <a:pt x="124435" y="1959190"/>
                    <a:pt x="124435" y="2940990"/>
                  </a:cubicBezTo>
                  <a:cubicBezTo>
                    <a:pt x="101921" y="2997415"/>
                    <a:pt x="23124" y="2997415"/>
                    <a:pt x="610" y="2940990"/>
                  </a:cubicBezTo>
                  <a:lnTo>
                    <a:pt x="610" y="2312367"/>
                  </a:lnTo>
                  <a:lnTo>
                    <a:pt x="0" y="2312367"/>
                  </a:lnTo>
                  <a:close/>
                </a:path>
              </a:pathLst>
            </a:custGeom>
            <a:solidFill>
              <a:schemeClr val="bg1">
                <a:lumMod val="90000"/>
                <a:lumOff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19" name="Freeform 18"/>
          <p:cNvSpPr>
            <a:spLocks/>
          </p:cNvSpPr>
          <p:nvPr/>
        </p:nvSpPr>
        <p:spPr bwMode="auto">
          <a:xfrm rot="1988943">
            <a:off x="5363594" y="769035"/>
            <a:ext cx="496888" cy="373063"/>
          </a:xfrm>
          <a:custGeom>
            <a:avLst/>
            <a:gdLst>
              <a:gd name="T0" fmla="*/ 32 w 44"/>
              <a:gd name="T1" fmla="*/ 0 h 33"/>
              <a:gd name="T2" fmla="*/ 12 w 44"/>
              <a:gd name="T3" fmla="*/ 0 h 33"/>
              <a:gd name="T4" fmla="*/ 0 w 44"/>
              <a:gd name="T5" fmla="*/ 12 h 33"/>
              <a:gd name="T6" fmla="*/ 0 w 44"/>
              <a:gd name="T7" fmla="*/ 33 h 33"/>
              <a:gd name="T8" fmla="*/ 44 w 44"/>
              <a:gd name="T9" fmla="*/ 33 h 33"/>
              <a:gd name="T10" fmla="*/ 44 w 44"/>
              <a:gd name="T11" fmla="*/ 12 h 33"/>
              <a:gd name="T12" fmla="*/ 32 w 4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32" y="0"/>
                </a:moveTo>
                <a:cubicBezTo>
                  <a:pt x="12" y="0"/>
                  <a:pt x="12" y="0"/>
                  <a:pt x="12" y="0"/>
                </a:cubicBezTo>
                <a:cubicBezTo>
                  <a:pt x="6" y="0"/>
                  <a:pt x="0" y="6"/>
                  <a:pt x="0" y="12"/>
                </a:cubicBezTo>
                <a:cubicBezTo>
                  <a:pt x="0" y="33"/>
                  <a:pt x="0" y="33"/>
                  <a:pt x="0" y="33"/>
                </a:cubicBezTo>
                <a:cubicBezTo>
                  <a:pt x="44" y="33"/>
                  <a:pt x="44" y="33"/>
                  <a:pt x="44" y="33"/>
                </a:cubicBezTo>
                <a:cubicBezTo>
                  <a:pt x="44" y="12"/>
                  <a:pt x="44" y="12"/>
                  <a:pt x="44" y="12"/>
                </a:cubicBezTo>
                <a:cubicBezTo>
                  <a:pt x="44" y="6"/>
                  <a:pt x="39" y="0"/>
                  <a:pt x="32" y="0"/>
                </a:cubicBezTo>
                <a:close/>
              </a:path>
            </a:pathLst>
          </a:custGeom>
          <a:gradFill flip="none" rotWithShape="1">
            <a:gsLst>
              <a:gs pos="0">
                <a:srgbClr val="EFBBC7">
                  <a:shade val="67500"/>
                  <a:satMod val="115000"/>
                </a:srgbClr>
              </a:gs>
              <a:gs pos="100000">
                <a:srgbClr val="EFBBC7">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0" name="Rectangle 19"/>
          <p:cNvSpPr>
            <a:spLocks noChangeArrowheads="1"/>
          </p:cNvSpPr>
          <p:nvPr/>
        </p:nvSpPr>
        <p:spPr bwMode="auto">
          <a:xfrm rot="1988943">
            <a:off x="5160030" y="1081511"/>
            <a:ext cx="496888" cy="371475"/>
          </a:xfrm>
          <a:prstGeom prst="rect">
            <a:avLst/>
          </a:prstGeom>
          <a:gradFill flip="none" rotWithShape="1">
            <a:gsLst>
              <a:gs pos="0">
                <a:srgbClr val="828282">
                  <a:shade val="30000"/>
                  <a:satMod val="115000"/>
                </a:srgbClr>
              </a:gs>
              <a:gs pos="50000">
                <a:srgbClr val="828282">
                  <a:shade val="67500"/>
                  <a:satMod val="115000"/>
                </a:srgbClr>
              </a:gs>
              <a:gs pos="100000">
                <a:srgbClr val="828282">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nvGrpSpPr>
          <p:cNvPr id="107" name="Group 106"/>
          <p:cNvGrpSpPr/>
          <p:nvPr/>
        </p:nvGrpSpPr>
        <p:grpSpPr>
          <a:xfrm>
            <a:off x="3654292" y="3118021"/>
            <a:ext cx="440244" cy="992005"/>
            <a:chOff x="3654292" y="3118020"/>
            <a:chExt cx="440244" cy="992005"/>
          </a:xfrm>
        </p:grpSpPr>
        <p:sp>
          <p:nvSpPr>
            <p:cNvPr id="21" name="Freeform 20"/>
            <p:cNvSpPr>
              <a:spLocks/>
            </p:cNvSpPr>
            <p:nvPr/>
          </p:nvSpPr>
          <p:spPr bwMode="auto">
            <a:xfrm rot="1988943">
              <a:off x="3654292" y="3118020"/>
              <a:ext cx="134938" cy="801688"/>
            </a:xfrm>
            <a:custGeom>
              <a:avLst/>
              <a:gdLst>
                <a:gd name="T0" fmla="*/ 0 w 12"/>
                <a:gd name="T1" fmla="*/ 65 h 71"/>
                <a:gd name="T2" fmla="*/ 12 w 12"/>
                <a:gd name="T3" fmla="*/ 65 h 71"/>
                <a:gd name="T4" fmla="*/ 12 w 12"/>
                <a:gd name="T5" fmla="*/ 0 h 71"/>
                <a:gd name="T6" fmla="*/ 0 w 12"/>
                <a:gd name="T7" fmla="*/ 0 h 71"/>
                <a:gd name="T8" fmla="*/ 0 w 12"/>
                <a:gd name="T9" fmla="*/ 65 h 71"/>
              </a:gdLst>
              <a:ahLst/>
              <a:cxnLst>
                <a:cxn ang="0">
                  <a:pos x="T0" y="T1"/>
                </a:cxn>
                <a:cxn ang="0">
                  <a:pos x="T2" y="T3"/>
                </a:cxn>
                <a:cxn ang="0">
                  <a:pos x="T4" y="T5"/>
                </a:cxn>
                <a:cxn ang="0">
                  <a:pos x="T6" y="T7"/>
                </a:cxn>
                <a:cxn ang="0">
                  <a:pos x="T8" y="T9"/>
                </a:cxn>
              </a:cxnLst>
              <a:rect l="0" t="0" r="r" b="b"/>
              <a:pathLst>
                <a:path w="12" h="71">
                  <a:moveTo>
                    <a:pt x="0" y="65"/>
                  </a:moveTo>
                  <a:cubicBezTo>
                    <a:pt x="4" y="71"/>
                    <a:pt x="10" y="70"/>
                    <a:pt x="12" y="65"/>
                  </a:cubicBezTo>
                  <a:cubicBezTo>
                    <a:pt x="12" y="0"/>
                    <a:pt x="12" y="0"/>
                    <a:pt x="12" y="0"/>
                  </a:cubicBezTo>
                  <a:cubicBezTo>
                    <a:pt x="0" y="0"/>
                    <a:pt x="0" y="0"/>
                    <a:pt x="0" y="0"/>
                  </a:cubicBezTo>
                  <a:lnTo>
                    <a:pt x="0" y="65"/>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5" name="Freeform 24"/>
            <p:cNvSpPr>
              <a:spLocks/>
            </p:cNvSpPr>
            <p:nvPr/>
          </p:nvSpPr>
          <p:spPr bwMode="auto">
            <a:xfrm rot="1988943">
              <a:off x="3969123" y="3319450"/>
              <a:ext cx="125413" cy="790575"/>
            </a:xfrm>
            <a:custGeom>
              <a:avLst/>
              <a:gdLst>
                <a:gd name="T0" fmla="*/ 0 w 11"/>
                <a:gd name="T1" fmla="*/ 65 h 70"/>
                <a:gd name="T2" fmla="*/ 11 w 11"/>
                <a:gd name="T3" fmla="*/ 65 h 70"/>
                <a:gd name="T4" fmla="*/ 11 w 11"/>
                <a:gd name="T5" fmla="*/ 0 h 70"/>
                <a:gd name="T6" fmla="*/ 0 w 11"/>
                <a:gd name="T7" fmla="*/ 0 h 70"/>
                <a:gd name="T8" fmla="*/ 0 w 11"/>
                <a:gd name="T9" fmla="*/ 65 h 70"/>
              </a:gdLst>
              <a:ahLst/>
              <a:cxnLst>
                <a:cxn ang="0">
                  <a:pos x="T0" y="T1"/>
                </a:cxn>
                <a:cxn ang="0">
                  <a:pos x="T2" y="T3"/>
                </a:cxn>
                <a:cxn ang="0">
                  <a:pos x="T4" y="T5"/>
                </a:cxn>
                <a:cxn ang="0">
                  <a:pos x="T6" y="T7"/>
                </a:cxn>
                <a:cxn ang="0">
                  <a:pos x="T8" y="T9"/>
                </a:cxn>
              </a:cxnLst>
              <a:rect l="0" t="0" r="r" b="b"/>
              <a:pathLst>
                <a:path w="11" h="70">
                  <a:moveTo>
                    <a:pt x="0" y="65"/>
                  </a:moveTo>
                  <a:cubicBezTo>
                    <a:pt x="2" y="70"/>
                    <a:pt x="9" y="70"/>
                    <a:pt x="11" y="65"/>
                  </a:cubicBezTo>
                  <a:cubicBezTo>
                    <a:pt x="11" y="0"/>
                    <a:pt x="11" y="0"/>
                    <a:pt x="11" y="0"/>
                  </a:cubicBezTo>
                  <a:cubicBezTo>
                    <a:pt x="0" y="0"/>
                    <a:pt x="0" y="0"/>
                    <a:pt x="0" y="0"/>
                  </a:cubicBezTo>
                  <a:lnTo>
                    <a:pt x="0" y="65"/>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9" name="Rectangle 28"/>
            <p:cNvSpPr>
              <a:spLocks noChangeArrowheads="1"/>
            </p:cNvSpPr>
            <p:nvPr/>
          </p:nvSpPr>
          <p:spPr bwMode="auto">
            <a:xfrm rot="1988943">
              <a:off x="3755962" y="3218680"/>
              <a:ext cx="236538" cy="812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108" name="Group 107"/>
          <p:cNvGrpSpPr/>
          <p:nvPr/>
        </p:nvGrpSpPr>
        <p:grpSpPr>
          <a:xfrm>
            <a:off x="4076612" y="2500764"/>
            <a:ext cx="437206" cy="943476"/>
            <a:chOff x="4076611" y="2500764"/>
            <a:chExt cx="437206" cy="943476"/>
          </a:xfrm>
        </p:grpSpPr>
        <p:sp>
          <p:nvSpPr>
            <p:cNvPr id="23" name="Rectangle 22"/>
            <p:cNvSpPr>
              <a:spLocks noChangeArrowheads="1"/>
            </p:cNvSpPr>
            <p:nvPr/>
          </p:nvSpPr>
          <p:spPr bwMode="auto">
            <a:xfrm rot="1988943">
              <a:off x="4076611" y="2500764"/>
              <a:ext cx="134938" cy="742950"/>
            </a:xfrm>
            <a:prstGeom prst="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7" name="Rectangle 26"/>
            <p:cNvSpPr>
              <a:spLocks noChangeArrowheads="1"/>
            </p:cNvSpPr>
            <p:nvPr/>
          </p:nvSpPr>
          <p:spPr bwMode="auto">
            <a:xfrm rot="1988943">
              <a:off x="4388404" y="2701290"/>
              <a:ext cx="125413" cy="7429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1" name="Rectangle 30"/>
            <p:cNvSpPr>
              <a:spLocks noChangeArrowheads="1"/>
            </p:cNvSpPr>
            <p:nvPr/>
          </p:nvSpPr>
          <p:spPr bwMode="auto">
            <a:xfrm rot="1988943">
              <a:off x="4181319" y="2602329"/>
              <a:ext cx="236538" cy="74295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109" name="Group 108"/>
          <p:cNvGrpSpPr/>
          <p:nvPr/>
        </p:nvGrpSpPr>
        <p:grpSpPr>
          <a:xfrm>
            <a:off x="4480267" y="1887480"/>
            <a:ext cx="437205" cy="933950"/>
            <a:chOff x="4480266" y="1887479"/>
            <a:chExt cx="437205" cy="933950"/>
          </a:xfrm>
        </p:grpSpPr>
        <p:sp>
          <p:nvSpPr>
            <p:cNvPr id="24" name="Rectangle 23"/>
            <p:cNvSpPr>
              <a:spLocks noChangeArrowheads="1"/>
            </p:cNvSpPr>
            <p:nvPr/>
          </p:nvSpPr>
          <p:spPr bwMode="auto">
            <a:xfrm rot="1988943">
              <a:off x="4480266" y="1887479"/>
              <a:ext cx="134938" cy="733425"/>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8" name="Rectangle 27"/>
            <p:cNvSpPr>
              <a:spLocks noChangeArrowheads="1"/>
            </p:cNvSpPr>
            <p:nvPr/>
          </p:nvSpPr>
          <p:spPr bwMode="auto">
            <a:xfrm rot="1988943">
              <a:off x="4792058" y="2088004"/>
              <a:ext cx="125413" cy="733425"/>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2" name="Rectangle 31"/>
            <p:cNvSpPr>
              <a:spLocks noChangeArrowheads="1"/>
            </p:cNvSpPr>
            <p:nvPr/>
          </p:nvSpPr>
          <p:spPr bwMode="auto">
            <a:xfrm rot="1988943">
              <a:off x="4584974" y="1989043"/>
              <a:ext cx="236538" cy="73342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33" name="Freeform 32"/>
          <p:cNvSpPr>
            <a:spLocks/>
          </p:cNvSpPr>
          <p:nvPr/>
        </p:nvSpPr>
        <p:spPr bwMode="auto">
          <a:xfrm rot="1988943">
            <a:off x="3325788" y="3861400"/>
            <a:ext cx="496888" cy="428625"/>
          </a:xfrm>
          <a:custGeom>
            <a:avLst/>
            <a:gdLst>
              <a:gd name="T0" fmla="*/ 30 w 44"/>
              <a:gd name="T1" fmla="*/ 38 h 38"/>
              <a:gd name="T2" fmla="*/ 44 w 44"/>
              <a:gd name="T3" fmla="*/ 0 h 38"/>
              <a:gd name="T4" fmla="*/ 33 w 44"/>
              <a:gd name="T5" fmla="*/ 0 h 38"/>
              <a:gd name="T6" fmla="*/ 12 w 44"/>
              <a:gd name="T7" fmla="*/ 0 h 38"/>
              <a:gd name="T8" fmla="*/ 0 w 44"/>
              <a:gd name="T9" fmla="*/ 0 h 38"/>
              <a:gd name="T10" fmla="*/ 14 w 44"/>
              <a:gd name="T11" fmla="*/ 38 h 38"/>
              <a:gd name="T12" fmla="*/ 22 w 44"/>
              <a:gd name="T13" fmla="*/ 38 h 38"/>
              <a:gd name="T14" fmla="*/ 30 w 44"/>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8">
                <a:moveTo>
                  <a:pt x="30" y="38"/>
                </a:moveTo>
                <a:cubicBezTo>
                  <a:pt x="44" y="0"/>
                  <a:pt x="44" y="0"/>
                  <a:pt x="44" y="0"/>
                </a:cubicBezTo>
                <a:cubicBezTo>
                  <a:pt x="42" y="2"/>
                  <a:pt x="36" y="2"/>
                  <a:pt x="33" y="0"/>
                </a:cubicBezTo>
                <a:cubicBezTo>
                  <a:pt x="28" y="4"/>
                  <a:pt x="16" y="4"/>
                  <a:pt x="12" y="0"/>
                </a:cubicBezTo>
                <a:cubicBezTo>
                  <a:pt x="7" y="2"/>
                  <a:pt x="2" y="2"/>
                  <a:pt x="0" y="0"/>
                </a:cubicBezTo>
                <a:cubicBezTo>
                  <a:pt x="14" y="38"/>
                  <a:pt x="14" y="38"/>
                  <a:pt x="14" y="38"/>
                </a:cubicBezTo>
                <a:cubicBezTo>
                  <a:pt x="17" y="38"/>
                  <a:pt x="19" y="38"/>
                  <a:pt x="22" y="38"/>
                </a:cubicBezTo>
                <a:cubicBezTo>
                  <a:pt x="25" y="38"/>
                  <a:pt x="28" y="38"/>
                  <a:pt x="30" y="38"/>
                </a:cubicBezTo>
                <a:close/>
              </a:path>
            </a:pathLst>
          </a:custGeom>
          <a:gradFill flip="none" rotWithShape="1">
            <a:gsLst>
              <a:gs pos="0">
                <a:srgbClr val="F2CCBB">
                  <a:shade val="67500"/>
                  <a:satMod val="115000"/>
                </a:srgbClr>
              </a:gs>
              <a:gs pos="100000">
                <a:srgbClr val="F2CCBB">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4" name="Freeform 33"/>
          <p:cNvSpPr>
            <a:spLocks/>
          </p:cNvSpPr>
          <p:nvPr/>
        </p:nvSpPr>
        <p:spPr bwMode="auto">
          <a:xfrm rot="1988943">
            <a:off x="3308751" y="4237707"/>
            <a:ext cx="179388" cy="214313"/>
          </a:xfrm>
          <a:custGeom>
            <a:avLst/>
            <a:gdLst>
              <a:gd name="T0" fmla="*/ 7 w 16"/>
              <a:gd name="T1" fmla="*/ 18 h 19"/>
              <a:gd name="T2" fmla="*/ 9 w 16"/>
              <a:gd name="T3" fmla="*/ 18 h 19"/>
              <a:gd name="T4" fmla="*/ 10 w 16"/>
              <a:gd name="T5" fmla="*/ 17 h 19"/>
              <a:gd name="T6" fmla="*/ 16 w 16"/>
              <a:gd name="T7" fmla="*/ 0 h 19"/>
              <a:gd name="T8" fmla="*/ 8 w 16"/>
              <a:gd name="T9" fmla="*/ 0 h 19"/>
              <a:gd name="T10" fmla="*/ 0 w 16"/>
              <a:gd name="T11" fmla="*/ 0 h 19"/>
              <a:gd name="T12" fmla="*/ 6 w 16"/>
              <a:gd name="T13" fmla="*/ 17 h 19"/>
              <a:gd name="T14" fmla="*/ 7 w 16"/>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7" y="18"/>
                </a:moveTo>
                <a:cubicBezTo>
                  <a:pt x="8" y="19"/>
                  <a:pt x="9" y="19"/>
                  <a:pt x="9" y="18"/>
                </a:cubicBezTo>
                <a:cubicBezTo>
                  <a:pt x="10" y="18"/>
                  <a:pt x="10" y="18"/>
                  <a:pt x="10" y="17"/>
                </a:cubicBezTo>
                <a:cubicBezTo>
                  <a:pt x="16" y="0"/>
                  <a:pt x="16" y="0"/>
                  <a:pt x="16" y="0"/>
                </a:cubicBezTo>
                <a:cubicBezTo>
                  <a:pt x="14" y="0"/>
                  <a:pt x="11" y="0"/>
                  <a:pt x="8" y="0"/>
                </a:cubicBezTo>
                <a:cubicBezTo>
                  <a:pt x="5" y="0"/>
                  <a:pt x="3" y="0"/>
                  <a:pt x="0" y="0"/>
                </a:cubicBezTo>
                <a:cubicBezTo>
                  <a:pt x="6" y="17"/>
                  <a:pt x="6" y="17"/>
                  <a:pt x="6" y="17"/>
                </a:cubicBezTo>
                <a:cubicBezTo>
                  <a:pt x="6" y="18"/>
                  <a:pt x="7" y="18"/>
                  <a:pt x="7" y="18"/>
                </a:cubicBezTo>
                <a:close/>
              </a:path>
            </a:pathLst>
          </a:custGeom>
          <a:solidFill>
            <a:schemeClr val="bg1">
              <a:lumMod val="75000"/>
              <a:lumOff val="2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6" name="Teardrop 55"/>
          <p:cNvSpPr>
            <a:spLocks noChangeAspect="1"/>
          </p:cNvSpPr>
          <p:nvPr/>
        </p:nvSpPr>
        <p:spPr>
          <a:xfrm rot="16200000">
            <a:off x="5524218" y="1558682"/>
            <a:ext cx="445726" cy="445726"/>
          </a:xfrm>
          <a:prstGeom prst="teardrop">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7" name="Teardrop 56"/>
          <p:cNvSpPr>
            <a:spLocks noChangeAspect="1"/>
          </p:cNvSpPr>
          <p:nvPr/>
        </p:nvSpPr>
        <p:spPr>
          <a:xfrm rot="5400000">
            <a:off x="4236747" y="1472874"/>
            <a:ext cx="445726" cy="445726"/>
          </a:xfrm>
          <a:prstGeom prst="teardrop">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8" name="Teardrop 57"/>
          <p:cNvSpPr>
            <a:spLocks noChangeAspect="1"/>
          </p:cNvSpPr>
          <p:nvPr/>
        </p:nvSpPr>
        <p:spPr>
          <a:xfrm rot="5400000">
            <a:off x="3438941" y="2703066"/>
            <a:ext cx="445726" cy="445726"/>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9" name="Teardrop 58"/>
          <p:cNvSpPr>
            <a:spLocks noChangeAspect="1"/>
          </p:cNvSpPr>
          <p:nvPr/>
        </p:nvSpPr>
        <p:spPr>
          <a:xfrm rot="16200000">
            <a:off x="4711940" y="2793045"/>
            <a:ext cx="445726" cy="445726"/>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1" name="Oval 60"/>
          <p:cNvSpPr/>
          <p:nvPr/>
        </p:nvSpPr>
        <p:spPr>
          <a:xfrm>
            <a:off x="3460635" y="2724761"/>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2" name="Oval 61"/>
          <p:cNvSpPr>
            <a:spLocks noChangeAspect="1"/>
          </p:cNvSpPr>
          <p:nvPr/>
        </p:nvSpPr>
        <p:spPr>
          <a:xfrm>
            <a:off x="4733634" y="2814740"/>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3" name="Oval 62"/>
          <p:cNvSpPr>
            <a:spLocks noChangeAspect="1"/>
          </p:cNvSpPr>
          <p:nvPr/>
        </p:nvSpPr>
        <p:spPr>
          <a:xfrm>
            <a:off x="5545912" y="1580376"/>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4" name="Oval 63"/>
          <p:cNvSpPr>
            <a:spLocks noChangeAspect="1"/>
          </p:cNvSpPr>
          <p:nvPr/>
        </p:nvSpPr>
        <p:spPr>
          <a:xfrm>
            <a:off x="4258441" y="1494569"/>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6" name="Rectangle 65"/>
          <p:cNvSpPr/>
          <p:nvPr/>
        </p:nvSpPr>
        <p:spPr>
          <a:xfrm>
            <a:off x="5832141" y="2873169"/>
            <a:ext cx="1825876" cy="712118"/>
          </a:xfrm>
          <a:prstGeom prst="rect">
            <a:avLst/>
          </a:prstGeom>
        </p:spPr>
        <p:txBody>
          <a:bodyPr wrap="squar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Professional experience</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5 years in PA </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as senior lawyer or higher</a:t>
            </a:r>
            <a:endParaRPr kumimoji="0" lang="en-GB" sz="1200" b="0" i="0" u="none" strike="noStrike" kern="1200" cap="none" spc="0" normalizeH="0" baseline="0" noProof="0" dirty="0">
              <a:ln>
                <a:noFill/>
              </a:ln>
              <a:solidFill>
                <a:srgbClr val="5D5D5D"/>
              </a:solidFill>
              <a:effectLst/>
              <a:uLnTx/>
              <a:uFillTx/>
              <a:latin typeface="Myriad Pro"/>
            </a:endParaRPr>
          </a:p>
        </p:txBody>
      </p:sp>
      <p:grpSp>
        <p:nvGrpSpPr>
          <p:cNvPr id="67" name="Group 66"/>
          <p:cNvGrpSpPr>
            <a:grpSpLocks noChangeAspect="1"/>
          </p:cNvGrpSpPr>
          <p:nvPr/>
        </p:nvGrpSpPr>
        <p:grpSpPr>
          <a:xfrm>
            <a:off x="5629650" y="1658800"/>
            <a:ext cx="242718" cy="245654"/>
            <a:chOff x="4525886" y="4183659"/>
            <a:chExt cx="558217" cy="564967"/>
          </a:xfrm>
        </p:grpSpPr>
        <p:sp>
          <p:nvSpPr>
            <p:cNvPr id="68" name="Oval 55"/>
            <p:cNvSpPr>
              <a:spLocks noChangeArrowheads="1"/>
            </p:cNvSpPr>
            <p:nvPr/>
          </p:nvSpPr>
          <p:spPr bwMode="auto">
            <a:xfrm>
              <a:off x="4525886" y="4387874"/>
              <a:ext cx="324888" cy="110546"/>
            </a:xfrm>
            <a:prstGeom prst="ellipse">
              <a:avLst/>
            </a:pr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9" name="Freeform 56"/>
            <p:cNvSpPr>
              <a:spLocks/>
            </p:cNvSpPr>
            <p:nvPr/>
          </p:nvSpPr>
          <p:spPr bwMode="auto">
            <a:xfrm>
              <a:off x="4525886" y="4443569"/>
              <a:ext cx="324888" cy="305057"/>
            </a:xfrm>
            <a:custGeom>
              <a:avLst/>
              <a:gdLst>
                <a:gd name="T0" fmla="*/ 326 w 326"/>
                <a:gd name="T1" fmla="*/ 0 h 306"/>
                <a:gd name="T2" fmla="*/ 326 w 326"/>
                <a:gd name="T3" fmla="*/ 250 h 306"/>
                <a:gd name="T4" fmla="*/ 163 w 326"/>
                <a:gd name="T5" fmla="*/ 306 h 306"/>
                <a:gd name="T6" fmla="*/ 0 w 326"/>
                <a:gd name="T7" fmla="*/ 250 h 306"/>
                <a:gd name="T8" fmla="*/ 0 w 326"/>
                <a:gd name="T9" fmla="*/ 0 h 306"/>
              </a:gdLst>
              <a:ahLst/>
              <a:cxnLst>
                <a:cxn ang="0">
                  <a:pos x="T0" y="T1"/>
                </a:cxn>
                <a:cxn ang="0">
                  <a:pos x="T2" y="T3"/>
                </a:cxn>
                <a:cxn ang="0">
                  <a:pos x="T4" y="T5"/>
                </a:cxn>
                <a:cxn ang="0">
                  <a:pos x="T6" y="T7"/>
                </a:cxn>
                <a:cxn ang="0">
                  <a:pos x="T8" y="T9"/>
                </a:cxn>
              </a:cxnLst>
              <a:rect l="0" t="0" r="r" b="b"/>
              <a:pathLst>
                <a:path w="326" h="306">
                  <a:moveTo>
                    <a:pt x="326" y="0"/>
                  </a:moveTo>
                  <a:cubicBezTo>
                    <a:pt x="326" y="250"/>
                    <a:pt x="326" y="250"/>
                    <a:pt x="326" y="250"/>
                  </a:cubicBezTo>
                  <a:cubicBezTo>
                    <a:pt x="326" y="281"/>
                    <a:pt x="253" y="306"/>
                    <a:pt x="163" y="306"/>
                  </a:cubicBezTo>
                  <a:cubicBezTo>
                    <a:pt x="73" y="306"/>
                    <a:pt x="0" y="281"/>
                    <a:pt x="0" y="250"/>
                  </a:cubicBezTo>
                  <a:cubicBezTo>
                    <a:pt x="0" y="0"/>
                    <a:pt x="0" y="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0" name="Freeform 57"/>
            <p:cNvSpPr>
              <a:spLocks/>
            </p:cNvSpPr>
            <p:nvPr/>
          </p:nvSpPr>
          <p:spPr bwMode="auto">
            <a:xfrm>
              <a:off x="4525886" y="4612342"/>
              <a:ext cx="324888" cy="55695"/>
            </a:xfrm>
            <a:custGeom>
              <a:avLst/>
              <a:gdLst>
                <a:gd name="T0" fmla="*/ 326 w 326"/>
                <a:gd name="T1" fmla="*/ 0 h 56"/>
                <a:gd name="T2" fmla="*/ 163 w 326"/>
                <a:gd name="T3" fmla="*/ 56 h 56"/>
                <a:gd name="T4" fmla="*/ 0 w 326"/>
                <a:gd name="T5" fmla="*/ 0 h 56"/>
              </a:gdLst>
              <a:ahLst/>
              <a:cxnLst>
                <a:cxn ang="0">
                  <a:pos x="T0" y="T1"/>
                </a:cxn>
                <a:cxn ang="0">
                  <a:pos x="T2" y="T3"/>
                </a:cxn>
                <a:cxn ang="0">
                  <a:pos x="T4" y="T5"/>
                </a:cxn>
              </a:cxnLst>
              <a:rect l="0" t="0" r="r" b="b"/>
              <a:pathLst>
                <a:path w="326" h="56">
                  <a:moveTo>
                    <a:pt x="326" y="0"/>
                  </a:moveTo>
                  <a:cubicBezTo>
                    <a:pt x="326" y="31"/>
                    <a:pt x="253" y="56"/>
                    <a:pt x="163" y="56"/>
                  </a:cubicBezTo>
                  <a:cubicBezTo>
                    <a:pt x="73" y="56"/>
                    <a:pt x="0" y="31"/>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1" name="Freeform 58"/>
            <p:cNvSpPr>
              <a:spLocks/>
            </p:cNvSpPr>
            <p:nvPr/>
          </p:nvSpPr>
          <p:spPr bwMode="auto">
            <a:xfrm>
              <a:off x="4525886" y="4532597"/>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2" name="Oval 59"/>
            <p:cNvSpPr>
              <a:spLocks noChangeArrowheads="1"/>
            </p:cNvSpPr>
            <p:nvPr/>
          </p:nvSpPr>
          <p:spPr bwMode="auto">
            <a:xfrm>
              <a:off x="4759215" y="4183659"/>
              <a:ext cx="324888" cy="109702"/>
            </a:xfrm>
            <a:prstGeom prst="ellipse">
              <a:avLst/>
            </a:pr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3" name="Line 60"/>
            <p:cNvSpPr>
              <a:spLocks noChangeShapeType="1"/>
            </p:cNvSpPr>
            <p:nvPr/>
          </p:nvSpPr>
          <p:spPr bwMode="auto">
            <a:xfrm flipV="1">
              <a:off x="4759215" y="4238510"/>
              <a:ext cx="0" cy="155271"/>
            </a:xfrm>
            <a:prstGeom prst="line">
              <a:avLst/>
            </a:prstGeom>
            <a:noFill/>
            <a:ln w="9525"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4" name="Freeform 61"/>
            <p:cNvSpPr>
              <a:spLocks/>
            </p:cNvSpPr>
            <p:nvPr/>
          </p:nvSpPr>
          <p:spPr bwMode="auto">
            <a:xfrm>
              <a:off x="4850774" y="4238510"/>
              <a:ext cx="233329" cy="400414"/>
            </a:xfrm>
            <a:custGeom>
              <a:avLst/>
              <a:gdLst>
                <a:gd name="T0" fmla="*/ 234 w 234"/>
                <a:gd name="T1" fmla="*/ 0 h 402"/>
                <a:gd name="T2" fmla="*/ 234 w 234"/>
                <a:gd name="T3" fmla="*/ 347 h 402"/>
                <a:gd name="T4" fmla="*/ 71 w 234"/>
                <a:gd name="T5" fmla="*/ 402 h 402"/>
                <a:gd name="T6" fmla="*/ 0 w 234"/>
                <a:gd name="T7" fmla="*/ 397 h 402"/>
              </a:gdLst>
              <a:ahLst/>
              <a:cxnLst>
                <a:cxn ang="0">
                  <a:pos x="T0" y="T1"/>
                </a:cxn>
                <a:cxn ang="0">
                  <a:pos x="T2" y="T3"/>
                </a:cxn>
                <a:cxn ang="0">
                  <a:pos x="T4" y="T5"/>
                </a:cxn>
                <a:cxn ang="0">
                  <a:pos x="T6" y="T7"/>
                </a:cxn>
              </a:cxnLst>
              <a:rect l="0" t="0" r="r" b="b"/>
              <a:pathLst>
                <a:path w="234" h="402">
                  <a:moveTo>
                    <a:pt x="234" y="0"/>
                  </a:moveTo>
                  <a:cubicBezTo>
                    <a:pt x="234" y="347"/>
                    <a:pt x="234" y="347"/>
                    <a:pt x="234" y="347"/>
                  </a:cubicBezTo>
                  <a:cubicBezTo>
                    <a:pt x="234" y="377"/>
                    <a:pt x="161" y="402"/>
                    <a:pt x="71" y="402"/>
                  </a:cubicBezTo>
                  <a:cubicBezTo>
                    <a:pt x="46" y="402"/>
                    <a:pt x="22" y="400"/>
                    <a:pt x="0" y="397"/>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5" name="Freeform 62"/>
            <p:cNvSpPr>
              <a:spLocks/>
            </p:cNvSpPr>
            <p:nvPr/>
          </p:nvSpPr>
          <p:spPr bwMode="auto">
            <a:xfrm>
              <a:off x="4850774" y="4503483"/>
              <a:ext cx="233329" cy="54851"/>
            </a:xfrm>
            <a:custGeom>
              <a:avLst/>
              <a:gdLst>
                <a:gd name="T0" fmla="*/ 234 w 234"/>
                <a:gd name="T1" fmla="*/ 0 h 55"/>
                <a:gd name="T2" fmla="*/ 71 w 234"/>
                <a:gd name="T3" fmla="*/ 55 h 55"/>
                <a:gd name="T4" fmla="*/ 0 w 234"/>
                <a:gd name="T5" fmla="*/ 50 h 55"/>
              </a:gdLst>
              <a:ahLst/>
              <a:cxnLst>
                <a:cxn ang="0">
                  <a:pos x="T0" y="T1"/>
                </a:cxn>
                <a:cxn ang="0">
                  <a:pos x="T2" y="T3"/>
                </a:cxn>
                <a:cxn ang="0">
                  <a:pos x="T4" y="T5"/>
                </a:cxn>
              </a:cxnLst>
              <a:rect l="0" t="0" r="r" b="b"/>
              <a:pathLst>
                <a:path w="234" h="55">
                  <a:moveTo>
                    <a:pt x="234" y="0"/>
                  </a:moveTo>
                  <a:cubicBezTo>
                    <a:pt x="234" y="30"/>
                    <a:pt x="161" y="55"/>
                    <a:pt x="71" y="55"/>
                  </a:cubicBezTo>
                  <a:cubicBezTo>
                    <a:pt x="46" y="55"/>
                    <a:pt x="22" y="53"/>
                    <a:pt x="0" y="5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6" name="Freeform 63"/>
            <p:cNvSpPr>
              <a:spLocks/>
            </p:cNvSpPr>
            <p:nvPr/>
          </p:nvSpPr>
          <p:spPr bwMode="auto">
            <a:xfrm>
              <a:off x="4850774" y="4417831"/>
              <a:ext cx="233329" cy="55695"/>
            </a:xfrm>
            <a:custGeom>
              <a:avLst/>
              <a:gdLst>
                <a:gd name="T0" fmla="*/ 234 w 234"/>
                <a:gd name="T1" fmla="*/ 0 h 56"/>
                <a:gd name="T2" fmla="*/ 71 w 234"/>
                <a:gd name="T3" fmla="*/ 56 h 56"/>
                <a:gd name="T4" fmla="*/ 0 w 234"/>
                <a:gd name="T5" fmla="*/ 50 h 56"/>
              </a:gdLst>
              <a:ahLst/>
              <a:cxnLst>
                <a:cxn ang="0">
                  <a:pos x="T0" y="T1"/>
                </a:cxn>
                <a:cxn ang="0">
                  <a:pos x="T2" y="T3"/>
                </a:cxn>
                <a:cxn ang="0">
                  <a:pos x="T4" y="T5"/>
                </a:cxn>
              </a:cxnLst>
              <a:rect l="0" t="0" r="r" b="b"/>
              <a:pathLst>
                <a:path w="234" h="56">
                  <a:moveTo>
                    <a:pt x="234" y="0"/>
                  </a:moveTo>
                  <a:cubicBezTo>
                    <a:pt x="234" y="31"/>
                    <a:pt x="161" y="56"/>
                    <a:pt x="71" y="56"/>
                  </a:cubicBezTo>
                  <a:cubicBezTo>
                    <a:pt x="46" y="56"/>
                    <a:pt x="22" y="54"/>
                    <a:pt x="0" y="5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7" name="Freeform 64"/>
            <p:cNvSpPr>
              <a:spLocks/>
            </p:cNvSpPr>
            <p:nvPr/>
          </p:nvSpPr>
          <p:spPr bwMode="auto">
            <a:xfrm>
              <a:off x="4759215" y="4333023"/>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78" name="Group 77"/>
          <p:cNvGrpSpPr>
            <a:grpSpLocks noChangeAspect="1"/>
          </p:cNvGrpSpPr>
          <p:nvPr/>
        </p:nvGrpSpPr>
        <p:grpSpPr>
          <a:xfrm>
            <a:off x="4851711" y="2891574"/>
            <a:ext cx="166184" cy="248668"/>
            <a:chOff x="1068574" y="2664703"/>
            <a:chExt cx="461594" cy="690703"/>
          </a:xfrm>
        </p:grpSpPr>
        <p:sp>
          <p:nvSpPr>
            <p:cNvPr id="79" name="Freeform 65"/>
            <p:cNvSpPr>
              <a:spLocks/>
            </p:cNvSpPr>
            <p:nvPr/>
          </p:nvSpPr>
          <p:spPr bwMode="auto">
            <a:xfrm>
              <a:off x="1100219" y="2741495"/>
              <a:ext cx="422776" cy="467501"/>
            </a:xfrm>
            <a:custGeom>
              <a:avLst/>
              <a:gdLst>
                <a:gd name="T0" fmla="*/ 49 w 424"/>
                <a:gd name="T1" fmla="*/ 469 h 469"/>
                <a:gd name="T2" fmla="*/ 0 w 424"/>
                <a:gd name="T3" fmla="*/ 202 h 469"/>
                <a:gd name="T4" fmla="*/ 226 w 424"/>
                <a:gd name="T5" fmla="*/ 0 h 469"/>
                <a:gd name="T6" fmla="*/ 306 w 424"/>
                <a:gd name="T7" fmla="*/ 55 h 469"/>
                <a:gd name="T8" fmla="*/ 424 w 424"/>
                <a:gd name="T9" fmla="*/ 173 h 469"/>
                <a:gd name="T10" fmla="*/ 388 w 424"/>
                <a:gd name="T11" fmla="*/ 193 h 469"/>
                <a:gd name="T12" fmla="*/ 354 w 424"/>
                <a:gd name="T13" fmla="*/ 222 h 469"/>
                <a:gd name="T14" fmla="*/ 298 w 424"/>
                <a:gd name="T15" fmla="*/ 199 h 469"/>
                <a:gd name="T16" fmla="*/ 245 w 424"/>
                <a:gd name="T17" fmla="*/ 210 h 469"/>
                <a:gd name="T18" fmla="*/ 214 w 424"/>
                <a:gd name="T19" fmla="*/ 212 h 469"/>
                <a:gd name="T20" fmla="*/ 356 w 424"/>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469">
                  <a:moveTo>
                    <a:pt x="49" y="469"/>
                  </a:moveTo>
                  <a:cubicBezTo>
                    <a:pt x="88" y="369"/>
                    <a:pt x="0" y="313"/>
                    <a:pt x="0" y="202"/>
                  </a:cubicBezTo>
                  <a:cubicBezTo>
                    <a:pt x="0" y="91"/>
                    <a:pt x="110" y="0"/>
                    <a:pt x="226" y="0"/>
                  </a:cubicBezTo>
                  <a:cubicBezTo>
                    <a:pt x="270" y="0"/>
                    <a:pt x="312" y="26"/>
                    <a:pt x="306" y="55"/>
                  </a:cubicBezTo>
                  <a:cubicBezTo>
                    <a:pt x="329" y="68"/>
                    <a:pt x="403" y="119"/>
                    <a:pt x="424" y="173"/>
                  </a:cubicBezTo>
                  <a:cubicBezTo>
                    <a:pt x="388" y="193"/>
                    <a:pt x="388" y="193"/>
                    <a:pt x="388" y="193"/>
                  </a:cubicBezTo>
                  <a:cubicBezTo>
                    <a:pt x="388" y="193"/>
                    <a:pt x="364" y="227"/>
                    <a:pt x="354" y="222"/>
                  </a:cubicBezTo>
                  <a:cubicBezTo>
                    <a:pt x="344" y="218"/>
                    <a:pt x="312" y="199"/>
                    <a:pt x="298" y="199"/>
                  </a:cubicBezTo>
                  <a:cubicBezTo>
                    <a:pt x="283" y="199"/>
                    <a:pt x="278" y="210"/>
                    <a:pt x="245" y="210"/>
                  </a:cubicBezTo>
                  <a:cubicBezTo>
                    <a:pt x="235" y="210"/>
                    <a:pt x="214" y="212"/>
                    <a:pt x="214" y="212"/>
                  </a:cubicBezTo>
                  <a:cubicBezTo>
                    <a:pt x="214" y="212"/>
                    <a:pt x="356" y="376"/>
                    <a:pt x="356" y="469"/>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0" name="Freeform 66"/>
            <p:cNvSpPr>
              <a:spLocks/>
            </p:cNvSpPr>
            <p:nvPr/>
          </p:nvSpPr>
          <p:spPr bwMode="auto">
            <a:xfrm>
              <a:off x="1228909" y="2664703"/>
              <a:ext cx="94935" cy="98732"/>
            </a:xfrm>
            <a:custGeom>
              <a:avLst/>
              <a:gdLst>
                <a:gd name="T0" fmla="*/ 0 w 95"/>
                <a:gd name="T1" fmla="*/ 99 h 99"/>
                <a:gd name="T2" fmla="*/ 92 w 95"/>
                <a:gd name="T3" fmla="*/ 0 h 99"/>
                <a:gd name="T4" fmla="*/ 92 w 95"/>
                <a:gd name="T5" fmla="*/ 77 h 99"/>
              </a:gdLst>
              <a:ahLst/>
              <a:cxnLst>
                <a:cxn ang="0">
                  <a:pos x="T0" y="T1"/>
                </a:cxn>
                <a:cxn ang="0">
                  <a:pos x="T2" y="T3"/>
                </a:cxn>
                <a:cxn ang="0">
                  <a:pos x="T4" y="T5"/>
                </a:cxn>
              </a:cxnLst>
              <a:rect l="0" t="0" r="r" b="b"/>
              <a:pathLst>
                <a:path w="95" h="99">
                  <a:moveTo>
                    <a:pt x="0" y="99"/>
                  </a:moveTo>
                  <a:cubicBezTo>
                    <a:pt x="0" y="99"/>
                    <a:pt x="18" y="5"/>
                    <a:pt x="92" y="0"/>
                  </a:cubicBezTo>
                  <a:cubicBezTo>
                    <a:pt x="95" y="28"/>
                    <a:pt x="92" y="77"/>
                    <a:pt x="92" y="77"/>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1" name="Freeform 67"/>
            <p:cNvSpPr>
              <a:spLocks/>
            </p:cNvSpPr>
            <p:nvPr/>
          </p:nvSpPr>
          <p:spPr bwMode="auto">
            <a:xfrm>
              <a:off x="1091359" y="3208996"/>
              <a:ext cx="415603" cy="69619"/>
            </a:xfrm>
            <a:custGeom>
              <a:avLst/>
              <a:gdLst>
                <a:gd name="T0" fmla="*/ 35 w 417"/>
                <a:gd name="T1" fmla="*/ 70 h 70"/>
                <a:gd name="T2" fmla="*/ 0 w 417"/>
                <a:gd name="T3" fmla="*/ 35 h 70"/>
                <a:gd name="T4" fmla="*/ 35 w 417"/>
                <a:gd name="T5" fmla="*/ 0 h 70"/>
                <a:gd name="T6" fmla="*/ 381 w 417"/>
                <a:gd name="T7" fmla="*/ 0 h 70"/>
                <a:gd name="T8" fmla="*/ 417 w 417"/>
                <a:gd name="T9" fmla="*/ 35 h 70"/>
                <a:gd name="T10" fmla="*/ 381 w 417"/>
                <a:gd name="T11" fmla="*/ 70 h 70"/>
                <a:gd name="T12" fmla="*/ 35 w 417"/>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417" h="70">
                  <a:moveTo>
                    <a:pt x="35" y="70"/>
                  </a:moveTo>
                  <a:cubicBezTo>
                    <a:pt x="16" y="70"/>
                    <a:pt x="0" y="55"/>
                    <a:pt x="0" y="35"/>
                  </a:cubicBezTo>
                  <a:cubicBezTo>
                    <a:pt x="0" y="15"/>
                    <a:pt x="16" y="0"/>
                    <a:pt x="35" y="0"/>
                  </a:cubicBezTo>
                  <a:cubicBezTo>
                    <a:pt x="381" y="0"/>
                    <a:pt x="381" y="0"/>
                    <a:pt x="381" y="0"/>
                  </a:cubicBezTo>
                  <a:cubicBezTo>
                    <a:pt x="401" y="0"/>
                    <a:pt x="417" y="15"/>
                    <a:pt x="417" y="35"/>
                  </a:cubicBezTo>
                  <a:cubicBezTo>
                    <a:pt x="417" y="55"/>
                    <a:pt x="401" y="70"/>
                    <a:pt x="381" y="70"/>
                  </a:cubicBezTo>
                  <a:lnTo>
                    <a:pt x="35" y="70"/>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2" name="Freeform 68"/>
            <p:cNvSpPr>
              <a:spLocks/>
            </p:cNvSpPr>
            <p:nvPr/>
          </p:nvSpPr>
          <p:spPr bwMode="auto">
            <a:xfrm>
              <a:off x="1068574" y="3278614"/>
              <a:ext cx="461594" cy="76792"/>
            </a:xfrm>
            <a:custGeom>
              <a:avLst/>
              <a:gdLst>
                <a:gd name="T0" fmla="*/ 38 w 463"/>
                <a:gd name="T1" fmla="*/ 77 h 77"/>
                <a:gd name="T2" fmla="*/ 0 w 463"/>
                <a:gd name="T3" fmla="*/ 39 h 77"/>
                <a:gd name="T4" fmla="*/ 38 w 463"/>
                <a:gd name="T5" fmla="*/ 0 h 77"/>
                <a:gd name="T6" fmla="*/ 425 w 463"/>
                <a:gd name="T7" fmla="*/ 0 h 77"/>
                <a:gd name="T8" fmla="*/ 463 w 463"/>
                <a:gd name="T9" fmla="*/ 39 h 77"/>
                <a:gd name="T10" fmla="*/ 425 w 463"/>
                <a:gd name="T11" fmla="*/ 77 h 77"/>
                <a:gd name="T12" fmla="*/ 38 w 463"/>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63" h="77">
                  <a:moveTo>
                    <a:pt x="38" y="77"/>
                  </a:moveTo>
                  <a:cubicBezTo>
                    <a:pt x="17" y="77"/>
                    <a:pt x="0" y="60"/>
                    <a:pt x="0" y="39"/>
                  </a:cubicBezTo>
                  <a:cubicBezTo>
                    <a:pt x="0" y="18"/>
                    <a:pt x="17" y="0"/>
                    <a:pt x="38" y="0"/>
                  </a:cubicBezTo>
                  <a:cubicBezTo>
                    <a:pt x="425" y="0"/>
                    <a:pt x="425" y="0"/>
                    <a:pt x="425" y="0"/>
                  </a:cubicBezTo>
                  <a:cubicBezTo>
                    <a:pt x="446" y="0"/>
                    <a:pt x="463" y="18"/>
                    <a:pt x="463" y="39"/>
                  </a:cubicBezTo>
                  <a:cubicBezTo>
                    <a:pt x="463" y="60"/>
                    <a:pt x="446" y="77"/>
                    <a:pt x="425" y="77"/>
                  </a:cubicBezTo>
                  <a:lnTo>
                    <a:pt x="38" y="77"/>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84" name="Group 83"/>
          <p:cNvGrpSpPr>
            <a:grpSpLocks noChangeAspect="1"/>
          </p:cNvGrpSpPr>
          <p:nvPr/>
        </p:nvGrpSpPr>
        <p:grpSpPr>
          <a:xfrm>
            <a:off x="3557624" y="2818424"/>
            <a:ext cx="208360" cy="215010"/>
            <a:chOff x="4224785" y="1773473"/>
            <a:chExt cx="381476" cy="393651"/>
          </a:xfrm>
        </p:grpSpPr>
        <p:sp>
          <p:nvSpPr>
            <p:cNvPr id="85" name="Rectangle 49"/>
            <p:cNvSpPr>
              <a:spLocks noChangeArrowheads="1"/>
            </p:cNvSpPr>
            <p:nvPr/>
          </p:nvSpPr>
          <p:spPr bwMode="auto">
            <a:xfrm>
              <a:off x="4333778" y="1773473"/>
              <a:ext cx="158852" cy="38264"/>
            </a:xfrm>
            <a:prstGeom prst="rect">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6" name="Freeform 50"/>
            <p:cNvSpPr>
              <a:spLocks/>
            </p:cNvSpPr>
            <p:nvPr/>
          </p:nvSpPr>
          <p:spPr bwMode="auto">
            <a:xfrm>
              <a:off x="4224785" y="1811737"/>
              <a:ext cx="381476" cy="355387"/>
            </a:xfrm>
            <a:custGeom>
              <a:avLst/>
              <a:gdLst>
                <a:gd name="T0" fmla="*/ 525 w 557"/>
                <a:gd name="T1" fmla="*/ 399 h 519"/>
                <a:gd name="T2" fmla="*/ 362 w 557"/>
                <a:gd name="T3" fmla="*/ 67 h 519"/>
                <a:gd name="T4" fmla="*/ 362 w 557"/>
                <a:gd name="T5" fmla="*/ 0 h 519"/>
                <a:gd name="T6" fmla="*/ 194 w 557"/>
                <a:gd name="T7" fmla="*/ 0 h 519"/>
                <a:gd name="T8" fmla="*/ 194 w 557"/>
                <a:gd name="T9" fmla="*/ 67 h 519"/>
                <a:gd name="T10" fmla="*/ 32 w 557"/>
                <a:gd name="T11" fmla="*/ 399 h 519"/>
                <a:gd name="T12" fmla="*/ 71 w 557"/>
                <a:gd name="T13" fmla="*/ 519 h 519"/>
                <a:gd name="T14" fmla="*/ 485 w 557"/>
                <a:gd name="T15" fmla="*/ 519 h 519"/>
                <a:gd name="T16" fmla="*/ 525 w 557"/>
                <a:gd name="T17" fmla="*/ 39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519">
                  <a:moveTo>
                    <a:pt x="525" y="399"/>
                  </a:moveTo>
                  <a:cubicBezTo>
                    <a:pt x="362" y="67"/>
                    <a:pt x="362" y="67"/>
                    <a:pt x="362" y="67"/>
                  </a:cubicBezTo>
                  <a:cubicBezTo>
                    <a:pt x="362" y="0"/>
                    <a:pt x="362" y="0"/>
                    <a:pt x="362" y="0"/>
                  </a:cubicBezTo>
                  <a:cubicBezTo>
                    <a:pt x="194" y="0"/>
                    <a:pt x="194" y="0"/>
                    <a:pt x="194" y="0"/>
                  </a:cubicBezTo>
                  <a:cubicBezTo>
                    <a:pt x="194" y="67"/>
                    <a:pt x="194" y="67"/>
                    <a:pt x="194" y="67"/>
                  </a:cubicBezTo>
                  <a:cubicBezTo>
                    <a:pt x="32" y="399"/>
                    <a:pt x="32" y="399"/>
                    <a:pt x="32" y="399"/>
                  </a:cubicBezTo>
                  <a:cubicBezTo>
                    <a:pt x="6" y="460"/>
                    <a:pt x="0" y="519"/>
                    <a:pt x="71" y="519"/>
                  </a:cubicBezTo>
                  <a:cubicBezTo>
                    <a:pt x="485" y="519"/>
                    <a:pt x="485" y="519"/>
                    <a:pt x="485" y="519"/>
                  </a:cubicBezTo>
                  <a:cubicBezTo>
                    <a:pt x="557" y="519"/>
                    <a:pt x="551" y="460"/>
                    <a:pt x="525" y="399"/>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7" name="Freeform 51"/>
            <p:cNvSpPr>
              <a:spLocks/>
            </p:cNvSpPr>
            <p:nvPr/>
          </p:nvSpPr>
          <p:spPr bwMode="auto">
            <a:xfrm>
              <a:off x="4316676" y="1996677"/>
              <a:ext cx="197115" cy="128705"/>
            </a:xfrm>
            <a:custGeom>
              <a:avLst/>
              <a:gdLst>
                <a:gd name="T0" fmla="*/ 281 w 288"/>
                <a:gd name="T1" fmla="*/ 1 h 188"/>
                <a:gd name="T2" fmla="*/ 288 w 288"/>
                <a:gd name="T3" fmla="*/ 44 h 188"/>
                <a:gd name="T4" fmla="*/ 144 w 288"/>
                <a:gd name="T5" fmla="*/ 188 h 188"/>
                <a:gd name="T6" fmla="*/ 0 w 288"/>
                <a:gd name="T7" fmla="*/ 44 h 188"/>
                <a:gd name="T8" fmla="*/ 7 w 288"/>
                <a:gd name="T9" fmla="*/ 0 h 188"/>
              </a:gdLst>
              <a:ahLst/>
              <a:cxnLst>
                <a:cxn ang="0">
                  <a:pos x="T0" y="T1"/>
                </a:cxn>
                <a:cxn ang="0">
                  <a:pos x="T2" y="T3"/>
                </a:cxn>
                <a:cxn ang="0">
                  <a:pos x="T4" y="T5"/>
                </a:cxn>
                <a:cxn ang="0">
                  <a:pos x="T6" y="T7"/>
                </a:cxn>
                <a:cxn ang="0">
                  <a:pos x="T8" y="T9"/>
                </a:cxn>
              </a:cxnLst>
              <a:rect l="0" t="0" r="r" b="b"/>
              <a:pathLst>
                <a:path w="288" h="188">
                  <a:moveTo>
                    <a:pt x="281" y="1"/>
                  </a:moveTo>
                  <a:cubicBezTo>
                    <a:pt x="286" y="15"/>
                    <a:pt x="288" y="29"/>
                    <a:pt x="288" y="44"/>
                  </a:cubicBezTo>
                  <a:cubicBezTo>
                    <a:pt x="288" y="124"/>
                    <a:pt x="223" y="188"/>
                    <a:pt x="144" y="188"/>
                  </a:cubicBezTo>
                  <a:cubicBezTo>
                    <a:pt x="65" y="188"/>
                    <a:pt x="0" y="124"/>
                    <a:pt x="0" y="44"/>
                  </a:cubicBezTo>
                  <a:cubicBezTo>
                    <a:pt x="0" y="29"/>
                    <a:pt x="3" y="14"/>
                    <a:pt x="7"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8" name="Freeform 52"/>
            <p:cNvSpPr>
              <a:spLocks/>
            </p:cNvSpPr>
            <p:nvPr/>
          </p:nvSpPr>
          <p:spPr bwMode="auto">
            <a:xfrm>
              <a:off x="4321314" y="1997257"/>
              <a:ext cx="95949" cy="57685"/>
            </a:xfrm>
            <a:custGeom>
              <a:avLst/>
              <a:gdLst>
                <a:gd name="T0" fmla="*/ 140 w 140"/>
                <a:gd name="T1" fmla="*/ 84 h 84"/>
                <a:gd name="T2" fmla="*/ 0 w 140"/>
                <a:gd name="T3" fmla="*/ 0 h 84"/>
              </a:gdLst>
              <a:ahLst/>
              <a:cxnLst>
                <a:cxn ang="0">
                  <a:pos x="T0" y="T1"/>
                </a:cxn>
                <a:cxn ang="0">
                  <a:pos x="T2" y="T3"/>
                </a:cxn>
              </a:cxnLst>
              <a:rect l="0" t="0" r="r" b="b"/>
              <a:pathLst>
                <a:path w="140" h="84">
                  <a:moveTo>
                    <a:pt x="140" y="84"/>
                  </a:moveTo>
                  <a:cubicBezTo>
                    <a:pt x="111" y="35"/>
                    <a:pt x="59" y="3"/>
                    <a:pt x="0"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9" name="Freeform 53"/>
            <p:cNvSpPr>
              <a:spLocks/>
            </p:cNvSpPr>
            <p:nvPr/>
          </p:nvSpPr>
          <p:spPr bwMode="auto">
            <a:xfrm>
              <a:off x="4400739" y="1997257"/>
              <a:ext cx="108413" cy="127545"/>
            </a:xfrm>
            <a:custGeom>
              <a:avLst/>
              <a:gdLst>
                <a:gd name="T0" fmla="*/ 158 w 158"/>
                <a:gd name="T1" fmla="*/ 0 h 186"/>
                <a:gd name="T2" fmla="*/ 0 w 158"/>
                <a:gd name="T3" fmla="*/ 172 h 186"/>
                <a:gd name="T4" fmla="*/ 0 w 158"/>
                <a:gd name="T5" fmla="*/ 186 h 186"/>
              </a:gdLst>
              <a:ahLst/>
              <a:cxnLst>
                <a:cxn ang="0">
                  <a:pos x="T0" y="T1"/>
                </a:cxn>
                <a:cxn ang="0">
                  <a:pos x="T2" y="T3"/>
                </a:cxn>
                <a:cxn ang="0">
                  <a:pos x="T4" y="T5"/>
                </a:cxn>
              </a:cxnLst>
              <a:rect l="0" t="0" r="r" b="b"/>
              <a:pathLst>
                <a:path w="158" h="186">
                  <a:moveTo>
                    <a:pt x="158" y="0"/>
                  </a:moveTo>
                  <a:cubicBezTo>
                    <a:pt x="70" y="8"/>
                    <a:pt x="0" y="82"/>
                    <a:pt x="0" y="172"/>
                  </a:cubicBezTo>
                  <a:cubicBezTo>
                    <a:pt x="0" y="177"/>
                    <a:pt x="0" y="181"/>
                    <a:pt x="0" y="186"/>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0" name="Freeform 54"/>
            <p:cNvSpPr>
              <a:spLocks/>
            </p:cNvSpPr>
            <p:nvPr/>
          </p:nvSpPr>
          <p:spPr bwMode="auto">
            <a:xfrm>
              <a:off x="4369433" y="1928267"/>
              <a:ext cx="91021" cy="84064"/>
            </a:xfrm>
            <a:custGeom>
              <a:avLst/>
              <a:gdLst>
                <a:gd name="T0" fmla="*/ 0 w 133"/>
                <a:gd name="T1" fmla="*/ 119 h 123"/>
                <a:gd name="T2" fmla="*/ 67 w 133"/>
                <a:gd name="T3" fmla="*/ 0 h 123"/>
                <a:gd name="T4" fmla="*/ 133 w 133"/>
                <a:gd name="T5" fmla="*/ 123 h 123"/>
              </a:gdLst>
              <a:ahLst/>
              <a:cxnLst>
                <a:cxn ang="0">
                  <a:pos x="T0" y="T1"/>
                </a:cxn>
                <a:cxn ang="0">
                  <a:pos x="T2" y="T3"/>
                </a:cxn>
                <a:cxn ang="0">
                  <a:pos x="T4" y="T5"/>
                </a:cxn>
              </a:cxnLst>
              <a:rect l="0" t="0" r="r" b="b"/>
              <a:pathLst>
                <a:path w="133" h="123">
                  <a:moveTo>
                    <a:pt x="0" y="119"/>
                  </a:moveTo>
                  <a:cubicBezTo>
                    <a:pt x="7" y="47"/>
                    <a:pt x="56" y="0"/>
                    <a:pt x="67" y="0"/>
                  </a:cubicBezTo>
                  <a:cubicBezTo>
                    <a:pt x="78" y="0"/>
                    <a:pt x="120" y="51"/>
                    <a:pt x="133" y="123"/>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91" name="Group 90"/>
          <p:cNvGrpSpPr>
            <a:grpSpLocks noChangeAspect="1"/>
          </p:cNvGrpSpPr>
          <p:nvPr/>
        </p:nvGrpSpPr>
        <p:grpSpPr>
          <a:xfrm>
            <a:off x="4316599" y="1561040"/>
            <a:ext cx="286022" cy="269394"/>
            <a:chOff x="3898919" y="1776431"/>
            <a:chExt cx="610600" cy="575104"/>
          </a:xfrm>
        </p:grpSpPr>
        <p:sp>
          <p:nvSpPr>
            <p:cNvPr id="92" name="Freeform 272"/>
            <p:cNvSpPr>
              <a:spLocks/>
            </p:cNvSpPr>
            <p:nvPr/>
          </p:nvSpPr>
          <p:spPr bwMode="auto">
            <a:xfrm>
              <a:off x="3898919" y="1980442"/>
              <a:ext cx="610600" cy="166723"/>
            </a:xfrm>
            <a:custGeom>
              <a:avLst/>
              <a:gdLst>
                <a:gd name="T0" fmla="*/ 624 w 721"/>
                <a:gd name="T1" fmla="*/ 166 h 197"/>
                <a:gd name="T2" fmla="*/ 360 w 721"/>
                <a:gd name="T3" fmla="*/ 197 h 197"/>
                <a:gd name="T4" fmla="*/ 0 w 721"/>
                <a:gd name="T5" fmla="*/ 99 h 197"/>
                <a:gd name="T6" fmla="*/ 360 w 721"/>
                <a:gd name="T7" fmla="*/ 0 h 197"/>
                <a:gd name="T8" fmla="*/ 721 w 721"/>
                <a:gd name="T9" fmla="*/ 99 h 197"/>
                <a:gd name="T10" fmla="*/ 669 w 721"/>
                <a:gd name="T11" fmla="*/ 149 h 197"/>
              </a:gdLst>
              <a:ahLst/>
              <a:cxnLst>
                <a:cxn ang="0">
                  <a:pos x="T0" y="T1"/>
                </a:cxn>
                <a:cxn ang="0">
                  <a:pos x="T2" y="T3"/>
                </a:cxn>
                <a:cxn ang="0">
                  <a:pos x="T4" y="T5"/>
                </a:cxn>
                <a:cxn ang="0">
                  <a:pos x="T6" y="T7"/>
                </a:cxn>
                <a:cxn ang="0">
                  <a:pos x="T8" y="T9"/>
                </a:cxn>
                <a:cxn ang="0">
                  <a:pos x="T10" y="T11"/>
                </a:cxn>
              </a:cxnLst>
              <a:rect l="0" t="0" r="r" b="b"/>
              <a:pathLst>
                <a:path w="721" h="197">
                  <a:moveTo>
                    <a:pt x="624" y="166"/>
                  </a:moveTo>
                  <a:cubicBezTo>
                    <a:pt x="558" y="185"/>
                    <a:pt x="465" y="197"/>
                    <a:pt x="360" y="197"/>
                  </a:cubicBezTo>
                  <a:cubicBezTo>
                    <a:pt x="161" y="197"/>
                    <a:pt x="0" y="153"/>
                    <a:pt x="0" y="99"/>
                  </a:cubicBezTo>
                  <a:cubicBezTo>
                    <a:pt x="0" y="44"/>
                    <a:pt x="161" y="0"/>
                    <a:pt x="360" y="0"/>
                  </a:cubicBezTo>
                  <a:cubicBezTo>
                    <a:pt x="559" y="0"/>
                    <a:pt x="721" y="44"/>
                    <a:pt x="721" y="99"/>
                  </a:cubicBezTo>
                  <a:cubicBezTo>
                    <a:pt x="721" y="117"/>
                    <a:pt x="702" y="135"/>
                    <a:pt x="669" y="149"/>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3" name="Freeform 273"/>
            <p:cNvSpPr>
              <a:spLocks/>
            </p:cNvSpPr>
            <p:nvPr/>
          </p:nvSpPr>
          <p:spPr bwMode="auto">
            <a:xfrm>
              <a:off x="4031222" y="1776431"/>
              <a:ext cx="365715" cy="575104"/>
            </a:xfrm>
            <a:custGeom>
              <a:avLst/>
              <a:gdLst>
                <a:gd name="T0" fmla="*/ 26 w 432"/>
                <a:gd name="T1" fmla="*/ 494 h 679"/>
                <a:gd name="T2" fmla="*/ 119 w 432"/>
                <a:gd name="T3" fmla="*/ 290 h 679"/>
                <a:gd name="T4" fmla="*/ 385 w 432"/>
                <a:gd name="T5" fmla="*/ 28 h 679"/>
                <a:gd name="T6" fmla="*/ 290 w 432"/>
                <a:gd name="T7" fmla="*/ 389 h 679"/>
                <a:gd name="T8" fmla="*/ 24 w 432"/>
                <a:gd name="T9" fmla="*/ 652 h 679"/>
                <a:gd name="T10" fmla="*/ 13 w 432"/>
                <a:gd name="T11" fmla="*/ 540 h 679"/>
              </a:gdLst>
              <a:ahLst/>
              <a:cxnLst>
                <a:cxn ang="0">
                  <a:pos x="T0" y="T1"/>
                </a:cxn>
                <a:cxn ang="0">
                  <a:pos x="T2" y="T3"/>
                </a:cxn>
                <a:cxn ang="0">
                  <a:pos x="T4" y="T5"/>
                </a:cxn>
                <a:cxn ang="0">
                  <a:pos x="T6" y="T7"/>
                </a:cxn>
                <a:cxn ang="0">
                  <a:pos x="T8" y="T9"/>
                </a:cxn>
                <a:cxn ang="0">
                  <a:pos x="T10" y="T11"/>
                </a:cxn>
              </a:cxnLst>
              <a:rect l="0" t="0" r="r" b="b"/>
              <a:pathLst>
                <a:path w="432" h="679">
                  <a:moveTo>
                    <a:pt x="26" y="494"/>
                  </a:moveTo>
                  <a:cubicBezTo>
                    <a:pt x="45" y="434"/>
                    <a:pt x="77" y="363"/>
                    <a:pt x="119" y="290"/>
                  </a:cubicBezTo>
                  <a:cubicBezTo>
                    <a:pt x="219" y="118"/>
                    <a:pt x="338" y="0"/>
                    <a:pt x="385" y="28"/>
                  </a:cubicBezTo>
                  <a:cubicBezTo>
                    <a:pt x="432" y="55"/>
                    <a:pt x="389" y="217"/>
                    <a:pt x="290" y="389"/>
                  </a:cubicBezTo>
                  <a:cubicBezTo>
                    <a:pt x="190" y="561"/>
                    <a:pt x="71" y="679"/>
                    <a:pt x="24" y="652"/>
                  </a:cubicBezTo>
                  <a:cubicBezTo>
                    <a:pt x="2" y="639"/>
                    <a:pt x="0" y="598"/>
                    <a:pt x="13" y="54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4" name="Freeform 274"/>
            <p:cNvSpPr>
              <a:spLocks/>
            </p:cNvSpPr>
            <p:nvPr/>
          </p:nvSpPr>
          <p:spPr bwMode="auto">
            <a:xfrm>
              <a:off x="4011502" y="1790055"/>
              <a:ext cx="385434" cy="561480"/>
            </a:xfrm>
            <a:custGeom>
              <a:avLst/>
              <a:gdLst>
                <a:gd name="T0" fmla="*/ 173 w 455"/>
                <a:gd name="T1" fmla="*/ 81 h 663"/>
                <a:gd name="T2" fmla="*/ 313 w 455"/>
                <a:gd name="T3" fmla="*/ 274 h 663"/>
                <a:gd name="T4" fmla="*/ 408 w 455"/>
                <a:gd name="T5" fmla="*/ 636 h 663"/>
                <a:gd name="T6" fmla="*/ 142 w 455"/>
                <a:gd name="T7" fmla="*/ 373 h 663"/>
                <a:gd name="T8" fmla="*/ 47 w 455"/>
                <a:gd name="T9" fmla="*/ 12 h 663"/>
                <a:gd name="T10" fmla="*/ 138 w 455"/>
                <a:gd name="T11" fmla="*/ 48 h 663"/>
              </a:gdLst>
              <a:ahLst/>
              <a:cxnLst>
                <a:cxn ang="0">
                  <a:pos x="T0" y="T1"/>
                </a:cxn>
                <a:cxn ang="0">
                  <a:pos x="T2" y="T3"/>
                </a:cxn>
                <a:cxn ang="0">
                  <a:pos x="T4" y="T5"/>
                </a:cxn>
                <a:cxn ang="0">
                  <a:pos x="T6" y="T7"/>
                </a:cxn>
                <a:cxn ang="0">
                  <a:pos x="T8" y="T9"/>
                </a:cxn>
                <a:cxn ang="0">
                  <a:pos x="T10" y="T11"/>
                </a:cxn>
              </a:cxnLst>
              <a:rect l="0" t="0" r="r" b="b"/>
              <a:pathLst>
                <a:path w="455" h="663">
                  <a:moveTo>
                    <a:pt x="173" y="81"/>
                  </a:moveTo>
                  <a:cubicBezTo>
                    <a:pt x="218" y="128"/>
                    <a:pt x="267" y="196"/>
                    <a:pt x="313" y="274"/>
                  </a:cubicBezTo>
                  <a:cubicBezTo>
                    <a:pt x="412" y="447"/>
                    <a:pt x="455" y="609"/>
                    <a:pt x="408" y="636"/>
                  </a:cubicBezTo>
                  <a:cubicBezTo>
                    <a:pt x="361" y="663"/>
                    <a:pt x="242" y="545"/>
                    <a:pt x="142" y="373"/>
                  </a:cubicBezTo>
                  <a:cubicBezTo>
                    <a:pt x="43" y="201"/>
                    <a:pt x="0" y="39"/>
                    <a:pt x="47" y="12"/>
                  </a:cubicBezTo>
                  <a:cubicBezTo>
                    <a:pt x="67" y="0"/>
                    <a:pt x="100" y="14"/>
                    <a:pt x="138" y="48"/>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5" name="Oval 275"/>
            <p:cNvSpPr>
              <a:spLocks noChangeArrowheads="1"/>
            </p:cNvSpPr>
            <p:nvPr/>
          </p:nvSpPr>
          <p:spPr bwMode="auto">
            <a:xfrm>
              <a:off x="4426696" y="2094100"/>
              <a:ext cx="40516" cy="40516"/>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6" name="Oval 276"/>
            <p:cNvSpPr>
              <a:spLocks noChangeArrowheads="1"/>
            </p:cNvSpPr>
            <p:nvPr/>
          </p:nvSpPr>
          <p:spPr bwMode="auto">
            <a:xfrm>
              <a:off x="4026920" y="2193776"/>
              <a:ext cx="40516" cy="40874"/>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7" name="Freeform 277"/>
            <p:cNvSpPr>
              <a:spLocks/>
            </p:cNvSpPr>
            <p:nvPr/>
          </p:nvSpPr>
          <p:spPr bwMode="auto">
            <a:xfrm>
              <a:off x="4123367" y="1823758"/>
              <a:ext cx="40516" cy="40516"/>
            </a:xfrm>
            <a:custGeom>
              <a:avLst/>
              <a:gdLst>
                <a:gd name="T0" fmla="*/ 48 w 48"/>
                <a:gd name="T1" fmla="*/ 24 h 48"/>
                <a:gd name="T2" fmla="*/ 40 w 48"/>
                <a:gd name="T3" fmla="*/ 42 h 48"/>
                <a:gd name="T4" fmla="*/ 24 w 48"/>
                <a:gd name="T5" fmla="*/ 48 h 48"/>
                <a:gd name="T6" fmla="*/ 0 w 48"/>
                <a:gd name="T7" fmla="*/ 24 h 48"/>
                <a:gd name="T8" fmla="*/ 24 w 48"/>
                <a:gd name="T9" fmla="*/ 0 h 48"/>
                <a:gd name="T10" fmla="*/ 48 w 48"/>
                <a:gd name="T11" fmla="*/ 24 h 48"/>
              </a:gdLst>
              <a:ahLst/>
              <a:cxnLst>
                <a:cxn ang="0">
                  <a:pos x="T0" y="T1"/>
                </a:cxn>
                <a:cxn ang="0">
                  <a:pos x="T2" y="T3"/>
                </a:cxn>
                <a:cxn ang="0">
                  <a:pos x="T4" y="T5"/>
                </a:cxn>
                <a:cxn ang="0">
                  <a:pos x="T6" y="T7"/>
                </a:cxn>
                <a:cxn ang="0">
                  <a:pos x="T8" y="T9"/>
                </a:cxn>
                <a:cxn ang="0">
                  <a:pos x="T10" y="T11"/>
                </a:cxn>
              </a:cxnLst>
              <a:rect l="0" t="0" r="r" b="b"/>
              <a:pathLst>
                <a:path w="48" h="48">
                  <a:moveTo>
                    <a:pt x="48" y="24"/>
                  </a:moveTo>
                  <a:cubicBezTo>
                    <a:pt x="48" y="31"/>
                    <a:pt x="45" y="37"/>
                    <a:pt x="40" y="42"/>
                  </a:cubicBezTo>
                  <a:cubicBezTo>
                    <a:pt x="36" y="46"/>
                    <a:pt x="30" y="48"/>
                    <a:pt x="24" y="48"/>
                  </a:cubicBezTo>
                  <a:cubicBezTo>
                    <a:pt x="11" y="48"/>
                    <a:pt x="0" y="37"/>
                    <a:pt x="0" y="24"/>
                  </a:cubicBezTo>
                  <a:cubicBezTo>
                    <a:pt x="0" y="11"/>
                    <a:pt x="11" y="0"/>
                    <a:pt x="24" y="0"/>
                  </a:cubicBezTo>
                  <a:cubicBezTo>
                    <a:pt x="37" y="0"/>
                    <a:pt x="48" y="11"/>
                    <a:pt x="48" y="24"/>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98" name="Rectangle 97"/>
          <p:cNvSpPr/>
          <p:nvPr/>
        </p:nvSpPr>
        <p:spPr>
          <a:xfrm>
            <a:off x="5236407" y="2814574"/>
            <a:ext cx="416781" cy="438262"/>
          </a:xfrm>
          <a:prstGeom prst="rect">
            <a:avLst/>
          </a:prstGeom>
        </p:spPr>
        <p:txBody>
          <a:bodyPr wrap="non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02</a:t>
            </a:r>
          </a:p>
        </p:txBody>
      </p:sp>
      <p:sp>
        <p:nvSpPr>
          <p:cNvPr id="99" name="Rectangle 98"/>
          <p:cNvSpPr/>
          <p:nvPr/>
        </p:nvSpPr>
        <p:spPr>
          <a:xfrm>
            <a:off x="6627495" y="1652922"/>
            <a:ext cx="1825876" cy="356060"/>
          </a:xfrm>
          <a:prstGeom prst="rect">
            <a:avLst/>
          </a:prstGeom>
        </p:spPr>
        <p:txBody>
          <a:bodyPr wrap="squar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Position in a project</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Senior lawyer or higher</a:t>
            </a:r>
            <a:endParaRPr kumimoji="0" lang="en-GB" sz="1200" b="0" i="0" u="none" strike="noStrike" kern="1200" cap="none" spc="0" normalizeH="0" baseline="0" noProof="0" dirty="0">
              <a:ln>
                <a:noFill/>
              </a:ln>
              <a:solidFill>
                <a:srgbClr val="5D5D5D"/>
              </a:solidFill>
              <a:effectLst/>
              <a:uLnTx/>
              <a:uFillTx/>
              <a:latin typeface="Myriad Pro"/>
            </a:endParaRPr>
          </a:p>
        </p:txBody>
      </p:sp>
      <p:sp>
        <p:nvSpPr>
          <p:cNvPr id="100" name="Rectangle 99"/>
          <p:cNvSpPr/>
          <p:nvPr/>
        </p:nvSpPr>
        <p:spPr>
          <a:xfrm>
            <a:off x="6031761" y="1594327"/>
            <a:ext cx="416781" cy="438262"/>
          </a:xfrm>
          <a:prstGeom prst="rect">
            <a:avLst/>
          </a:prstGeom>
        </p:spPr>
        <p:txBody>
          <a:bodyPr wrap="non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04</a:t>
            </a:r>
          </a:p>
        </p:txBody>
      </p:sp>
      <p:sp>
        <p:nvSpPr>
          <p:cNvPr id="101" name="Rectangle 100"/>
          <p:cNvSpPr/>
          <p:nvPr/>
        </p:nvSpPr>
        <p:spPr>
          <a:xfrm>
            <a:off x="984702" y="2758089"/>
            <a:ext cx="1825876" cy="520399"/>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Education</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Master’s degree or equivalent</a:t>
            </a:r>
            <a:endParaRPr kumimoji="0" lang="en-GB" sz="1200" b="0" i="0" u="none" strike="noStrike" kern="1200" cap="none" spc="0" normalizeH="0" baseline="0" noProof="0" dirty="0">
              <a:ln>
                <a:noFill/>
              </a:ln>
              <a:solidFill>
                <a:srgbClr val="5D5D5D"/>
              </a:solidFill>
              <a:effectLst/>
              <a:uLnTx/>
              <a:uFillTx/>
              <a:latin typeface="Myriad Pro"/>
            </a:endParaRPr>
          </a:p>
        </p:txBody>
      </p:sp>
      <p:sp>
        <p:nvSpPr>
          <p:cNvPr id="102" name="Rectangle 101"/>
          <p:cNvSpPr/>
          <p:nvPr/>
        </p:nvSpPr>
        <p:spPr>
          <a:xfrm>
            <a:off x="2932240" y="2710531"/>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01</a:t>
            </a:r>
          </a:p>
        </p:txBody>
      </p:sp>
      <p:sp>
        <p:nvSpPr>
          <p:cNvPr id="103" name="Rectangle 102"/>
          <p:cNvSpPr/>
          <p:nvPr/>
        </p:nvSpPr>
        <p:spPr>
          <a:xfrm>
            <a:off x="1819854" y="1527635"/>
            <a:ext cx="1825876" cy="520399"/>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dirty="0">
                <a:ln>
                  <a:noFill/>
                </a:ln>
                <a:solidFill>
                  <a:srgbClr val="5D5D5D"/>
                </a:solidFill>
                <a:effectLst/>
                <a:uLnTx/>
                <a:uFillTx/>
                <a:latin typeface="Myriad Pro"/>
              </a:rPr>
              <a:t>Project experience</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3 large-scale projects within last 5y in PA</a:t>
            </a:r>
            <a:endParaRPr kumimoji="0" lang="en-GB" sz="1200" b="0" i="0" u="none" strike="noStrike" kern="1200" cap="none" spc="0" normalizeH="0" baseline="0" dirty="0">
              <a:ln>
                <a:noFill/>
              </a:ln>
              <a:solidFill>
                <a:srgbClr val="5D5D5D"/>
              </a:solidFill>
              <a:effectLst/>
              <a:uLnTx/>
              <a:uFillTx/>
              <a:latin typeface="Myriad Pro"/>
            </a:endParaRPr>
          </a:p>
        </p:txBody>
      </p:sp>
      <p:sp>
        <p:nvSpPr>
          <p:cNvPr id="104" name="Rectangle 103"/>
          <p:cNvSpPr/>
          <p:nvPr/>
        </p:nvSpPr>
        <p:spPr>
          <a:xfrm>
            <a:off x="3767393" y="1480076"/>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03</a:t>
            </a:r>
          </a:p>
        </p:txBody>
      </p:sp>
      <p:grpSp>
        <p:nvGrpSpPr>
          <p:cNvPr id="110" name="Group 109"/>
          <p:cNvGrpSpPr/>
          <p:nvPr/>
        </p:nvGrpSpPr>
        <p:grpSpPr>
          <a:xfrm>
            <a:off x="4884354" y="1263210"/>
            <a:ext cx="437206" cy="945064"/>
            <a:chOff x="4884354" y="1263210"/>
            <a:chExt cx="437206" cy="945064"/>
          </a:xfrm>
        </p:grpSpPr>
        <p:sp>
          <p:nvSpPr>
            <p:cNvPr id="22" name="Rectangle 21"/>
            <p:cNvSpPr>
              <a:spLocks noChangeArrowheads="1"/>
            </p:cNvSpPr>
            <p:nvPr/>
          </p:nvSpPr>
          <p:spPr bwMode="auto">
            <a:xfrm rot="1988943">
              <a:off x="4884354" y="1263210"/>
              <a:ext cx="134938" cy="744538"/>
            </a:xfrm>
            <a:prstGeom prst="rect">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6" name="Rectangle 25"/>
            <p:cNvSpPr>
              <a:spLocks noChangeArrowheads="1"/>
            </p:cNvSpPr>
            <p:nvPr/>
          </p:nvSpPr>
          <p:spPr bwMode="auto">
            <a:xfrm rot="1988943">
              <a:off x="5196147" y="1463736"/>
              <a:ext cx="125413" cy="744538"/>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0" name="Rectangle 29"/>
            <p:cNvSpPr>
              <a:spLocks noChangeArrowheads="1"/>
            </p:cNvSpPr>
            <p:nvPr/>
          </p:nvSpPr>
          <p:spPr bwMode="auto">
            <a:xfrm rot="1988943">
              <a:off x="4989063" y="1364775"/>
              <a:ext cx="236538" cy="74453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2" name="Title 1"/>
          <p:cNvSpPr>
            <a:spLocks noGrp="1"/>
          </p:cNvSpPr>
          <p:nvPr>
            <p:ph type="title"/>
          </p:nvPr>
        </p:nvSpPr>
        <p:spPr>
          <a:xfrm>
            <a:off x="892502" y="286460"/>
            <a:ext cx="7418474" cy="528914"/>
          </a:xfrm>
        </p:spPr>
        <p:txBody>
          <a:bodyPr/>
          <a:lstStyle/>
          <a:p>
            <a:pPr algn="ctr"/>
            <a:r>
              <a:rPr lang="lv-LV" dirty="0"/>
              <a:t>QR </a:t>
            </a:r>
            <a:r>
              <a:rPr lang="lv-LV" dirty="0" err="1"/>
              <a:t>for</a:t>
            </a:r>
            <a:r>
              <a:rPr lang="lv-LV" dirty="0"/>
              <a:t> </a:t>
            </a:r>
            <a:r>
              <a:rPr lang="en-GB" dirty="0"/>
              <a:t>Lot1 experts (1 expert per 3 countries)</a:t>
            </a:r>
          </a:p>
        </p:txBody>
      </p:sp>
    </p:spTree>
    <p:extLst>
      <p:ext uri="{BB962C8B-B14F-4D97-AF65-F5344CB8AC3E}">
        <p14:creationId xmlns:p14="http://schemas.microsoft.com/office/powerpoint/2010/main" val="21556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childTnLst>
                                </p:cTn>
                              </p:par>
                              <p:par>
                                <p:cTn id="34" presetID="10" presetClass="entr" presetSubtype="0" fill="hold" nodeType="with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par>
                                <p:cTn id="40" presetID="10"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10" presetClass="entr" presetSubtype="0"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500"/>
                                        <p:tgtEl>
                                          <p:spTgt spid="9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fade">
                                      <p:cBhvr>
                                        <p:cTn id="62" dur="500"/>
                                        <p:tgtEl>
                                          <p:spTgt spid="10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500"/>
                                        <p:tgtEl>
                                          <p:spTgt spid="1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1" grpId="0" animBg="1"/>
      <p:bldP spid="62" grpId="0" animBg="1"/>
      <p:bldP spid="63" grpId="0" animBg="1"/>
      <p:bldP spid="64" grpId="0" animBg="1"/>
      <p:bldP spid="66" grpId="0"/>
      <p:bldP spid="98" grpId="0"/>
      <p:bldP spid="99" grpId="0"/>
      <p:bldP spid="100" grpId="0"/>
      <p:bldP spid="101" grpId="0"/>
      <p:bldP spid="102" grpId="0"/>
      <p:bldP spid="103" grpId="0"/>
      <p:bldP spid="10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sp>
        <p:nvSpPr>
          <p:cNvPr id="102" name="TextBox 101"/>
          <p:cNvSpPr txBox="1"/>
          <p:nvPr/>
        </p:nvSpPr>
        <p:spPr>
          <a:xfrm>
            <a:off x="3479105" y="2062394"/>
            <a:ext cx="4752528" cy="623248"/>
          </a:xfrm>
          <a:prstGeom prst="rect">
            <a:avLst/>
          </a:prstGeom>
          <a:noFill/>
        </p:spPr>
        <p:txBody>
          <a:bodyPr wrap="square" lIns="0" tIns="0" rIns="0" bIns="0" rtlCol="0" anchor="ctr" anchorCtr="0">
            <a:spAutoFit/>
          </a:bodyPr>
          <a:lstStyle/>
          <a:p>
            <a:r>
              <a:rPr lang="lv-LV" sz="4050" dirty="0" err="1"/>
              <a:t>What</a:t>
            </a:r>
            <a:r>
              <a:rPr lang="lv-LV" sz="4050" dirty="0"/>
              <a:t> </a:t>
            </a:r>
            <a:r>
              <a:rPr lang="lv-LV" sz="4050" dirty="0" err="1"/>
              <a:t>is</a:t>
            </a:r>
            <a:r>
              <a:rPr lang="lv-LV" sz="4050" dirty="0"/>
              <a:t> Rail Baltica?</a:t>
            </a:r>
            <a:endParaRPr lang="en-US" sz="4050" dirty="0"/>
          </a:p>
        </p:txBody>
      </p:sp>
      <p:grpSp>
        <p:nvGrpSpPr>
          <p:cNvPr id="4" name="Group 3"/>
          <p:cNvGrpSpPr/>
          <p:nvPr/>
        </p:nvGrpSpPr>
        <p:grpSpPr>
          <a:xfrm>
            <a:off x="1128431" y="1797538"/>
            <a:ext cx="1939907" cy="997825"/>
            <a:chOff x="8258177" y="476250"/>
            <a:chExt cx="1141413" cy="469900"/>
          </a:xfrm>
        </p:grpSpPr>
        <p:sp>
          <p:nvSpPr>
            <p:cNvPr id="5" name="Freeform 80"/>
            <p:cNvSpPr>
              <a:spLocks noEditPoints="1"/>
            </p:cNvSpPr>
            <p:nvPr/>
          </p:nvSpPr>
          <p:spPr bwMode="auto">
            <a:xfrm>
              <a:off x="8340727" y="476250"/>
              <a:ext cx="1058863" cy="469900"/>
            </a:xfrm>
            <a:custGeom>
              <a:avLst/>
              <a:gdLst>
                <a:gd name="T0" fmla="*/ 170 w 308"/>
                <a:gd name="T1" fmla="*/ 128 h 137"/>
                <a:gd name="T2" fmla="*/ 167 w 308"/>
                <a:gd name="T3" fmla="*/ 128 h 137"/>
                <a:gd name="T4" fmla="*/ 125 w 308"/>
                <a:gd name="T5" fmla="*/ 113 h 137"/>
                <a:gd name="T6" fmla="*/ 126 w 308"/>
                <a:gd name="T7" fmla="*/ 104 h 137"/>
                <a:gd name="T8" fmla="*/ 114 w 308"/>
                <a:gd name="T9" fmla="*/ 115 h 137"/>
                <a:gd name="T10" fmla="*/ 42 w 308"/>
                <a:gd name="T11" fmla="*/ 118 h 137"/>
                <a:gd name="T12" fmla="*/ 42 w 308"/>
                <a:gd name="T13" fmla="*/ 112 h 137"/>
                <a:gd name="T14" fmla="*/ 108 w 308"/>
                <a:gd name="T15" fmla="*/ 110 h 137"/>
                <a:gd name="T16" fmla="*/ 212 w 308"/>
                <a:gd name="T17" fmla="*/ 98 h 137"/>
                <a:gd name="T18" fmla="*/ 229 w 308"/>
                <a:gd name="T19" fmla="*/ 112 h 137"/>
                <a:gd name="T20" fmla="*/ 302 w 308"/>
                <a:gd name="T21" fmla="*/ 79 h 137"/>
                <a:gd name="T22" fmla="*/ 292 w 308"/>
                <a:gd name="T23" fmla="*/ 56 h 137"/>
                <a:gd name="T24" fmla="*/ 134 w 308"/>
                <a:gd name="T25" fmla="*/ 41 h 137"/>
                <a:gd name="T26" fmla="*/ 139 w 308"/>
                <a:gd name="T27" fmla="*/ 22 h 137"/>
                <a:gd name="T28" fmla="*/ 198 w 308"/>
                <a:gd name="T29" fmla="*/ 17 h 137"/>
                <a:gd name="T30" fmla="*/ 3 w 308"/>
                <a:gd name="T31" fmla="*/ 7 h 137"/>
                <a:gd name="T32" fmla="*/ 3 w 308"/>
                <a:gd name="T33" fmla="*/ 0 h 137"/>
                <a:gd name="T34" fmla="*/ 210 w 308"/>
                <a:gd name="T35" fmla="*/ 15 h 137"/>
                <a:gd name="T36" fmla="*/ 308 w 308"/>
                <a:gd name="T37" fmla="*/ 79 h 137"/>
                <a:gd name="T38" fmla="*/ 226 w 308"/>
                <a:gd name="T39" fmla="*/ 118 h 137"/>
                <a:gd name="T40" fmla="*/ 214 w 308"/>
                <a:gd name="T41" fmla="*/ 105 h 137"/>
                <a:gd name="T42" fmla="*/ 211 w 308"/>
                <a:gd name="T43" fmla="*/ 108 h 137"/>
                <a:gd name="T44" fmla="*/ 188 w 308"/>
                <a:gd name="T45" fmla="*/ 137 h 137"/>
                <a:gd name="T46" fmla="*/ 172 w 308"/>
                <a:gd name="T47" fmla="*/ 113 h 137"/>
                <a:gd name="T48" fmla="*/ 205 w 308"/>
                <a:gd name="T49" fmla="*/ 113 h 137"/>
                <a:gd name="T50" fmla="*/ 203 w 308"/>
                <a:gd name="T51" fmla="*/ 105 h 137"/>
                <a:gd name="T52" fmla="*/ 173 w 308"/>
                <a:gd name="T53" fmla="*/ 106 h 137"/>
                <a:gd name="T54" fmla="*/ 131 w 308"/>
                <a:gd name="T55" fmla="*/ 113 h 137"/>
                <a:gd name="T56" fmla="*/ 165 w 308"/>
                <a:gd name="T57" fmla="*/ 113 h 137"/>
                <a:gd name="T58" fmla="*/ 163 w 308"/>
                <a:gd name="T59" fmla="*/ 105 h 137"/>
                <a:gd name="T60" fmla="*/ 133 w 308"/>
                <a:gd name="T61" fmla="*/ 106 h 137"/>
                <a:gd name="T62" fmla="*/ 135 w 308"/>
                <a:gd name="T63" fmla="*/ 31 h 137"/>
                <a:gd name="T64" fmla="*/ 182 w 308"/>
                <a:gd name="T65" fmla="*/ 49 h 137"/>
                <a:gd name="T66" fmla="*/ 270 w 308"/>
                <a:gd name="T67" fmla="*/ 45 h 137"/>
                <a:gd name="T68" fmla="*/ 139 w 308"/>
                <a:gd name="T69"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8" h="137">
                  <a:moveTo>
                    <a:pt x="188" y="137"/>
                  </a:moveTo>
                  <a:cubicBezTo>
                    <a:pt x="181" y="137"/>
                    <a:pt x="175" y="134"/>
                    <a:pt x="170" y="128"/>
                  </a:cubicBezTo>
                  <a:cubicBezTo>
                    <a:pt x="168" y="126"/>
                    <a:pt x="168" y="126"/>
                    <a:pt x="168" y="126"/>
                  </a:cubicBezTo>
                  <a:cubicBezTo>
                    <a:pt x="167" y="128"/>
                    <a:pt x="167" y="128"/>
                    <a:pt x="167" y="128"/>
                  </a:cubicBezTo>
                  <a:cubicBezTo>
                    <a:pt x="162" y="134"/>
                    <a:pt x="155" y="137"/>
                    <a:pt x="148" y="137"/>
                  </a:cubicBezTo>
                  <a:cubicBezTo>
                    <a:pt x="135" y="137"/>
                    <a:pt x="125" y="126"/>
                    <a:pt x="125" y="113"/>
                  </a:cubicBezTo>
                  <a:cubicBezTo>
                    <a:pt x="125" y="111"/>
                    <a:pt x="125" y="109"/>
                    <a:pt x="126" y="108"/>
                  </a:cubicBezTo>
                  <a:cubicBezTo>
                    <a:pt x="126" y="104"/>
                    <a:pt x="126" y="104"/>
                    <a:pt x="126" y="104"/>
                  </a:cubicBezTo>
                  <a:cubicBezTo>
                    <a:pt x="123" y="105"/>
                    <a:pt x="123" y="105"/>
                    <a:pt x="123" y="105"/>
                  </a:cubicBezTo>
                  <a:cubicBezTo>
                    <a:pt x="118" y="105"/>
                    <a:pt x="114" y="110"/>
                    <a:pt x="114" y="115"/>
                  </a:cubicBezTo>
                  <a:cubicBezTo>
                    <a:pt x="114" y="117"/>
                    <a:pt x="113" y="118"/>
                    <a:pt x="111" y="118"/>
                  </a:cubicBezTo>
                  <a:cubicBezTo>
                    <a:pt x="42" y="118"/>
                    <a:pt x="42" y="118"/>
                    <a:pt x="42" y="118"/>
                  </a:cubicBezTo>
                  <a:cubicBezTo>
                    <a:pt x="40" y="118"/>
                    <a:pt x="39" y="117"/>
                    <a:pt x="39" y="115"/>
                  </a:cubicBezTo>
                  <a:cubicBezTo>
                    <a:pt x="39" y="113"/>
                    <a:pt x="40" y="112"/>
                    <a:pt x="42" y="112"/>
                  </a:cubicBezTo>
                  <a:cubicBezTo>
                    <a:pt x="108" y="112"/>
                    <a:pt x="108" y="112"/>
                    <a:pt x="108" y="112"/>
                  </a:cubicBezTo>
                  <a:cubicBezTo>
                    <a:pt x="108" y="110"/>
                    <a:pt x="108" y="110"/>
                    <a:pt x="108" y="110"/>
                  </a:cubicBezTo>
                  <a:cubicBezTo>
                    <a:pt x="110" y="103"/>
                    <a:pt x="117" y="98"/>
                    <a:pt x="124" y="98"/>
                  </a:cubicBezTo>
                  <a:cubicBezTo>
                    <a:pt x="212" y="98"/>
                    <a:pt x="212" y="98"/>
                    <a:pt x="212" y="98"/>
                  </a:cubicBezTo>
                  <a:cubicBezTo>
                    <a:pt x="220" y="98"/>
                    <a:pt x="226" y="103"/>
                    <a:pt x="228" y="110"/>
                  </a:cubicBezTo>
                  <a:cubicBezTo>
                    <a:pt x="229" y="112"/>
                    <a:pt x="229" y="112"/>
                    <a:pt x="229" y="112"/>
                  </a:cubicBezTo>
                  <a:cubicBezTo>
                    <a:pt x="270" y="112"/>
                    <a:pt x="270" y="112"/>
                    <a:pt x="270" y="112"/>
                  </a:cubicBezTo>
                  <a:cubicBezTo>
                    <a:pt x="287" y="112"/>
                    <a:pt x="302" y="97"/>
                    <a:pt x="302" y="79"/>
                  </a:cubicBezTo>
                  <a:cubicBezTo>
                    <a:pt x="302" y="71"/>
                    <a:pt x="298" y="63"/>
                    <a:pt x="292" y="57"/>
                  </a:cubicBezTo>
                  <a:cubicBezTo>
                    <a:pt x="292" y="56"/>
                    <a:pt x="292" y="56"/>
                    <a:pt x="292" y="56"/>
                  </a:cubicBezTo>
                  <a:cubicBezTo>
                    <a:pt x="182" y="56"/>
                    <a:pt x="182" y="56"/>
                    <a:pt x="182" y="56"/>
                  </a:cubicBezTo>
                  <a:cubicBezTo>
                    <a:pt x="164" y="56"/>
                    <a:pt x="148" y="51"/>
                    <a:pt x="134" y="41"/>
                  </a:cubicBezTo>
                  <a:cubicBezTo>
                    <a:pt x="130" y="39"/>
                    <a:pt x="128" y="34"/>
                    <a:pt x="129" y="29"/>
                  </a:cubicBezTo>
                  <a:cubicBezTo>
                    <a:pt x="131" y="25"/>
                    <a:pt x="135" y="22"/>
                    <a:pt x="139" y="22"/>
                  </a:cubicBezTo>
                  <a:cubicBezTo>
                    <a:pt x="211" y="22"/>
                    <a:pt x="211" y="22"/>
                    <a:pt x="211" y="22"/>
                  </a:cubicBezTo>
                  <a:cubicBezTo>
                    <a:pt x="198" y="17"/>
                    <a:pt x="198" y="17"/>
                    <a:pt x="198" y="17"/>
                  </a:cubicBezTo>
                  <a:cubicBezTo>
                    <a:pt x="176" y="10"/>
                    <a:pt x="153" y="7"/>
                    <a:pt x="130" y="7"/>
                  </a:cubicBezTo>
                  <a:cubicBezTo>
                    <a:pt x="3" y="7"/>
                    <a:pt x="3" y="7"/>
                    <a:pt x="3" y="7"/>
                  </a:cubicBezTo>
                  <a:cubicBezTo>
                    <a:pt x="1" y="7"/>
                    <a:pt x="0" y="5"/>
                    <a:pt x="0" y="3"/>
                  </a:cubicBezTo>
                  <a:cubicBezTo>
                    <a:pt x="0" y="2"/>
                    <a:pt x="1" y="0"/>
                    <a:pt x="3" y="0"/>
                  </a:cubicBezTo>
                  <a:cubicBezTo>
                    <a:pt x="130" y="0"/>
                    <a:pt x="130" y="0"/>
                    <a:pt x="130" y="0"/>
                  </a:cubicBezTo>
                  <a:cubicBezTo>
                    <a:pt x="158" y="0"/>
                    <a:pt x="185" y="5"/>
                    <a:pt x="210" y="15"/>
                  </a:cubicBezTo>
                  <a:cubicBezTo>
                    <a:pt x="284" y="43"/>
                    <a:pt x="284" y="43"/>
                    <a:pt x="284" y="43"/>
                  </a:cubicBezTo>
                  <a:cubicBezTo>
                    <a:pt x="298" y="49"/>
                    <a:pt x="308" y="64"/>
                    <a:pt x="308" y="79"/>
                  </a:cubicBezTo>
                  <a:cubicBezTo>
                    <a:pt x="308" y="101"/>
                    <a:pt x="291" y="118"/>
                    <a:pt x="270" y="118"/>
                  </a:cubicBezTo>
                  <a:cubicBezTo>
                    <a:pt x="226" y="118"/>
                    <a:pt x="226" y="118"/>
                    <a:pt x="226" y="118"/>
                  </a:cubicBezTo>
                  <a:cubicBezTo>
                    <a:pt x="224" y="118"/>
                    <a:pt x="223" y="117"/>
                    <a:pt x="223" y="115"/>
                  </a:cubicBezTo>
                  <a:cubicBezTo>
                    <a:pt x="223" y="110"/>
                    <a:pt x="219" y="105"/>
                    <a:pt x="214" y="105"/>
                  </a:cubicBezTo>
                  <a:cubicBezTo>
                    <a:pt x="210" y="104"/>
                    <a:pt x="210" y="104"/>
                    <a:pt x="210" y="104"/>
                  </a:cubicBezTo>
                  <a:cubicBezTo>
                    <a:pt x="211" y="108"/>
                    <a:pt x="211" y="108"/>
                    <a:pt x="211" y="108"/>
                  </a:cubicBezTo>
                  <a:cubicBezTo>
                    <a:pt x="212" y="109"/>
                    <a:pt x="212" y="111"/>
                    <a:pt x="212" y="113"/>
                  </a:cubicBezTo>
                  <a:cubicBezTo>
                    <a:pt x="212" y="126"/>
                    <a:pt x="201" y="137"/>
                    <a:pt x="188" y="137"/>
                  </a:cubicBezTo>
                  <a:close/>
                  <a:moveTo>
                    <a:pt x="173" y="106"/>
                  </a:moveTo>
                  <a:cubicBezTo>
                    <a:pt x="172" y="108"/>
                    <a:pt x="172" y="111"/>
                    <a:pt x="172" y="113"/>
                  </a:cubicBezTo>
                  <a:cubicBezTo>
                    <a:pt x="172" y="123"/>
                    <a:pt x="179" y="130"/>
                    <a:pt x="188" y="130"/>
                  </a:cubicBezTo>
                  <a:cubicBezTo>
                    <a:pt x="198" y="130"/>
                    <a:pt x="205" y="123"/>
                    <a:pt x="205" y="113"/>
                  </a:cubicBezTo>
                  <a:cubicBezTo>
                    <a:pt x="205" y="111"/>
                    <a:pt x="205" y="108"/>
                    <a:pt x="204" y="106"/>
                  </a:cubicBezTo>
                  <a:cubicBezTo>
                    <a:pt x="203" y="105"/>
                    <a:pt x="203" y="105"/>
                    <a:pt x="203" y="105"/>
                  </a:cubicBezTo>
                  <a:cubicBezTo>
                    <a:pt x="174" y="105"/>
                    <a:pt x="174" y="105"/>
                    <a:pt x="174" y="105"/>
                  </a:cubicBezTo>
                  <a:lnTo>
                    <a:pt x="173" y="106"/>
                  </a:lnTo>
                  <a:close/>
                  <a:moveTo>
                    <a:pt x="133" y="106"/>
                  </a:moveTo>
                  <a:cubicBezTo>
                    <a:pt x="132" y="108"/>
                    <a:pt x="131" y="111"/>
                    <a:pt x="131" y="113"/>
                  </a:cubicBezTo>
                  <a:cubicBezTo>
                    <a:pt x="131" y="123"/>
                    <a:pt x="139" y="130"/>
                    <a:pt x="148" y="130"/>
                  </a:cubicBezTo>
                  <a:cubicBezTo>
                    <a:pt x="157" y="130"/>
                    <a:pt x="165" y="123"/>
                    <a:pt x="165" y="113"/>
                  </a:cubicBezTo>
                  <a:cubicBezTo>
                    <a:pt x="165" y="111"/>
                    <a:pt x="164" y="108"/>
                    <a:pt x="163" y="106"/>
                  </a:cubicBezTo>
                  <a:cubicBezTo>
                    <a:pt x="163" y="105"/>
                    <a:pt x="163" y="105"/>
                    <a:pt x="163" y="105"/>
                  </a:cubicBezTo>
                  <a:cubicBezTo>
                    <a:pt x="134" y="105"/>
                    <a:pt x="134" y="105"/>
                    <a:pt x="134" y="105"/>
                  </a:cubicBezTo>
                  <a:lnTo>
                    <a:pt x="133" y="106"/>
                  </a:lnTo>
                  <a:close/>
                  <a:moveTo>
                    <a:pt x="139" y="28"/>
                  </a:moveTo>
                  <a:cubicBezTo>
                    <a:pt x="138" y="28"/>
                    <a:pt x="136" y="29"/>
                    <a:pt x="135" y="31"/>
                  </a:cubicBezTo>
                  <a:cubicBezTo>
                    <a:pt x="135" y="33"/>
                    <a:pt x="136" y="35"/>
                    <a:pt x="137" y="36"/>
                  </a:cubicBezTo>
                  <a:cubicBezTo>
                    <a:pt x="150" y="45"/>
                    <a:pt x="166" y="49"/>
                    <a:pt x="182" y="49"/>
                  </a:cubicBezTo>
                  <a:cubicBezTo>
                    <a:pt x="281" y="49"/>
                    <a:pt x="281" y="49"/>
                    <a:pt x="281" y="49"/>
                  </a:cubicBezTo>
                  <a:cubicBezTo>
                    <a:pt x="270" y="45"/>
                    <a:pt x="270" y="45"/>
                    <a:pt x="270" y="45"/>
                  </a:cubicBezTo>
                  <a:cubicBezTo>
                    <a:pt x="227" y="28"/>
                    <a:pt x="227" y="28"/>
                    <a:pt x="227" y="28"/>
                  </a:cubicBezTo>
                  <a:lnTo>
                    <a:pt x="1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81"/>
            <p:cNvSpPr>
              <a:spLocks noEditPoints="1"/>
            </p:cNvSpPr>
            <p:nvPr/>
          </p:nvSpPr>
          <p:spPr bwMode="auto">
            <a:xfrm>
              <a:off x="8258177" y="552450"/>
              <a:ext cx="428625" cy="115888"/>
            </a:xfrm>
            <a:custGeom>
              <a:avLst/>
              <a:gdLst>
                <a:gd name="T0" fmla="*/ 15 w 125"/>
                <a:gd name="T1" fmla="*/ 34 h 34"/>
                <a:gd name="T2" fmla="*/ 12 w 125"/>
                <a:gd name="T3" fmla="*/ 31 h 34"/>
                <a:gd name="T4" fmla="*/ 15 w 125"/>
                <a:gd name="T5" fmla="*/ 27 h 34"/>
                <a:gd name="T6" fmla="*/ 49 w 125"/>
                <a:gd name="T7" fmla="*/ 27 h 34"/>
                <a:gd name="T8" fmla="*/ 43 w 125"/>
                <a:gd name="T9" fmla="*/ 6 h 34"/>
                <a:gd name="T10" fmla="*/ 3 w 125"/>
                <a:gd name="T11" fmla="*/ 6 h 34"/>
                <a:gd name="T12" fmla="*/ 0 w 125"/>
                <a:gd name="T13" fmla="*/ 3 h 34"/>
                <a:gd name="T14" fmla="*/ 3 w 125"/>
                <a:gd name="T15" fmla="*/ 0 h 34"/>
                <a:gd name="T16" fmla="*/ 98 w 125"/>
                <a:gd name="T17" fmla="*/ 0 h 34"/>
                <a:gd name="T18" fmla="*/ 120 w 125"/>
                <a:gd name="T19" fmla="*/ 10 h 34"/>
                <a:gd name="T20" fmla="*/ 122 w 125"/>
                <a:gd name="T21" fmla="*/ 26 h 34"/>
                <a:gd name="T22" fmla="*/ 109 w 125"/>
                <a:gd name="T23" fmla="*/ 34 h 34"/>
                <a:gd name="T24" fmla="*/ 15 w 125"/>
                <a:gd name="T25" fmla="*/ 34 h 34"/>
                <a:gd name="T26" fmla="*/ 55 w 125"/>
                <a:gd name="T27" fmla="*/ 27 h 34"/>
                <a:gd name="T28" fmla="*/ 109 w 125"/>
                <a:gd name="T29" fmla="*/ 27 h 34"/>
                <a:gd name="T30" fmla="*/ 117 w 125"/>
                <a:gd name="T31" fmla="*/ 19 h 34"/>
                <a:gd name="T32" fmla="*/ 115 w 125"/>
                <a:gd name="T33" fmla="*/ 14 h 34"/>
                <a:gd name="T34" fmla="*/ 98 w 125"/>
                <a:gd name="T35" fmla="*/ 6 h 34"/>
                <a:gd name="T36" fmla="*/ 50 w 125"/>
                <a:gd name="T37" fmla="*/ 6 h 34"/>
                <a:gd name="T38" fmla="*/ 55 w 125"/>
                <a:gd name="T39"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4">
                  <a:moveTo>
                    <a:pt x="15" y="34"/>
                  </a:moveTo>
                  <a:cubicBezTo>
                    <a:pt x="14" y="34"/>
                    <a:pt x="12" y="32"/>
                    <a:pt x="12" y="31"/>
                  </a:cubicBezTo>
                  <a:cubicBezTo>
                    <a:pt x="12" y="29"/>
                    <a:pt x="14" y="27"/>
                    <a:pt x="15" y="27"/>
                  </a:cubicBezTo>
                  <a:cubicBezTo>
                    <a:pt x="49" y="27"/>
                    <a:pt x="49" y="27"/>
                    <a:pt x="49" y="27"/>
                  </a:cubicBezTo>
                  <a:cubicBezTo>
                    <a:pt x="43" y="6"/>
                    <a:pt x="43" y="6"/>
                    <a:pt x="43" y="6"/>
                  </a:cubicBezTo>
                  <a:cubicBezTo>
                    <a:pt x="3" y="6"/>
                    <a:pt x="3" y="6"/>
                    <a:pt x="3" y="6"/>
                  </a:cubicBezTo>
                  <a:cubicBezTo>
                    <a:pt x="1" y="6"/>
                    <a:pt x="0" y="5"/>
                    <a:pt x="0" y="3"/>
                  </a:cubicBezTo>
                  <a:cubicBezTo>
                    <a:pt x="0" y="1"/>
                    <a:pt x="1" y="0"/>
                    <a:pt x="3" y="0"/>
                  </a:cubicBezTo>
                  <a:cubicBezTo>
                    <a:pt x="98" y="0"/>
                    <a:pt x="98" y="0"/>
                    <a:pt x="98" y="0"/>
                  </a:cubicBezTo>
                  <a:cubicBezTo>
                    <a:pt x="106" y="0"/>
                    <a:pt x="114" y="4"/>
                    <a:pt x="120" y="10"/>
                  </a:cubicBezTo>
                  <a:cubicBezTo>
                    <a:pt x="124" y="14"/>
                    <a:pt x="125" y="21"/>
                    <a:pt x="122" y="26"/>
                  </a:cubicBezTo>
                  <a:cubicBezTo>
                    <a:pt x="120" y="31"/>
                    <a:pt x="115" y="34"/>
                    <a:pt x="109" y="34"/>
                  </a:cubicBezTo>
                  <a:lnTo>
                    <a:pt x="15" y="34"/>
                  </a:lnTo>
                  <a:close/>
                  <a:moveTo>
                    <a:pt x="55" y="27"/>
                  </a:moveTo>
                  <a:cubicBezTo>
                    <a:pt x="109" y="27"/>
                    <a:pt x="109" y="27"/>
                    <a:pt x="109" y="27"/>
                  </a:cubicBezTo>
                  <a:cubicBezTo>
                    <a:pt x="114" y="27"/>
                    <a:pt x="117" y="23"/>
                    <a:pt x="117" y="19"/>
                  </a:cubicBezTo>
                  <a:cubicBezTo>
                    <a:pt x="117" y="18"/>
                    <a:pt x="117" y="16"/>
                    <a:pt x="115" y="14"/>
                  </a:cubicBezTo>
                  <a:cubicBezTo>
                    <a:pt x="111" y="9"/>
                    <a:pt x="104" y="6"/>
                    <a:pt x="98" y="6"/>
                  </a:cubicBezTo>
                  <a:cubicBezTo>
                    <a:pt x="50" y="6"/>
                    <a:pt x="50" y="6"/>
                    <a:pt x="50" y="6"/>
                  </a:cubicBezTo>
                  <a:lnTo>
                    <a:pt x="5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5134385"/>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a:spLocks/>
          </p:cNvSpPr>
          <p:nvPr/>
        </p:nvSpPr>
        <p:spPr bwMode="auto">
          <a:xfrm rot="1988943">
            <a:off x="4074936" y="1130032"/>
            <a:ext cx="496888" cy="3597275"/>
          </a:xfrm>
          <a:custGeom>
            <a:avLst/>
            <a:gdLst>
              <a:gd name="T0" fmla="*/ 0 w 44"/>
              <a:gd name="T1" fmla="*/ 0 h 319"/>
              <a:gd name="T2" fmla="*/ 0 w 44"/>
              <a:gd name="T3" fmla="*/ 262 h 319"/>
              <a:gd name="T4" fmla="*/ 20 w 44"/>
              <a:gd name="T5" fmla="*/ 317 h 319"/>
              <a:gd name="T6" fmla="*/ 24 w 44"/>
              <a:gd name="T7" fmla="*/ 317 h 319"/>
              <a:gd name="T8" fmla="*/ 44 w 44"/>
              <a:gd name="T9" fmla="*/ 262 h 319"/>
              <a:gd name="T10" fmla="*/ 44 w 44"/>
              <a:gd name="T11" fmla="*/ 0 h 319"/>
              <a:gd name="T12" fmla="*/ 0 w 44"/>
              <a:gd name="T13" fmla="*/ 0 h 319"/>
            </a:gdLst>
            <a:ahLst/>
            <a:cxnLst>
              <a:cxn ang="0">
                <a:pos x="T0" y="T1"/>
              </a:cxn>
              <a:cxn ang="0">
                <a:pos x="T2" y="T3"/>
              </a:cxn>
              <a:cxn ang="0">
                <a:pos x="T4" y="T5"/>
              </a:cxn>
              <a:cxn ang="0">
                <a:pos x="T6" y="T7"/>
              </a:cxn>
              <a:cxn ang="0">
                <a:pos x="T8" y="T9"/>
              </a:cxn>
              <a:cxn ang="0">
                <a:pos x="T10" y="T11"/>
              </a:cxn>
              <a:cxn ang="0">
                <a:pos x="T12" y="T13"/>
              </a:cxn>
            </a:cxnLst>
            <a:rect l="0" t="0" r="r" b="b"/>
            <a:pathLst>
              <a:path w="44" h="319">
                <a:moveTo>
                  <a:pt x="0" y="0"/>
                </a:moveTo>
                <a:cubicBezTo>
                  <a:pt x="0" y="262"/>
                  <a:pt x="0" y="262"/>
                  <a:pt x="0" y="262"/>
                </a:cubicBezTo>
                <a:cubicBezTo>
                  <a:pt x="20" y="317"/>
                  <a:pt x="20" y="317"/>
                  <a:pt x="20" y="317"/>
                </a:cubicBezTo>
                <a:cubicBezTo>
                  <a:pt x="21" y="319"/>
                  <a:pt x="24" y="319"/>
                  <a:pt x="24" y="317"/>
                </a:cubicBezTo>
                <a:cubicBezTo>
                  <a:pt x="44" y="262"/>
                  <a:pt x="44" y="262"/>
                  <a:pt x="44" y="262"/>
                </a:cubicBezTo>
                <a:cubicBezTo>
                  <a:pt x="44" y="0"/>
                  <a:pt x="44" y="0"/>
                  <a:pt x="44" y="0"/>
                </a:cubicBez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D5D5D"/>
              </a:solidFill>
              <a:effectLst/>
              <a:uLnTx/>
              <a:uFillTx/>
              <a:latin typeface="Myriad Pro"/>
              <a:ea typeface="+mn-ea"/>
              <a:cs typeface="+mn-cs"/>
            </a:endParaRPr>
          </a:p>
        </p:txBody>
      </p:sp>
      <p:grpSp>
        <p:nvGrpSpPr>
          <p:cNvPr id="111" name="Group 110"/>
          <p:cNvGrpSpPr/>
          <p:nvPr/>
        </p:nvGrpSpPr>
        <p:grpSpPr>
          <a:xfrm>
            <a:off x="4268907" y="1074043"/>
            <a:ext cx="439904" cy="3193079"/>
            <a:chOff x="4268906" y="1074042"/>
            <a:chExt cx="439904" cy="3193079"/>
          </a:xfrm>
        </p:grpSpPr>
        <p:sp>
          <p:nvSpPr>
            <p:cNvPr id="112" name="Rectangle 111"/>
            <p:cNvSpPr>
              <a:spLocks noChangeArrowheads="1"/>
            </p:cNvSpPr>
            <p:nvPr/>
          </p:nvSpPr>
          <p:spPr bwMode="auto">
            <a:xfrm rot="1988943">
              <a:off x="4357717" y="1177341"/>
              <a:ext cx="247650" cy="3021222"/>
            </a:xfrm>
            <a:prstGeom prst="rect">
              <a:avLst/>
            </a:prstGeom>
            <a:solidFill>
              <a:schemeClr val="bg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13" name="Freeform 112"/>
            <p:cNvSpPr>
              <a:spLocks noChangeArrowheads="1"/>
            </p:cNvSpPr>
            <p:nvPr/>
          </p:nvSpPr>
          <p:spPr bwMode="auto">
            <a:xfrm rot="1988943">
              <a:off x="4268906" y="1074042"/>
              <a:ext cx="125414" cy="3004697"/>
            </a:xfrm>
            <a:custGeom>
              <a:avLst/>
              <a:gdLst>
                <a:gd name="connsiteX0" fmla="*/ 1 w 125414"/>
                <a:gd name="connsiteY0" fmla="*/ 0 h 3004697"/>
                <a:gd name="connsiteX1" fmla="*/ 125414 w 125414"/>
                <a:gd name="connsiteY1" fmla="*/ 0 h 3004697"/>
                <a:gd name="connsiteX2" fmla="*/ 125414 w 125414"/>
                <a:gd name="connsiteY2" fmla="*/ 2953502 h 3004697"/>
                <a:gd name="connsiteX3" fmla="*/ 125413 w 125414"/>
                <a:gd name="connsiteY3" fmla="*/ 2953502 h 3004697"/>
                <a:gd name="connsiteX4" fmla="*/ 125413 w 125414"/>
                <a:gd name="connsiteY4" fmla="*/ 2958059 h 3004697"/>
                <a:gd name="connsiteX5" fmla="*/ 0 w 125414"/>
                <a:gd name="connsiteY5" fmla="*/ 2958058 h 3004697"/>
                <a:gd name="connsiteX6" fmla="*/ 0 w 125414"/>
                <a:gd name="connsiteY6" fmla="*/ 1976420 h 3004697"/>
                <a:gd name="connsiteX7" fmla="*/ 1 w 125414"/>
                <a:gd name="connsiteY7" fmla="*/ 1976420 h 300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14" h="3004697">
                  <a:moveTo>
                    <a:pt x="1" y="0"/>
                  </a:moveTo>
                  <a:lnTo>
                    <a:pt x="125414" y="0"/>
                  </a:lnTo>
                  <a:lnTo>
                    <a:pt x="125414" y="2953502"/>
                  </a:lnTo>
                  <a:lnTo>
                    <a:pt x="125413" y="2953502"/>
                  </a:lnTo>
                  <a:lnTo>
                    <a:pt x="125413" y="2958059"/>
                  </a:lnTo>
                  <a:cubicBezTo>
                    <a:pt x="114012" y="3014475"/>
                    <a:pt x="45605" y="3025758"/>
                    <a:pt x="0" y="2958058"/>
                  </a:cubicBezTo>
                  <a:lnTo>
                    <a:pt x="0" y="1976420"/>
                  </a:lnTo>
                  <a:lnTo>
                    <a:pt x="1" y="1976420"/>
                  </a:lnTo>
                  <a:close/>
                </a:path>
              </a:pathLst>
            </a:custGeom>
            <a:solidFill>
              <a:schemeClr val="bg1">
                <a:lumMod val="50000"/>
                <a:lumOff val="5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14" name="Freeform 113"/>
            <p:cNvSpPr>
              <a:spLocks/>
            </p:cNvSpPr>
            <p:nvPr/>
          </p:nvSpPr>
          <p:spPr bwMode="auto">
            <a:xfrm rot="1988943">
              <a:off x="4584375" y="1283813"/>
              <a:ext cx="124435" cy="2983308"/>
            </a:xfrm>
            <a:custGeom>
              <a:avLst/>
              <a:gdLst>
                <a:gd name="connsiteX0" fmla="*/ 0 w 124435"/>
                <a:gd name="connsiteY0" fmla="*/ 0 h 2983308"/>
                <a:gd name="connsiteX1" fmla="*/ 123825 w 124435"/>
                <a:gd name="connsiteY1" fmla="*/ 0 h 2983308"/>
                <a:gd name="connsiteX2" fmla="*/ 123825 w 124435"/>
                <a:gd name="connsiteY2" fmla="*/ 1959190 h 2983308"/>
                <a:gd name="connsiteX3" fmla="*/ 124435 w 124435"/>
                <a:gd name="connsiteY3" fmla="*/ 1959190 h 2983308"/>
                <a:gd name="connsiteX4" fmla="*/ 124435 w 124435"/>
                <a:gd name="connsiteY4" fmla="*/ 2940990 h 2983308"/>
                <a:gd name="connsiteX5" fmla="*/ 610 w 124435"/>
                <a:gd name="connsiteY5" fmla="*/ 2940990 h 2983308"/>
                <a:gd name="connsiteX6" fmla="*/ 610 w 124435"/>
                <a:gd name="connsiteY6" fmla="*/ 2312367 h 2983308"/>
                <a:gd name="connsiteX7" fmla="*/ 0 w 124435"/>
                <a:gd name="connsiteY7" fmla="*/ 2312367 h 29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435" h="2983308">
                  <a:moveTo>
                    <a:pt x="0" y="0"/>
                  </a:moveTo>
                  <a:lnTo>
                    <a:pt x="123825" y="0"/>
                  </a:lnTo>
                  <a:lnTo>
                    <a:pt x="123825" y="1959190"/>
                  </a:lnTo>
                  <a:lnTo>
                    <a:pt x="124435" y="1959190"/>
                  </a:lnTo>
                  <a:cubicBezTo>
                    <a:pt x="124435" y="1959190"/>
                    <a:pt x="124435" y="1959190"/>
                    <a:pt x="124435" y="2940990"/>
                  </a:cubicBezTo>
                  <a:cubicBezTo>
                    <a:pt x="101921" y="2997415"/>
                    <a:pt x="23124" y="2997415"/>
                    <a:pt x="610" y="2940990"/>
                  </a:cubicBezTo>
                  <a:lnTo>
                    <a:pt x="610" y="2312367"/>
                  </a:lnTo>
                  <a:lnTo>
                    <a:pt x="0" y="2312367"/>
                  </a:lnTo>
                  <a:close/>
                </a:path>
              </a:pathLst>
            </a:custGeom>
            <a:solidFill>
              <a:schemeClr val="bg1">
                <a:lumMod val="90000"/>
                <a:lumOff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19" name="Freeform 18"/>
          <p:cNvSpPr>
            <a:spLocks/>
          </p:cNvSpPr>
          <p:nvPr/>
        </p:nvSpPr>
        <p:spPr bwMode="auto">
          <a:xfrm rot="1988943">
            <a:off x="5363594" y="769035"/>
            <a:ext cx="496888" cy="373063"/>
          </a:xfrm>
          <a:custGeom>
            <a:avLst/>
            <a:gdLst>
              <a:gd name="T0" fmla="*/ 32 w 44"/>
              <a:gd name="T1" fmla="*/ 0 h 33"/>
              <a:gd name="T2" fmla="*/ 12 w 44"/>
              <a:gd name="T3" fmla="*/ 0 h 33"/>
              <a:gd name="T4" fmla="*/ 0 w 44"/>
              <a:gd name="T5" fmla="*/ 12 h 33"/>
              <a:gd name="T6" fmla="*/ 0 w 44"/>
              <a:gd name="T7" fmla="*/ 33 h 33"/>
              <a:gd name="T8" fmla="*/ 44 w 44"/>
              <a:gd name="T9" fmla="*/ 33 h 33"/>
              <a:gd name="T10" fmla="*/ 44 w 44"/>
              <a:gd name="T11" fmla="*/ 12 h 33"/>
              <a:gd name="T12" fmla="*/ 32 w 4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4" h="33">
                <a:moveTo>
                  <a:pt x="32" y="0"/>
                </a:moveTo>
                <a:cubicBezTo>
                  <a:pt x="12" y="0"/>
                  <a:pt x="12" y="0"/>
                  <a:pt x="12" y="0"/>
                </a:cubicBezTo>
                <a:cubicBezTo>
                  <a:pt x="6" y="0"/>
                  <a:pt x="0" y="6"/>
                  <a:pt x="0" y="12"/>
                </a:cubicBezTo>
                <a:cubicBezTo>
                  <a:pt x="0" y="33"/>
                  <a:pt x="0" y="33"/>
                  <a:pt x="0" y="33"/>
                </a:cubicBezTo>
                <a:cubicBezTo>
                  <a:pt x="44" y="33"/>
                  <a:pt x="44" y="33"/>
                  <a:pt x="44" y="33"/>
                </a:cubicBezTo>
                <a:cubicBezTo>
                  <a:pt x="44" y="12"/>
                  <a:pt x="44" y="12"/>
                  <a:pt x="44" y="12"/>
                </a:cubicBezTo>
                <a:cubicBezTo>
                  <a:pt x="44" y="6"/>
                  <a:pt x="39" y="0"/>
                  <a:pt x="32" y="0"/>
                </a:cubicBezTo>
                <a:close/>
              </a:path>
            </a:pathLst>
          </a:custGeom>
          <a:gradFill flip="none" rotWithShape="1">
            <a:gsLst>
              <a:gs pos="0">
                <a:srgbClr val="EFBBC7">
                  <a:shade val="67500"/>
                  <a:satMod val="115000"/>
                </a:srgbClr>
              </a:gs>
              <a:gs pos="100000">
                <a:srgbClr val="EFBBC7">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0" name="Rectangle 19"/>
          <p:cNvSpPr>
            <a:spLocks noChangeArrowheads="1"/>
          </p:cNvSpPr>
          <p:nvPr/>
        </p:nvSpPr>
        <p:spPr bwMode="auto">
          <a:xfrm rot="1988943">
            <a:off x="5160030" y="1081511"/>
            <a:ext cx="496888" cy="371475"/>
          </a:xfrm>
          <a:prstGeom prst="rect">
            <a:avLst/>
          </a:prstGeom>
          <a:gradFill flip="none" rotWithShape="1">
            <a:gsLst>
              <a:gs pos="0">
                <a:srgbClr val="828282">
                  <a:shade val="30000"/>
                  <a:satMod val="115000"/>
                </a:srgbClr>
              </a:gs>
              <a:gs pos="50000">
                <a:srgbClr val="828282">
                  <a:shade val="67500"/>
                  <a:satMod val="115000"/>
                </a:srgbClr>
              </a:gs>
              <a:gs pos="100000">
                <a:srgbClr val="828282">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nvGrpSpPr>
          <p:cNvPr id="107" name="Group 106"/>
          <p:cNvGrpSpPr/>
          <p:nvPr/>
        </p:nvGrpSpPr>
        <p:grpSpPr>
          <a:xfrm>
            <a:off x="3654292" y="3118021"/>
            <a:ext cx="440244" cy="992005"/>
            <a:chOff x="3654292" y="3118020"/>
            <a:chExt cx="440244" cy="992005"/>
          </a:xfrm>
        </p:grpSpPr>
        <p:sp>
          <p:nvSpPr>
            <p:cNvPr id="21" name="Freeform 20"/>
            <p:cNvSpPr>
              <a:spLocks/>
            </p:cNvSpPr>
            <p:nvPr/>
          </p:nvSpPr>
          <p:spPr bwMode="auto">
            <a:xfrm rot="1988943">
              <a:off x="3654292" y="3118020"/>
              <a:ext cx="134938" cy="801688"/>
            </a:xfrm>
            <a:custGeom>
              <a:avLst/>
              <a:gdLst>
                <a:gd name="T0" fmla="*/ 0 w 12"/>
                <a:gd name="T1" fmla="*/ 65 h 71"/>
                <a:gd name="T2" fmla="*/ 12 w 12"/>
                <a:gd name="T3" fmla="*/ 65 h 71"/>
                <a:gd name="T4" fmla="*/ 12 w 12"/>
                <a:gd name="T5" fmla="*/ 0 h 71"/>
                <a:gd name="T6" fmla="*/ 0 w 12"/>
                <a:gd name="T7" fmla="*/ 0 h 71"/>
                <a:gd name="T8" fmla="*/ 0 w 12"/>
                <a:gd name="T9" fmla="*/ 65 h 71"/>
              </a:gdLst>
              <a:ahLst/>
              <a:cxnLst>
                <a:cxn ang="0">
                  <a:pos x="T0" y="T1"/>
                </a:cxn>
                <a:cxn ang="0">
                  <a:pos x="T2" y="T3"/>
                </a:cxn>
                <a:cxn ang="0">
                  <a:pos x="T4" y="T5"/>
                </a:cxn>
                <a:cxn ang="0">
                  <a:pos x="T6" y="T7"/>
                </a:cxn>
                <a:cxn ang="0">
                  <a:pos x="T8" y="T9"/>
                </a:cxn>
              </a:cxnLst>
              <a:rect l="0" t="0" r="r" b="b"/>
              <a:pathLst>
                <a:path w="12" h="71">
                  <a:moveTo>
                    <a:pt x="0" y="65"/>
                  </a:moveTo>
                  <a:cubicBezTo>
                    <a:pt x="4" y="71"/>
                    <a:pt x="10" y="70"/>
                    <a:pt x="12" y="65"/>
                  </a:cubicBezTo>
                  <a:cubicBezTo>
                    <a:pt x="12" y="0"/>
                    <a:pt x="12" y="0"/>
                    <a:pt x="12" y="0"/>
                  </a:cubicBezTo>
                  <a:cubicBezTo>
                    <a:pt x="0" y="0"/>
                    <a:pt x="0" y="0"/>
                    <a:pt x="0" y="0"/>
                  </a:cubicBezTo>
                  <a:lnTo>
                    <a:pt x="0" y="65"/>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5" name="Freeform 24"/>
            <p:cNvSpPr>
              <a:spLocks/>
            </p:cNvSpPr>
            <p:nvPr/>
          </p:nvSpPr>
          <p:spPr bwMode="auto">
            <a:xfrm rot="1988943">
              <a:off x="3969123" y="3319450"/>
              <a:ext cx="125413" cy="790575"/>
            </a:xfrm>
            <a:custGeom>
              <a:avLst/>
              <a:gdLst>
                <a:gd name="T0" fmla="*/ 0 w 11"/>
                <a:gd name="T1" fmla="*/ 65 h 70"/>
                <a:gd name="T2" fmla="*/ 11 w 11"/>
                <a:gd name="T3" fmla="*/ 65 h 70"/>
                <a:gd name="T4" fmla="*/ 11 w 11"/>
                <a:gd name="T5" fmla="*/ 0 h 70"/>
                <a:gd name="T6" fmla="*/ 0 w 11"/>
                <a:gd name="T7" fmla="*/ 0 h 70"/>
                <a:gd name="T8" fmla="*/ 0 w 11"/>
                <a:gd name="T9" fmla="*/ 65 h 70"/>
              </a:gdLst>
              <a:ahLst/>
              <a:cxnLst>
                <a:cxn ang="0">
                  <a:pos x="T0" y="T1"/>
                </a:cxn>
                <a:cxn ang="0">
                  <a:pos x="T2" y="T3"/>
                </a:cxn>
                <a:cxn ang="0">
                  <a:pos x="T4" y="T5"/>
                </a:cxn>
                <a:cxn ang="0">
                  <a:pos x="T6" y="T7"/>
                </a:cxn>
                <a:cxn ang="0">
                  <a:pos x="T8" y="T9"/>
                </a:cxn>
              </a:cxnLst>
              <a:rect l="0" t="0" r="r" b="b"/>
              <a:pathLst>
                <a:path w="11" h="70">
                  <a:moveTo>
                    <a:pt x="0" y="65"/>
                  </a:moveTo>
                  <a:cubicBezTo>
                    <a:pt x="2" y="70"/>
                    <a:pt x="9" y="70"/>
                    <a:pt x="11" y="65"/>
                  </a:cubicBezTo>
                  <a:cubicBezTo>
                    <a:pt x="11" y="0"/>
                    <a:pt x="11" y="0"/>
                    <a:pt x="11" y="0"/>
                  </a:cubicBezTo>
                  <a:cubicBezTo>
                    <a:pt x="0" y="0"/>
                    <a:pt x="0" y="0"/>
                    <a:pt x="0" y="0"/>
                  </a:cubicBezTo>
                  <a:lnTo>
                    <a:pt x="0" y="65"/>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9" name="Rectangle 28"/>
            <p:cNvSpPr>
              <a:spLocks noChangeArrowheads="1"/>
            </p:cNvSpPr>
            <p:nvPr/>
          </p:nvSpPr>
          <p:spPr bwMode="auto">
            <a:xfrm rot="1988943">
              <a:off x="3755962" y="3218680"/>
              <a:ext cx="236538" cy="812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108" name="Group 107"/>
          <p:cNvGrpSpPr/>
          <p:nvPr/>
        </p:nvGrpSpPr>
        <p:grpSpPr>
          <a:xfrm>
            <a:off x="4076612" y="2500764"/>
            <a:ext cx="437206" cy="943476"/>
            <a:chOff x="4076611" y="2500764"/>
            <a:chExt cx="437206" cy="943476"/>
          </a:xfrm>
        </p:grpSpPr>
        <p:sp>
          <p:nvSpPr>
            <p:cNvPr id="23" name="Rectangle 22"/>
            <p:cNvSpPr>
              <a:spLocks noChangeArrowheads="1"/>
            </p:cNvSpPr>
            <p:nvPr/>
          </p:nvSpPr>
          <p:spPr bwMode="auto">
            <a:xfrm rot="1988943">
              <a:off x="4076611" y="2500764"/>
              <a:ext cx="134938" cy="742950"/>
            </a:xfrm>
            <a:prstGeom prst="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7" name="Rectangle 26"/>
            <p:cNvSpPr>
              <a:spLocks noChangeArrowheads="1"/>
            </p:cNvSpPr>
            <p:nvPr/>
          </p:nvSpPr>
          <p:spPr bwMode="auto">
            <a:xfrm rot="1988943">
              <a:off x="4388404" y="2701290"/>
              <a:ext cx="125413" cy="742950"/>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1" name="Rectangle 30"/>
            <p:cNvSpPr>
              <a:spLocks noChangeArrowheads="1"/>
            </p:cNvSpPr>
            <p:nvPr/>
          </p:nvSpPr>
          <p:spPr bwMode="auto">
            <a:xfrm rot="1988943">
              <a:off x="4181319" y="2602329"/>
              <a:ext cx="236538" cy="74295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109" name="Group 108"/>
          <p:cNvGrpSpPr/>
          <p:nvPr/>
        </p:nvGrpSpPr>
        <p:grpSpPr>
          <a:xfrm>
            <a:off x="4480267" y="1887480"/>
            <a:ext cx="437205" cy="933950"/>
            <a:chOff x="4480266" y="1887479"/>
            <a:chExt cx="437205" cy="933950"/>
          </a:xfrm>
        </p:grpSpPr>
        <p:sp>
          <p:nvSpPr>
            <p:cNvPr id="24" name="Rectangle 23"/>
            <p:cNvSpPr>
              <a:spLocks noChangeArrowheads="1"/>
            </p:cNvSpPr>
            <p:nvPr/>
          </p:nvSpPr>
          <p:spPr bwMode="auto">
            <a:xfrm rot="1988943">
              <a:off x="4480266" y="1887479"/>
              <a:ext cx="134938" cy="733425"/>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8" name="Rectangle 27"/>
            <p:cNvSpPr>
              <a:spLocks noChangeArrowheads="1"/>
            </p:cNvSpPr>
            <p:nvPr/>
          </p:nvSpPr>
          <p:spPr bwMode="auto">
            <a:xfrm rot="1988943">
              <a:off x="4792058" y="2088004"/>
              <a:ext cx="125413" cy="733425"/>
            </a:xfrm>
            <a:prstGeom prst="rect">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2" name="Rectangle 31"/>
            <p:cNvSpPr>
              <a:spLocks noChangeArrowheads="1"/>
            </p:cNvSpPr>
            <p:nvPr/>
          </p:nvSpPr>
          <p:spPr bwMode="auto">
            <a:xfrm rot="1988943">
              <a:off x="4584974" y="1989043"/>
              <a:ext cx="236538" cy="73342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33" name="Freeform 32"/>
          <p:cNvSpPr>
            <a:spLocks/>
          </p:cNvSpPr>
          <p:nvPr/>
        </p:nvSpPr>
        <p:spPr bwMode="auto">
          <a:xfrm rot="1988943">
            <a:off x="3325788" y="3861400"/>
            <a:ext cx="496888" cy="428625"/>
          </a:xfrm>
          <a:custGeom>
            <a:avLst/>
            <a:gdLst>
              <a:gd name="T0" fmla="*/ 30 w 44"/>
              <a:gd name="T1" fmla="*/ 38 h 38"/>
              <a:gd name="T2" fmla="*/ 44 w 44"/>
              <a:gd name="T3" fmla="*/ 0 h 38"/>
              <a:gd name="T4" fmla="*/ 33 w 44"/>
              <a:gd name="T5" fmla="*/ 0 h 38"/>
              <a:gd name="T6" fmla="*/ 12 w 44"/>
              <a:gd name="T7" fmla="*/ 0 h 38"/>
              <a:gd name="T8" fmla="*/ 0 w 44"/>
              <a:gd name="T9" fmla="*/ 0 h 38"/>
              <a:gd name="T10" fmla="*/ 14 w 44"/>
              <a:gd name="T11" fmla="*/ 38 h 38"/>
              <a:gd name="T12" fmla="*/ 22 w 44"/>
              <a:gd name="T13" fmla="*/ 38 h 38"/>
              <a:gd name="T14" fmla="*/ 30 w 44"/>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8">
                <a:moveTo>
                  <a:pt x="30" y="38"/>
                </a:moveTo>
                <a:cubicBezTo>
                  <a:pt x="44" y="0"/>
                  <a:pt x="44" y="0"/>
                  <a:pt x="44" y="0"/>
                </a:cubicBezTo>
                <a:cubicBezTo>
                  <a:pt x="42" y="2"/>
                  <a:pt x="36" y="2"/>
                  <a:pt x="33" y="0"/>
                </a:cubicBezTo>
                <a:cubicBezTo>
                  <a:pt x="28" y="4"/>
                  <a:pt x="16" y="4"/>
                  <a:pt x="12" y="0"/>
                </a:cubicBezTo>
                <a:cubicBezTo>
                  <a:pt x="7" y="2"/>
                  <a:pt x="2" y="2"/>
                  <a:pt x="0" y="0"/>
                </a:cubicBezTo>
                <a:cubicBezTo>
                  <a:pt x="14" y="38"/>
                  <a:pt x="14" y="38"/>
                  <a:pt x="14" y="38"/>
                </a:cubicBezTo>
                <a:cubicBezTo>
                  <a:pt x="17" y="38"/>
                  <a:pt x="19" y="38"/>
                  <a:pt x="22" y="38"/>
                </a:cubicBezTo>
                <a:cubicBezTo>
                  <a:pt x="25" y="38"/>
                  <a:pt x="28" y="38"/>
                  <a:pt x="30" y="38"/>
                </a:cubicBezTo>
                <a:close/>
              </a:path>
            </a:pathLst>
          </a:custGeom>
          <a:gradFill flip="none" rotWithShape="1">
            <a:gsLst>
              <a:gs pos="0">
                <a:srgbClr val="F2CCBB">
                  <a:shade val="67500"/>
                  <a:satMod val="115000"/>
                </a:srgbClr>
              </a:gs>
              <a:gs pos="100000">
                <a:srgbClr val="F2CCBB">
                  <a:shade val="100000"/>
                  <a:satMod val="115000"/>
                </a:srgbClr>
              </a:gs>
            </a:gsLst>
            <a:lin ang="108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4" name="Freeform 33"/>
          <p:cNvSpPr>
            <a:spLocks/>
          </p:cNvSpPr>
          <p:nvPr/>
        </p:nvSpPr>
        <p:spPr bwMode="auto">
          <a:xfrm rot="1988943">
            <a:off x="3308751" y="4237707"/>
            <a:ext cx="179388" cy="214313"/>
          </a:xfrm>
          <a:custGeom>
            <a:avLst/>
            <a:gdLst>
              <a:gd name="T0" fmla="*/ 7 w 16"/>
              <a:gd name="T1" fmla="*/ 18 h 19"/>
              <a:gd name="T2" fmla="*/ 9 w 16"/>
              <a:gd name="T3" fmla="*/ 18 h 19"/>
              <a:gd name="T4" fmla="*/ 10 w 16"/>
              <a:gd name="T5" fmla="*/ 17 h 19"/>
              <a:gd name="T6" fmla="*/ 16 w 16"/>
              <a:gd name="T7" fmla="*/ 0 h 19"/>
              <a:gd name="T8" fmla="*/ 8 w 16"/>
              <a:gd name="T9" fmla="*/ 0 h 19"/>
              <a:gd name="T10" fmla="*/ 0 w 16"/>
              <a:gd name="T11" fmla="*/ 0 h 19"/>
              <a:gd name="T12" fmla="*/ 6 w 16"/>
              <a:gd name="T13" fmla="*/ 17 h 19"/>
              <a:gd name="T14" fmla="*/ 7 w 16"/>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7" y="18"/>
                </a:moveTo>
                <a:cubicBezTo>
                  <a:pt x="8" y="19"/>
                  <a:pt x="9" y="19"/>
                  <a:pt x="9" y="18"/>
                </a:cubicBezTo>
                <a:cubicBezTo>
                  <a:pt x="10" y="18"/>
                  <a:pt x="10" y="18"/>
                  <a:pt x="10" y="17"/>
                </a:cubicBezTo>
                <a:cubicBezTo>
                  <a:pt x="16" y="0"/>
                  <a:pt x="16" y="0"/>
                  <a:pt x="16" y="0"/>
                </a:cubicBezTo>
                <a:cubicBezTo>
                  <a:pt x="14" y="0"/>
                  <a:pt x="11" y="0"/>
                  <a:pt x="8" y="0"/>
                </a:cubicBezTo>
                <a:cubicBezTo>
                  <a:pt x="5" y="0"/>
                  <a:pt x="3" y="0"/>
                  <a:pt x="0" y="0"/>
                </a:cubicBezTo>
                <a:cubicBezTo>
                  <a:pt x="6" y="17"/>
                  <a:pt x="6" y="17"/>
                  <a:pt x="6" y="17"/>
                </a:cubicBezTo>
                <a:cubicBezTo>
                  <a:pt x="6" y="18"/>
                  <a:pt x="7" y="18"/>
                  <a:pt x="7" y="18"/>
                </a:cubicBezTo>
                <a:close/>
              </a:path>
            </a:pathLst>
          </a:custGeom>
          <a:solidFill>
            <a:schemeClr val="bg1">
              <a:lumMod val="75000"/>
              <a:lumOff val="2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6" name="Teardrop 55"/>
          <p:cNvSpPr>
            <a:spLocks noChangeAspect="1"/>
          </p:cNvSpPr>
          <p:nvPr/>
        </p:nvSpPr>
        <p:spPr>
          <a:xfrm rot="16200000">
            <a:off x="5524218" y="1558682"/>
            <a:ext cx="445726" cy="445726"/>
          </a:xfrm>
          <a:prstGeom prst="teardrop">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7" name="Teardrop 56"/>
          <p:cNvSpPr>
            <a:spLocks noChangeAspect="1"/>
          </p:cNvSpPr>
          <p:nvPr/>
        </p:nvSpPr>
        <p:spPr>
          <a:xfrm rot="5400000">
            <a:off x="4236747" y="1472874"/>
            <a:ext cx="445726" cy="445726"/>
          </a:xfrm>
          <a:prstGeom prst="teardrop">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8" name="Teardrop 57"/>
          <p:cNvSpPr>
            <a:spLocks noChangeAspect="1"/>
          </p:cNvSpPr>
          <p:nvPr/>
        </p:nvSpPr>
        <p:spPr>
          <a:xfrm rot="5400000">
            <a:off x="3438941" y="2703066"/>
            <a:ext cx="445726" cy="445726"/>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59" name="Teardrop 58"/>
          <p:cNvSpPr>
            <a:spLocks noChangeAspect="1"/>
          </p:cNvSpPr>
          <p:nvPr/>
        </p:nvSpPr>
        <p:spPr>
          <a:xfrm rot="16200000">
            <a:off x="4711940" y="2793045"/>
            <a:ext cx="445726" cy="445726"/>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1" name="Oval 60"/>
          <p:cNvSpPr/>
          <p:nvPr/>
        </p:nvSpPr>
        <p:spPr>
          <a:xfrm>
            <a:off x="3460635" y="2724761"/>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2" name="Oval 61"/>
          <p:cNvSpPr>
            <a:spLocks noChangeAspect="1"/>
          </p:cNvSpPr>
          <p:nvPr/>
        </p:nvSpPr>
        <p:spPr>
          <a:xfrm>
            <a:off x="4733634" y="2814740"/>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3" name="Oval 62"/>
          <p:cNvSpPr>
            <a:spLocks noChangeAspect="1"/>
          </p:cNvSpPr>
          <p:nvPr/>
        </p:nvSpPr>
        <p:spPr>
          <a:xfrm>
            <a:off x="5545912" y="1580376"/>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4" name="Oval 63"/>
          <p:cNvSpPr>
            <a:spLocks noChangeAspect="1"/>
          </p:cNvSpPr>
          <p:nvPr/>
        </p:nvSpPr>
        <p:spPr>
          <a:xfrm>
            <a:off x="4258441" y="1494569"/>
            <a:ext cx="402336" cy="402336"/>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66" name="Rectangle 65"/>
          <p:cNvSpPr/>
          <p:nvPr/>
        </p:nvSpPr>
        <p:spPr>
          <a:xfrm>
            <a:off x="5832141" y="2873169"/>
            <a:ext cx="1825876" cy="712118"/>
          </a:xfrm>
          <a:prstGeom prst="rect">
            <a:avLst/>
          </a:prstGeom>
        </p:spPr>
        <p:txBody>
          <a:bodyPr wrap="squar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Professional experience</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5 years in PA </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as senior lawyer or higher</a:t>
            </a:r>
            <a:endParaRPr kumimoji="0" lang="en-GB" sz="1200" b="0" i="0" u="none" strike="noStrike" kern="1200" cap="none" spc="0" normalizeH="0" baseline="0" noProof="0" dirty="0">
              <a:ln>
                <a:noFill/>
              </a:ln>
              <a:solidFill>
                <a:srgbClr val="5D5D5D"/>
              </a:solidFill>
              <a:effectLst/>
              <a:uLnTx/>
              <a:uFillTx/>
              <a:latin typeface="Myriad Pro"/>
            </a:endParaRPr>
          </a:p>
        </p:txBody>
      </p:sp>
      <p:grpSp>
        <p:nvGrpSpPr>
          <p:cNvPr id="67" name="Group 66"/>
          <p:cNvGrpSpPr>
            <a:grpSpLocks noChangeAspect="1"/>
          </p:cNvGrpSpPr>
          <p:nvPr/>
        </p:nvGrpSpPr>
        <p:grpSpPr>
          <a:xfrm>
            <a:off x="5629650" y="1658800"/>
            <a:ext cx="242718" cy="245654"/>
            <a:chOff x="4525886" y="4183659"/>
            <a:chExt cx="558217" cy="564967"/>
          </a:xfrm>
        </p:grpSpPr>
        <p:sp>
          <p:nvSpPr>
            <p:cNvPr id="68" name="Oval 55"/>
            <p:cNvSpPr>
              <a:spLocks noChangeArrowheads="1"/>
            </p:cNvSpPr>
            <p:nvPr/>
          </p:nvSpPr>
          <p:spPr bwMode="auto">
            <a:xfrm>
              <a:off x="4525886" y="4387874"/>
              <a:ext cx="324888" cy="110546"/>
            </a:xfrm>
            <a:prstGeom prst="ellipse">
              <a:avLst/>
            </a:pr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9" name="Freeform 56"/>
            <p:cNvSpPr>
              <a:spLocks/>
            </p:cNvSpPr>
            <p:nvPr/>
          </p:nvSpPr>
          <p:spPr bwMode="auto">
            <a:xfrm>
              <a:off x="4525886" y="4443569"/>
              <a:ext cx="324888" cy="305057"/>
            </a:xfrm>
            <a:custGeom>
              <a:avLst/>
              <a:gdLst>
                <a:gd name="T0" fmla="*/ 326 w 326"/>
                <a:gd name="T1" fmla="*/ 0 h 306"/>
                <a:gd name="T2" fmla="*/ 326 w 326"/>
                <a:gd name="T3" fmla="*/ 250 h 306"/>
                <a:gd name="T4" fmla="*/ 163 w 326"/>
                <a:gd name="T5" fmla="*/ 306 h 306"/>
                <a:gd name="T6" fmla="*/ 0 w 326"/>
                <a:gd name="T7" fmla="*/ 250 h 306"/>
                <a:gd name="T8" fmla="*/ 0 w 326"/>
                <a:gd name="T9" fmla="*/ 0 h 306"/>
              </a:gdLst>
              <a:ahLst/>
              <a:cxnLst>
                <a:cxn ang="0">
                  <a:pos x="T0" y="T1"/>
                </a:cxn>
                <a:cxn ang="0">
                  <a:pos x="T2" y="T3"/>
                </a:cxn>
                <a:cxn ang="0">
                  <a:pos x="T4" y="T5"/>
                </a:cxn>
                <a:cxn ang="0">
                  <a:pos x="T6" y="T7"/>
                </a:cxn>
                <a:cxn ang="0">
                  <a:pos x="T8" y="T9"/>
                </a:cxn>
              </a:cxnLst>
              <a:rect l="0" t="0" r="r" b="b"/>
              <a:pathLst>
                <a:path w="326" h="306">
                  <a:moveTo>
                    <a:pt x="326" y="0"/>
                  </a:moveTo>
                  <a:cubicBezTo>
                    <a:pt x="326" y="250"/>
                    <a:pt x="326" y="250"/>
                    <a:pt x="326" y="250"/>
                  </a:cubicBezTo>
                  <a:cubicBezTo>
                    <a:pt x="326" y="281"/>
                    <a:pt x="253" y="306"/>
                    <a:pt x="163" y="306"/>
                  </a:cubicBezTo>
                  <a:cubicBezTo>
                    <a:pt x="73" y="306"/>
                    <a:pt x="0" y="281"/>
                    <a:pt x="0" y="250"/>
                  </a:cubicBezTo>
                  <a:cubicBezTo>
                    <a:pt x="0" y="0"/>
                    <a:pt x="0" y="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0" name="Freeform 57"/>
            <p:cNvSpPr>
              <a:spLocks/>
            </p:cNvSpPr>
            <p:nvPr/>
          </p:nvSpPr>
          <p:spPr bwMode="auto">
            <a:xfrm>
              <a:off x="4525886" y="4612342"/>
              <a:ext cx="324888" cy="55695"/>
            </a:xfrm>
            <a:custGeom>
              <a:avLst/>
              <a:gdLst>
                <a:gd name="T0" fmla="*/ 326 w 326"/>
                <a:gd name="T1" fmla="*/ 0 h 56"/>
                <a:gd name="T2" fmla="*/ 163 w 326"/>
                <a:gd name="T3" fmla="*/ 56 h 56"/>
                <a:gd name="T4" fmla="*/ 0 w 326"/>
                <a:gd name="T5" fmla="*/ 0 h 56"/>
              </a:gdLst>
              <a:ahLst/>
              <a:cxnLst>
                <a:cxn ang="0">
                  <a:pos x="T0" y="T1"/>
                </a:cxn>
                <a:cxn ang="0">
                  <a:pos x="T2" y="T3"/>
                </a:cxn>
                <a:cxn ang="0">
                  <a:pos x="T4" y="T5"/>
                </a:cxn>
              </a:cxnLst>
              <a:rect l="0" t="0" r="r" b="b"/>
              <a:pathLst>
                <a:path w="326" h="56">
                  <a:moveTo>
                    <a:pt x="326" y="0"/>
                  </a:moveTo>
                  <a:cubicBezTo>
                    <a:pt x="326" y="31"/>
                    <a:pt x="253" y="56"/>
                    <a:pt x="163" y="56"/>
                  </a:cubicBezTo>
                  <a:cubicBezTo>
                    <a:pt x="73" y="56"/>
                    <a:pt x="0" y="31"/>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1" name="Freeform 58"/>
            <p:cNvSpPr>
              <a:spLocks/>
            </p:cNvSpPr>
            <p:nvPr/>
          </p:nvSpPr>
          <p:spPr bwMode="auto">
            <a:xfrm>
              <a:off x="4525886" y="4532597"/>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2" name="Oval 59"/>
            <p:cNvSpPr>
              <a:spLocks noChangeArrowheads="1"/>
            </p:cNvSpPr>
            <p:nvPr/>
          </p:nvSpPr>
          <p:spPr bwMode="auto">
            <a:xfrm>
              <a:off x="4759215" y="4183659"/>
              <a:ext cx="324888" cy="109702"/>
            </a:xfrm>
            <a:prstGeom prst="ellipse">
              <a:avLst/>
            </a:pr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3" name="Line 60"/>
            <p:cNvSpPr>
              <a:spLocks noChangeShapeType="1"/>
            </p:cNvSpPr>
            <p:nvPr/>
          </p:nvSpPr>
          <p:spPr bwMode="auto">
            <a:xfrm flipV="1">
              <a:off x="4759215" y="4238510"/>
              <a:ext cx="0" cy="155271"/>
            </a:xfrm>
            <a:prstGeom prst="line">
              <a:avLst/>
            </a:prstGeom>
            <a:noFill/>
            <a:ln w="9525" cap="rnd">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4" name="Freeform 61"/>
            <p:cNvSpPr>
              <a:spLocks/>
            </p:cNvSpPr>
            <p:nvPr/>
          </p:nvSpPr>
          <p:spPr bwMode="auto">
            <a:xfrm>
              <a:off x="4850774" y="4238510"/>
              <a:ext cx="233329" cy="400414"/>
            </a:xfrm>
            <a:custGeom>
              <a:avLst/>
              <a:gdLst>
                <a:gd name="T0" fmla="*/ 234 w 234"/>
                <a:gd name="T1" fmla="*/ 0 h 402"/>
                <a:gd name="T2" fmla="*/ 234 w 234"/>
                <a:gd name="T3" fmla="*/ 347 h 402"/>
                <a:gd name="T4" fmla="*/ 71 w 234"/>
                <a:gd name="T5" fmla="*/ 402 h 402"/>
                <a:gd name="T6" fmla="*/ 0 w 234"/>
                <a:gd name="T7" fmla="*/ 397 h 402"/>
              </a:gdLst>
              <a:ahLst/>
              <a:cxnLst>
                <a:cxn ang="0">
                  <a:pos x="T0" y="T1"/>
                </a:cxn>
                <a:cxn ang="0">
                  <a:pos x="T2" y="T3"/>
                </a:cxn>
                <a:cxn ang="0">
                  <a:pos x="T4" y="T5"/>
                </a:cxn>
                <a:cxn ang="0">
                  <a:pos x="T6" y="T7"/>
                </a:cxn>
              </a:cxnLst>
              <a:rect l="0" t="0" r="r" b="b"/>
              <a:pathLst>
                <a:path w="234" h="402">
                  <a:moveTo>
                    <a:pt x="234" y="0"/>
                  </a:moveTo>
                  <a:cubicBezTo>
                    <a:pt x="234" y="347"/>
                    <a:pt x="234" y="347"/>
                    <a:pt x="234" y="347"/>
                  </a:cubicBezTo>
                  <a:cubicBezTo>
                    <a:pt x="234" y="377"/>
                    <a:pt x="161" y="402"/>
                    <a:pt x="71" y="402"/>
                  </a:cubicBezTo>
                  <a:cubicBezTo>
                    <a:pt x="46" y="402"/>
                    <a:pt x="22" y="400"/>
                    <a:pt x="0" y="397"/>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5" name="Freeform 62"/>
            <p:cNvSpPr>
              <a:spLocks/>
            </p:cNvSpPr>
            <p:nvPr/>
          </p:nvSpPr>
          <p:spPr bwMode="auto">
            <a:xfrm>
              <a:off x="4850774" y="4503483"/>
              <a:ext cx="233329" cy="54851"/>
            </a:xfrm>
            <a:custGeom>
              <a:avLst/>
              <a:gdLst>
                <a:gd name="T0" fmla="*/ 234 w 234"/>
                <a:gd name="T1" fmla="*/ 0 h 55"/>
                <a:gd name="T2" fmla="*/ 71 w 234"/>
                <a:gd name="T3" fmla="*/ 55 h 55"/>
                <a:gd name="T4" fmla="*/ 0 w 234"/>
                <a:gd name="T5" fmla="*/ 50 h 55"/>
              </a:gdLst>
              <a:ahLst/>
              <a:cxnLst>
                <a:cxn ang="0">
                  <a:pos x="T0" y="T1"/>
                </a:cxn>
                <a:cxn ang="0">
                  <a:pos x="T2" y="T3"/>
                </a:cxn>
                <a:cxn ang="0">
                  <a:pos x="T4" y="T5"/>
                </a:cxn>
              </a:cxnLst>
              <a:rect l="0" t="0" r="r" b="b"/>
              <a:pathLst>
                <a:path w="234" h="55">
                  <a:moveTo>
                    <a:pt x="234" y="0"/>
                  </a:moveTo>
                  <a:cubicBezTo>
                    <a:pt x="234" y="30"/>
                    <a:pt x="161" y="55"/>
                    <a:pt x="71" y="55"/>
                  </a:cubicBezTo>
                  <a:cubicBezTo>
                    <a:pt x="46" y="55"/>
                    <a:pt x="22" y="53"/>
                    <a:pt x="0" y="5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6" name="Freeform 63"/>
            <p:cNvSpPr>
              <a:spLocks/>
            </p:cNvSpPr>
            <p:nvPr/>
          </p:nvSpPr>
          <p:spPr bwMode="auto">
            <a:xfrm>
              <a:off x="4850774" y="4417831"/>
              <a:ext cx="233329" cy="55695"/>
            </a:xfrm>
            <a:custGeom>
              <a:avLst/>
              <a:gdLst>
                <a:gd name="T0" fmla="*/ 234 w 234"/>
                <a:gd name="T1" fmla="*/ 0 h 56"/>
                <a:gd name="T2" fmla="*/ 71 w 234"/>
                <a:gd name="T3" fmla="*/ 56 h 56"/>
                <a:gd name="T4" fmla="*/ 0 w 234"/>
                <a:gd name="T5" fmla="*/ 50 h 56"/>
              </a:gdLst>
              <a:ahLst/>
              <a:cxnLst>
                <a:cxn ang="0">
                  <a:pos x="T0" y="T1"/>
                </a:cxn>
                <a:cxn ang="0">
                  <a:pos x="T2" y="T3"/>
                </a:cxn>
                <a:cxn ang="0">
                  <a:pos x="T4" y="T5"/>
                </a:cxn>
              </a:cxnLst>
              <a:rect l="0" t="0" r="r" b="b"/>
              <a:pathLst>
                <a:path w="234" h="56">
                  <a:moveTo>
                    <a:pt x="234" y="0"/>
                  </a:moveTo>
                  <a:cubicBezTo>
                    <a:pt x="234" y="31"/>
                    <a:pt x="161" y="56"/>
                    <a:pt x="71" y="56"/>
                  </a:cubicBezTo>
                  <a:cubicBezTo>
                    <a:pt x="46" y="56"/>
                    <a:pt x="22" y="54"/>
                    <a:pt x="0" y="5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7" name="Freeform 64"/>
            <p:cNvSpPr>
              <a:spLocks/>
            </p:cNvSpPr>
            <p:nvPr/>
          </p:nvSpPr>
          <p:spPr bwMode="auto">
            <a:xfrm>
              <a:off x="4759215" y="4333023"/>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78" name="Group 77"/>
          <p:cNvGrpSpPr>
            <a:grpSpLocks noChangeAspect="1"/>
          </p:cNvGrpSpPr>
          <p:nvPr/>
        </p:nvGrpSpPr>
        <p:grpSpPr>
          <a:xfrm>
            <a:off x="4851711" y="2891574"/>
            <a:ext cx="166184" cy="248668"/>
            <a:chOff x="1068574" y="2664703"/>
            <a:chExt cx="461594" cy="690703"/>
          </a:xfrm>
        </p:grpSpPr>
        <p:sp>
          <p:nvSpPr>
            <p:cNvPr id="79" name="Freeform 65"/>
            <p:cNvSpPr>
              <a:spLocks/>
            </p:cNvSpPr>
            <p:nvPr/>
          </p:nvSpPr>
          <p:spPr bwMode="auto">
            <a:xfrm>
              <a:off x="1100219" y="2741495"/>
              <a:ext cx="422776" cy="467501"/>
            </a:xfrm>
            <a:custGeom>
              <a:avLst/>
              <a:gdLst>
                <a:gd name="T0" fmla="*/ 49 w 424"/>
                <a:gd name="T1" fmla="*/ 469 h 469"/>
                <a:gd name="T2" fmla="*/ 0 w 424"/>
                <a:gd name="T3" fmla="*/ 202 h 469"/>
                <a:gd name="T4" fmla="*/ 226 w 424"/>
                <a:gd name="T5" fmla="*/ 0 h 469"/>
                <a:gd name="T6" fmla="*/ 306 w 424"/>
                <a:gd name="T7" fmla="*/ 55 h 469"/>
                <a:gd name="T8" fmla="*/ 424 w 424"/>
                <a:gd name="T9" fmla="*/ 173 h 469"/>
                <a:gd name="T10" fmla="*/ 388 w 424"/>
                <a:gd name="T11" fmla="*/ 193 h 469"/>
                <a:gd name="T12" fmla="*/ 354 w 424"/>
                <a:gd name="T13" fmla="*/ 222 h 469"/>
                <a:gd name="T14" fmla="*/ 298 w 424"/>
                <a:gd name="T15" fmla="*/ 199 h 469"/>
                <a:gd name="T16" fmla="*/ 245 w 424"/>
                <a:gd name="T17" fmla="*/ 210 h 469"/>
                <a:gd name="T18" fmla="*/ 214 w 424"/>
                <a:gd name="T19" fmla="*/ 212 h 469"/>
                <a:gd name="T20" fmla="*/ 356 w 424"/>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469">
                  <a:moveTo>
                    <a:pt x="49" y="469"/>
                  </a:moveTo>
                  <a:cubicBezTo>
                    <a:pt x="88" y="369"/>
                    <a:pt x="0" y="313"/>
                    <a:pt x="0" y="202"/>
                  </a:cubicBezTo>
                  <a:cubicBezTo>
                    <a:pt x="0" y="91"/>
                    <a:pt x="110" y="0"/>
                    <a:pt x="226" y="0"/>
                  </a:cubicBezTo>
                  <a:cubicBezTo>
                    <a:pt x="270" y="0"/>
                    <a:pt x="312" y="26"/>
                    <a:pt x="306" y="55"/>
                  </a:cubicBezTo>
                  <a:cubicBezTo>
                    <a:pt x="329" y="68"/>
                    <a:pt x="403" y="119"/>
                    <a:pt x="424" y="173"/>
                  </a:cubicBezTo>
                  <a:cubicBezTo>
                    <a:pt x="388" y="193"/>
                    <a:pt x="388" y="193"/>
                    <a:pt x="388" y="193"/>
                  </a:cubicBezTo>
                  <a:cubicBezTo>
                    <a:pt x="388" y="193"/>
                    <a:pt x="364" y="227"/>
                    <a:pt x="354" y="222"/>
                  </a:cubicBezTo>
                  <a:cubicBezTo>
                    <a:pt x="344" y="218"/>
                    <a:pt x="312" y="199"/>
                    <a:pt x="298" y="199"/>
                  </a:cubicBezTo>
                  <a:cubicBezTo>
                    <a:pt x="283" y="199"/>
                    <a:pt x="278" y="210"/>
                    <a:pt x="245" y="210"/>
                  </a:cubicBezTo>
                  <a:cubicBezTo>
                    <a:pt x="235" y="210"/>
                    <a:pt x="214" y="212"/>
                    <a:pt x="214" y="212"/>
                  </a:cubicBezTo>
                  <a:cubicBezTo>
                    <a:pt x="214" y="212"/>
                    <a:pt x="356" y="376"/>
                    <a:pt x="356" y="469"/>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0" name="Freeform 66"/>
            <p:cNvSpPr>
              <a:spLocks/>
            </p:cNvSpPr>
            <p:nvPr/>
          </p:nvSpPr>
          <p:spPr bwMode="auto">
            <a:xfrm>
              <a:off x="1228909" y="2664703"/>
              <a:ext cx="94935" cy="98732"/>
            </a:xfrm>
            <a:custGeom>
              <a:avLst/>
              <a:gdLst>
                <a:gd name="T0" fmla="*/ 0 w 95"/>
                <a:gd name="T1" fmla="*/ 99 h 99"/>
                <a:gd name="T2" fmla="*/ 92 w 95"/>
                <a:gd name="T3" fmla="*/ 0 h 99"/>
                <a:gd name="T4" fmla="*/ 92 w 95"/>
                <a:gd name="T5" fmla="*/ 77 h 99"/>
              </a:gdLst>
              <a:ahLst/>
              <a:cxnLst>
                <a:cxn ang="0">
                  <a:pos x="T0" y="T1"/>
                </a:cxn>
                <a:cxn ang="0">
                  <a:pos x="T2" y="T3"/>
                </a:cxn>
                <a:cxn ang="0">
                  <a:pos x="T4" y="T5"/>
                </a:cxn>
              </a:cxnLst>
              <a:rect l="0" t="0" r="r" b="b"/>
              <a:pathLst>
                <a:path w="95" h="99">
                  <a:moveTo>
                    <a:pt x="0" y="99"/>
                  </a:moveTo>
                  <a:cubicBezTo>
                    <a:pt x="0" y="99"/>
                    <a:pt x="18" y="5"/>
                    <a:pt x="92" y="0"/>
                  </a:cubicBezTo>
                  <a:cubicBezTo>
                    <a:pt x="95" y="28"/>
                    <a:pt x="92" y="77"/>
                    <a:pt x="92" y="77"/>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1" name="Freeform 67"/>
            <p:cNvSpPr>
              <a:spLocks/>
            </p:cNvSpPr>
            <p:nvPr/>
          </p:nvSpPr>
          <p:spPr bwMode="auto">
            <a:xfrm>
              <a:off x="1091359" y="3208996"/>
              <a:ext cx="415603" cy="69619"/>
            </a:xfrm>
            <a:custGeom>
              <a:avLst/>
              <a:gdLst>
                <a:gd name="T0" fmla="*/ 35 w 417"/>
                <a:gd name="T1" fmla="*/ 70 h 70"/>
                <a:gd name="T2" fmla="*/ 0 w 417"/>
                <a:gd name="T3" fmla="*/ 35 h 70"/>
                <a:gd name="T4" fmla="*/ 35 w 417"/>
                <a:gd name="T5" fmla="*/ 0 h 70"/>
                <a:gd name="T6" fmla="*/ 381 w 417"/>
                <a:gd name="T7" fmla="*/ 0 h 70"/>
                <a:gd name="T8" fmla="*/ 417 w 417"/>
                <a:gd name="T9" fmla="*/ 35 h 70"/>
                <a:gd name="T10" fmla="*/ 381 w 417"/>
                <a:gd name="T11" fmla="*/ 70 h 70"/>
                <a:gd name="T12" fmla="*/ 35 w 417"/>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417" h="70">
                  <a:moveTo>
                    <a:pt x="35" y="70"/>
                  </a:moveTo>
                  <a:cubicBezTo>
                    <a:pt x="16" y="70"/>
                    <a:pt x="0" y="55"/>
                    <a:pt x="0" y="35"/>
                  </a:cubicBezTo>
                  <a:cubicBezTo>
                    <a:pt x="0" y="15"/>
                    <a:pt x="16" y="0"/>
                    <a:pt x="35" y="0"/>
                  </a:cubicBezTo>
                  <a:cubicBezTo>
                    <a:pt x="381" y="0"/>
                    <a:pt x="381" y="0"/>
                    <a:pt x="381" y="0"/>
                  </a:cubicBezTo>
                  <a:cubicBezTo>
                    <a:pt x="401" y="0"/>
                    <a:pt x="417" y="15"/>
                    <a:pt x="417" y="35"/>
                  </a:cubicBezTo>
                  <a:cubicBezTo>
                    <a:pt x="417" y="55"/>
                    <a:pt x="401" y="70"/>
                    <a:pt x="381" y="70"/>
                  </a:cubicBezTo>
                  <a:lnTo>
                    <a:pt x="35" y="70"/>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2" name="Freeform 68"/>
            <p:cNvSpPr>
              <a:spLocks/>
            </p:cNvSpPr>
            <p:nvPr/>
          </p:nvSpPr>
          <p:spPr bwMode="auto">
            <a:xfrm>
              <a:off x="1068574" y="3278614"/>
              <a:ext cx="461594" cy="76792"/>
            </a:xfrm>
            <a:custGeom>
              <a:avLst/>
              <a:gdLst>
                <a:gd name="T0" fmla="*/ 38 w 463"/>
                <a:gd name="T1" fmla="*/ 77 h 77"/>
                <a:gd name="T2" fmla="*/ 0 w 463"/>
                <a:gd name="T3" fmla="*/ 39 h 77"/>
                <a:gd name="T4" fmla="*/ 38 w 463"/>
                <a:gd name="T5" fmla="*/ 0 h 77"/>
                <a:gd name="T6" fmla="*/ 425 w 463"/>
                <a:gd name="T7" fmla="*/ 0 h 77"/>
                <a:gd name="T8" fmla="*/ 463 w 463"/>
                <a:gd name="T9" fmla="*/ 39 h 77"/>
                <a:gd name="T10" fmla="*/ 425 w 463"/>
                <a:gd name="T11" fmla="*/ 77 h 77"/>
                <a:gd name="T12" fmla="*/ 38 w 463"/>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63" h="77">
                  <a:moveTo>
                    <a:pt x="38" y="77"/>
                  </a:moveTo>
                  <a:cubicBezTo>
                    <a:pt x="17" y="77"/>
                    <a:pt x="0" y="60"/>
                    <a:pt x="0" y="39"/>
                  </a:cubicBezTo>
                  <a:cubicBezTo>
                    <a:pt x="0" y="18"/>
                    <a:pt x="17" y="0"/>
                    <a:pt x="38" y="0"/>
                  </a:cubicBezTo>
                  <a:cubicBezTo>
                    <a:pt x="425" y="0"/>
                    <a:pt x="425" y="0"/>
                    <a:pt x="425" y="0"/>
                  </a:cubicBezTo>
                  <a:cubicBezTo>
                    <a:pt x="446" y="0"/>
                    <a:pt x="463" y="18"/>
                    <a:pt x="463" y="39"/>
                  </a:cubicBezTo>
                  <a:cubicBezTo>
                    <a:pt x="463" y="60"/>
                    <a:pt x="446" y="77"/>
                    <a:pt x="425" y="77"/>
                  </a:cubicBezTo>
                  <a:lnTo>
                    <a:pt x="38" y="77"/>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84" name="Group 83"/>
          <p:cNvGrpSpPr>
            <a:grpSpLocks noChangeAspect="1"/>
          </p:cNvGrpSpPr>
          <p:nvPr/>
        </p:nvGrpSpPr>
        <p:grpSpPr>
          <a:xfrm>
            <a:off x="3557624" y="2818424"/>
            <a:ext cx="208360" cy="215010"/>
            <a:chOff x="4224785" y="1773473"/>
            <a:chExt cx="381476" cy="393651"/>
          </a:xfrm>
        </p:grpSpPr>
        <p:sp>
          <p:nvSpPr>
            <p:cNvPr id="85" name="Rectangle 49"/>
            <p:cNvSpPr>
              <a:spLocks noChangeArrowheads="1"/>
            </p:cNvSpPr>
            <p:nvPr/>
          </p:nvSpPr>
          <p:spPr bwMode="auto">
            <a:xfrm>
              <a:off x="4333778" y="1773473"/>
              <a:ext cx="158852" cy="38264"/>
            </a:xfrm>
            <a:prstGeom prst="rect">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6" name="Freeform 50"/>
            <p:cNvSpPr>
              <a:spLocks/>
            </p:cNvSpPr>
            <p:nvPr/>
          </p:nvSpPr>
          <p:spPr bwMode="auto">
            <a:xfrm>
              <a:off x="4224785" y="1811737"/>
              <a:ext cx="381476" cy="355387"/>
            </a:xfrm>
            <a:custGeom>
              <a:avLst/>
              <a:gdLst>
                <a:gd name="T0" fmla="*/ 525 w 557"/>
                <a:gd name="T1" fmla="*/ 399 h 519"/>
                <a:gd name="T2" fmla="*/ 362 w 557"/>
                <a:gd name="T3" fmla="*/ 67 h 519"/>
                <a:gd name="T4" fmla="*/ 362 w 557"/>
                <a:gd name="T5" fmla="*/ 0 h 519"/>
                <a:gd name="T6" fmla="*/ 194 w 557"/>
                <a:gd name="T7" fmla="*/ 0 h 519"/>
                <a:gd name="T8" fmla="*/ 194 w 557"/>
                <a:gd name="T9" fmla="*/ 67 h 519"/>
                <a:gd name="T10" fmla="*/ 32 w 557"/>
                <a:gd name="T11" fmla="*/ 399 h 519"/>
                <a:gd name="T12" fmla="*/ 71 w 557"/>
                <a:gd name="T13" fmla="*/ 519 h 519"/>
                <a:gd name="T14" fmla="*/ 485 w 557"/>
                <a:gd name="T15" fmla="*/ 519 h 519"/>
                <a:gd name="T16" fmla="*/ 525 w 557"/>
                <a:gd name="T17" fmla="*/ 39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519">
                  <a:moveTo>
                    <a:pt x="525" y="399"/>
                  </a:moveTo>
                  <a:cubicBezTo>
                    <a:pt x="362" y="67"/>
                    <a:pt x="362" y="67"/>
                    <a:pt x="362" y="67"/>
                  </a:cubicBezTo>
                  <a:cubicBezTo>
                    <a:pt x="362" y="0"/>
                    <a:pt x="362" y="0"/>
                    <a:pt x="362" y="0"/>
                  </a:cubicBezTo>
                  <a:cubicBezTo>
                    <a:pt x="194" y="0"/>
                    <a:pt x="194" y="0"/>
                    <a:pt x="194" y="0"/>
                  </a:cubicBezTo>
                  <a:cubicBezTo>
                    <a:pt x="194" y="67"/>
                    <a:pt x="194" y="67"/>
                    <a:pt x="194" y="67"/>
                  </a:cubicBezTo>
                  <a:cubicBezTo>
                    <a:pt x="32" y="399"/>
                    <a:pt x="32" y="399"/>
                    <a:pt x="32" y="399"/>
                  </a:cubicBezTo>
                  <a:cubicBezTo>
                    <a:pt x="6" y="460"/>
                    <a:pt x="0" y="519"/>
                    <a:pt x="71" y="519"/>
                  </a:cubicBezTo>
                  <a:cubicBezTo>
                    <a:pt x="485" y="519"/>
                    <a:pt x="485" y="519"/>
                    <a:pt x="485" y="519"/>
                  </a:cubicBezTo>
                  <a:cubicBezTo>
                    <a:pt x="557" y="519"/>
                    <a:pt x="551" y="460"/>
                    <a:pt x="525" y="399"/>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7" name="Freeform 51"/>
            <p:cNvSpPr>
              <a:spLocks/>
            </p:cNvSpPr>
            <p:nvPr/>
          </p:nvSpPr>
          <p:spPr bwMode="auto">
            <a:xfrm>
              <a:off x="4316676" y="1996677"/>
              <a:ext cx="197115" cy="128705"/>
            </a:xfrm>
            <a:custGeom>
              <a:avLst/>
              <a:gdLst>
                <a:gd name="T0" fmla="*/ 281 w 288"/>
                <a:gd name="T1" fmla="*/ 1 h 188"/>
                <a:gd name="T2" fmla="*/ 288 w 288"/>
                <a:gd name="T3" fmla="*/ 44 h 188"/>
                <a:gd name="T4" fmla="*/ 144 w 288"/>
                <a:gd name="T5" fmla="*/ 188 h 188"/>
                <a:gd name="T6" fmla="*/ 0 w 288"/>
                <a:gd name="T7" fmla="*/ 44 h 188"/>
                <a:gd name="T8" fmla="*/ 7 w 288"/>
                <a:gd name="T9" fmla="*/ 0 h 188"/>
              </a:gdLst>
              <a:ahLst/>
              <a:cxnLst>
                <a:cxn ang="0">
                  <a:pos x="T0" y="T1"/>
                </a:cxn>
                <a:cxn ang="0">
                  <a:pos x="T2" y="T3"/>
                </a:cxn>
                <a:cxn ang="0">
                  <a:pos x="T4" y="T5"/>
                </a:cxn>
                <a:cxn ang="0">
                  <a:pos x="T6" y="T7"/>
                </a:cxn>
                <a:cxn ang="0">
                  <a:pos x="T8" y="T9"/>
                </a:cxn>
              </a:cxnLst>
              <a:rect l="0" t="0" r="r" b="b"/>
              <a:pathLst>
                <a:path w="288" h="188">
                  <a:moveTo>
                    <a:pt x="281" y="1"/>
                  </a:moveTo>
                  <a:cubicBezTo>
                    <a:pt x="286" y="15"/>
                    <a:pt x="288" y="29"/>
                    <a:pt x="288" y="44"/>
                  </a:cubicBezTo>
                  <a:cubicBezTo>
                    <a:pt x="288" y="124"/>
                    <a:pt x="223" y="188"/>
                    <a:pt x="144" y="188"/>
                  </a:cubicBezTo>
                  <a:cubicBezTo>
                    <a:pt x="65" y="188"/>
                    <a:pt x="0" y="124"/>
                    <a:pt x="0" y="44"/>
                  </a:cubicBezTo>
                  <a:cubicBezTo>
                    <a:pt x="0" y="29"/>
                    <a:pt x="3" y="14"/>
                    <a:pt x="7"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8" name="Freeform 52"/>
            <p:cNvSpPr>
              <a:spLocks/>
            </p:cNvSpPr>
            <p:nvPr/>
          </p:nvSpPr>
          <p:spPr bwMode="auto">
            <a:xfrm>
              <a:off x="4321314" y="1997257"/>
              <a:ext cx="95949" cy="57685"/>
            </a:xfrm>
            <a:custGeom>
              <a:avLst/>
              <a:gdLst>
                <a:gd name="T0" fmla="*/ 140 w 140"/>
                <a:gd name="T1" fmla="*/ 84 h 84"/>
                <a:gd name="T2" fmla="*/ 0 w 140"/>
                <a:gd name="T3" fmla="*/ 0 h 84"/>
              </a:gdLst>
              <a:ahLst/>
              <a:cxnLst>
                <a:cxn ang="0">
                  <a:pos x="T0" y="T1"/>
                </a:cxn>
                <a:cxn ang="0">
                  <a:pos x="T2" y="T3"/>
                </a:cxn>
              </a:cxnLst>
              <a:rect l="0" t="0" r="r" b="b"/>
              <a:pathLst>
                <a:path w="140" h="84">
                  <a:moveTo>
                    <a:pt x="140" y="84"/>
                  </a:moveTo>
                  <a:cubicBezTo>
                    <a:pt x="111" y="35"/>
                    <a:pt x="59" y="3"/>
                    <a:pt x="0" y="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89" name="Freeform 53"/>
            <p:cNvSpPr>
              <a:spLocks/>
            </p:cNvSpPr>
            <p:nvPr/>
          </p:nvSpPr>
          <p:spPr bwMode="auto">
            <a:xfrm>
              <a:off x="4400739" y="1997257"/>
              <a:ext cx="108413" cy="127545"/>
            </a:xfrm>
            <a:custGeom>
              <a:avLst/>
              <a:gdLst>
                <a:gd name="T0" fmla="*/ 158 w 158"/>
                <a:gd name="T1" fmla="*/ 0 h 186"/>
                <a:gd name="T2" fmla="*/ 0 w 158"/>
                <a:gd name="T3" fmla="*/ 172 h 186"/>
                <a:gd name="T4" fmla="*/ 0 w 158"/>
                <a:gd name="T5" fmla="*/ 186 h 186"/>
              </a:gdLst>
              <a:ahLst/>
              <a:cxnLst>
                <a:cxn ang="0">
                  <a:pos x="T0" y="T1"/>
                </a:cxn>
                <a:cxn ang="0">
                  <a:pos x="T2" y="T3"/>
                </a:cxn>
                <a:cxn ang="0">
                  <a:pos x="T4" y="T5"/>
                </a:cxn>
              </a:cxnLst>
              <a:rect l="0" t="0" r="r" b="b"/>
              <a:pathLst>
                <a:path w="158" h="186">
                  <a:moveTo>
                    <a:pt x="158" y="0"/>
                  </a:moveTo>
                  <a:cubicBezTo>
                    <a:pt x="70" y="8"/>
                    <a:pt x="0" y="82"/>
                    <a:pt x="0" y="172"/>
                  </a:cubicBezTo>
                  <a:cubicBezTo>
                    <a:pt x="0" y="177"/>
                    <a:pt x="0" y="181"/>
                    <a:pt x="0" y="186"/>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0" name="Freeform 54"/>
            <p:cNvSpPr>
              <a:spLocks/>
            </p:cNvSpPr>
            <p:nvPr/>
          </p:nvSpPr>
          <p:spPr bwMode="auto">
            <a:xfrm>
              <a:off x="4369433" y="1928267"/>
              <a:ext cx="91021" cy="84064"/>
            </a:xfrm>
            <a:custGeom>
              <a:avLst/>
              <a:gdLst>
                <a:gd name="T0" fmla="*/ 0 w 133"/>
                <a:gd name="T1" fmla="*/ 119 h 123"/>
                <a:gd name="T2" fmla="*/ 67 w 133"/>
                <a:gd name="T3" fmla="*/ 0 h 123"/>
                <a:gd name="T4" fmla="*/ 133 w 133"/>
                <a:gd name="T5" fmla="*/ 123 h 123"/>
              </a:gdLst>
              <a:ahLst/>
              <a:cxnLst>
                <a:cxn ang="0">
                  <a:pos x="T0" y="T1"/>
                </a:cxn>
                <a:cxn ang="0">
                  <a:pos x="T2" y="T3"/>
                </a:cxn>
                <a:cxn ang="0">
                  <a:pos x="T4" y="T5"/>
                </a:cxn>
              </a:cxnLst>
              <a:rect l="0" t="0" r="r" b="b"/>
              <a:pathLst>
                <a:path w="133" h="123">
                  <a:moveTo>
                    <a:pt x="0" y="119"/>
                  </a:moveTo>
                  <a:cubicBezTo>
                    <a:pt x="7" y="47"/>
                    <a:pt x="56" y="0"/>
                    <a:pt x="67" y="0"/>
                  </a:cubicBezTo>
                  <a:cubicBezTo>
                    <a:pt x="78" y="0"/>
                    <a:pt x="120" y="51"/>
                    <a:pt x="133" y="123"/>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91" name="Group 90"/>
          <p:cNvGrpSpPr>
            <a:grpSpLocks noChangeAspect="1"/>
          </p:cNvGrpSpPr>
          <p:nvPr/>
        </p:nvGrpSpPr>
        <p:grpSpPr>
          <a:xfrm>
            <a:off x="4316599" y="1561040"/>
            <a:ext cx="286022" cy="269394"/>
            <a:chOff x="3898919" y="1776431"/>
            <a:chExt cx="610600" cy="575104"/>
          </a:xfrm>
        </p:grpSpPr>
        <p:sp>
          <p:nvSpPr>
            <p:cNvPr id="92" name="Freeform 272"/>
            <p:cNvSpPr>
              <a:spLocks/>
            </p:cNvSpPr>
            <p:nvPr/>
          </p:nvSpPr>
          <p:spPr bwMode="auto">
            <a:xfrm>
              <a:off x="3898919" y="1980442"/>
              <a:ext cx="610600" cy="166723"/>
            </a:xfrm>
            <a:custGeom>
              <a:avLst/>
              <a:gdLst>
                <a:gd name="T0" fmla="*/ 624 w 721"/>
                <a:gd name="T1" fmla="*/ 166 h 197"/>
                <a:gd name="T2" fmla="*/ 360 w 721"/>
                <a:gd name="T3" fmla="*/ 197 h 197"/>
                <a:gd name="T4" fmla="*/ 0 w 721"/>
                <a:gd name="T5" fmla="*/ 99 h 197"/>
                <a:gd name="T6" fmla="*/ 360 w 721"/>
                <a:gd name="T7" fmla="*/ 0 h 197"/>
                <a:gd name="T8" fmla="*/ 721 w 721"/>
                <a:gd name="T9" fmla="*/ 99 h 197"/>
                <a:gd name="T10" fmla="*/ 669 w 721"/>
                <a:gd name="T11" fmla="*/ 149 h 197"/>
              </a:gdLst>
              <a:ahLst/>
              <a:cxnLst>
                <a:cxn ang="0">
                  <a:pos x="T0" y="T1"/>
                </a:cxn>
                <a:cxn ang="0">
                  <a:pos x="T2" y="T3"/>
                </a:cxn>
                <a:cxn ang="0">
                  <a:pos x="T4" y="T5"/>
                </a:cxn>
                <a:cxn ang="0">
                  <a:pos x="T6" y="T7"/>
                </a:cxn>
                <a:cxn ang="0">
                  <a:pos x="T8" y="T9"/>
                </a:cxn>
                <a:cxn ang="0">
                  <a:pos x="T10" y="T11"/>
                </a:cxn>
              </a:cxnLst>
              <a:rect l="0" t="0" r="r" b="b"/>
              <a:pathLst>
                <a:path w="721" h="197">
                  <a:moveTo>
                    <a:pt x="624" y="166"/>
                  </a:moveTo>
                  <a:cubicBezTo>
                    <a:pt x="558" y="185"/>
                    <a:pt x="465" y="197"/>
                    <a:pt x="360" y="197"/>
                  </a:cubicBezTo>
                  <a:cubicBezTo>
                    <a:pt x="161" y="197"/>
                    <a:pt x="0" y="153"/>
                    <a:pt x="0" y="99"/>
                  </a:cubicBezTo>
                  <a:cubicBezTo>
                    <a:pt x="0" y="44"/>
                    <a:pt x="161" y="0"/>
                    <a:pt x="360" y="0"/>
                  </a:cubicBezTo>
                  <a:cubicBezTo>
                    <a:pt x="559" y="0"/>
                    <a:pt x="721" y="44"/>
                    <a:pt x="721" y="99"/>
                  </a:cubicBezTo>
                  <a:cubicBezTo>
                    <a:pt x="721" y="117"/>
                    <a:pt x="702" y="135"/>
                    <a:pt x="669" y="149"/>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3" name="Freeform 273"/>
            <p:cNvSpPr>
              <a:spLocks/>
            </p:cNvSpPr>
            <p:nvPr/>
          </p:nvSpPr>
          <p:spPr bwMode="auto">
            <a:xfrm>
              <a:off x="4031222" y="1776431"/>
              <a:ext cx="365715" cy="575104"/>
            </a:xfrm>
            <a:custGeom>
              <a:avLst/>
              <a:gdLst>
                <a:gd name="T0" fmla="*/ 26 w 432"/>
                <a:gd name="T1" fmla="*/ 494 h 679"/>
                <a:gd name="T2" fmla="*/ 119 w 432"/>
                <a:gd name="T3" fmla="*/ 290 h 679"/>
                <a:gd name="T4" fmla="*/ 385 w 432"/>
                <a:gd name="T5" fmla="*/ 28 h 679"/>
                <a:gd name="T6" fmla="*/ 290 w 432"/>
                <a:gd name="T7" fmla="*/ 389 h 679"/>
                <a:gd name="T8" fmla="*/ 24 w 432"/>
                <a:gd name="T9" fmla="*/ 652 h 679"/>
                <a:gd name="T10" fmla="*/ 13 w 432"/>
                <a:gd name="T11" fmla="*/ 540 h 679"/>
              </a:gdLst>
              <a:ahLst/>
              <a:cxnLst>
                <a:cxn ang="0">
                  <a:pos x="T0" y="T1"/>
                </a:cxn>
                <a:cxn ang="0">
                  <a:pos x="T2" y="T3"/>
                </a:cxn>
                <a:cxn ang="0">
                  <a:pos x="T4" y="T5"/>
                </a:cxn>
                <a:cxn ang="0">
                  <a:pos x="T6" y="T7"/>
                </a:cxn>
                <a:cxn ang="0">
                  <a:pos x="T8" y="T9"/>
                </a:cxn>
                <a:cxn ang="0">
                  <a:pos x="T10" y="T11"/>
                </a:cxn>
              </a:cxnLst>
              <a:rect l="0" t="0" r="r" b="b"/>
              <a:pathLst>
                <a:path w="432" h="679">
                  <a:moveTo>
                    <a:pt x="26" y="494"/>
                  </a:moveTo>
                  <a:cubicBezTo>
                    <a:pt x="45" y="434"/>
                    <a:pt x="77" y="363"/>
                    <a:pt x="119" y="290"/>
                  </a:cubicBezTo>
                  <a:cubicBezTo>
                    <a:pt x="219" y="118"/>
                    <a:pt x="338" y="0"/>
                    <a:pt x="385" y="28"/>
                  </a:cubicBezTo>
                  <a:cubicBezTo>
                    <a:pt x="432" y="55"/>
                    <a:pt x="389" y="217"/>
                    <a:pt x="290" y="389"/>
                  </a:cubicBezTo>
                  <a:cubicBezTo>
                    <a:pt x="190" y="561"/>
                    <a:pt x="71" y="679"/>
                    <a:pt x="24" y="652"/>
                  </a:cubicBezTo>
                  <a:cubicBezTo>
                    <a:pt x="2" y="639"/>
                    <a:pt x="0" y="598"/>
                    <a:pt x="13" y="540"/>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4" name="Freeform 274"/>
            <p:cNvSpPr>
              <a:spLocks/>
            </p:cNvSpPr>
            <p:nvPr/>
          </p:nvSpPr>
          <p:spPr bwMode="auto">
            <a:xfrm>
              <a:off x="4011502" y="1790055"/>
              <a:ext cx="385434" cy="561480"/>
            </a:xfrm>
            <a:custGeom>
              <a:avLst/>
              <a:gdLst>
                <a:gd name="T0" fmla="*/ 173 w 455"/>
                <a:gd name="T1" fmla="*/ 81 h 663"/>
                <a:gd name="T2" fmla="*/ 313 w 455"/>
                <a:gd name="T3" fmla="*/ 274 h 663"/>
                <a:gd name="T4" fmla="*/ 408 w 455"/>
                <a:gd name="T5" fmla="*/ 636 h 663"/>
                <a:gd name="T6" fmla="*/ 142 w 455"/>
                <a:gd name="T7" fmla="*/ 373 h 663"/>
                <a:gd name="T8" fmla="*/ 47 w 455"/>
                <a:gd name="T9" fmla="*/ 12 h 663"/>
                <a:gd name="T10" fmla="*/ 138 w 455"/>
                <a:gd name="T11" fmla="*/ 48 h 663"/>
              </a:gdLst>
              <a:ahLst/>
              <a:cxnLst>
                <a:cxn ang="0">
                  <a:pos x="T0" y="T1"/>
                </a:cxn>
                <a:cxn ang="0">
                  <a:pos x="T2" y="T3"/>
                </a:cxn>
                <a:cxn ang="0">
                  <a:pos x="T4" y="T5"/>
                </a:cxn>
                <a:cxn ang="0">
                  <a:pos x="T6" y="T7"/>
                </a:cxn>
                <a:cxn ang="0">
                  <a:pos x="T8" y="T9"/>
                </a:cxn>
                <a:cxn ang="0">
                  <a:pos x="T10" y="T11"/>
                </a:cxn>
              </a:cxnLst>
              <a:rect l="0" t="0" r="r" b="b"/>
              <a:pathLst>
                <a:path w="455" h="663">
                  <a:moveTo>
                    <a:pt x="173" y="81"/>
                  </a:moveTo>
                  <a:cubicBezTo>
                    <a:pt x="218" y="128"/>
                    <a:pt x="267" y="196"/>
                    <a:pt x="313" y="274"/>
                  </a:cubicBezTo>
                  <a:cubicBezTo>
                    <a:pt x="412" y="447"/>
                    <a:pt x="455" y="609"/>
                    <a:pt x="408" y="636"/>
                  </a:cubicBezTo>
                  <a:cubicBezTo>
                    <a:pt x="361" y="663"/>
                    <a:pt x="242" y="545"/>
                    <a:pt x="142" y="373"/>
                  </a:cubicBezTo>
                  <a:cubicBezTo>
                    <a:pt x="43" y="201"/>
                    <a:pt x="0" y="39"/>
                    <a:pt x="47" y="12"/>
                  </a:cubicBezTo>
                  <a:cubicBezTo>
                    <a:pt x="67" y="0"/>
                    <a:pt x="100" y="14"/>
                    <a:pt x="138" y="48"/>
                  </a:cubicBezTo>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5" name="Oval 275"/>
            <p:cNvSpPr>
              <a:spLocks noChangeArrowheads="1"/>
            </p:cNvSpPr>
            <p:nvPr/>
          </p:nvSpPr>
          <p:spPr bwMode="auto">
            <a:xfrm>
              <a:off x="4426696" y="2094100"/>
              <a:ext cx="40516" cy="40516"/>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6" name="Oval 276"/>
            <p:cNvSpPr>
              <a:spLocks noChangeArrowheads="1"/>
            </p:cNvSpPr>
            <p:nvPr/>
          </p:nvSpPr>
          <p:spPr bwMode="auto">
            <a:xfrm>
              <a:off x="4026920" y="2193776"/>
              <a:ext cx="40516" cy="40874"/>
            </a:xfrm>
            <a:prstGeom prst="ellipse">
              <a:avLst/>
            </a:pr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97" name="Freeform 277"/>
            <p:cNvSpPr>
              <a:spLocks/>
            </p:cNvSpPr>
            <p:nvPr/>
          </p:nvSpPr>
          <p:spPr bwMode="auto">
            <a:xfrm>
              <a:off x="4123367" y="1823758"/>
              <a:ext cx="40516" cy="40516"/>
            </a:xfrm>
            <a:custGeom>
              <a:avLst/>
              <a:gdLst>
                <a:gd name="T0" fmla="*/ 48 w 48"/>
                <a:gd name="T1" fmla="*/ 24 h 48"/>
                <a:gd name="T2" fmla="*/ 40 w 48"/>
                <a:gd name="T3" fmla="*/ 42 h 48"/>
                <a:gd name="T4" fmla="*/ 24 w 48"/>
                <a:gd name="T5" fmla="*/ 48 h 48"/>
                <a:gd name="T6" fmla="*/ 0 w 48"/>
                <a:gd name="T7" fmla="*/ 24 h 48"/>
                <a:gd name="T8" fmla="*/ 24 w 48"/>
                <a:gd name="T9" fmla="*/ 0 h 48"/>
                <a:gd name="T10" fmla="*/ 48 w 48"/>
                <a:gd name="T11" fmla="*/ 24 h 48"/>
              </a:gdLst>
              <a:ahLst/>
              <a:cxnLst>
                <a:cxn ang="0">
                  <a:pos x="T0" y="T1"/>
                </a:cxn>
                <a:cxn ang="0">
                  <a:pos x="T2" y="T3"/>
                </a:cxn>
                <a:cxn ang="0">
                  <a:pos x="T4" y="T5"/>
                </a:cxn>
                <a:cxn ang="0">
                  <a:pos x="T6" y="T7"/>
                </a:cxn>
                <a:cxn ang="0">
                  <a:pos x="T8" y="T9"/>
                </a:cxn>
                <a:cxn ang="0">
                  <a:pos x="T10" y="T11"/>
                </a:cxn>
              </a:cxnLst>
              <a:rect l="0" t="0" r="r" b="b"/>
              <a:pathLst>
                <a:path w="48" h="48">
                  <a:moveTo>
                    <a:pt x="48" y="24"/>
                  </a:moveTo>
                  <a:cubicBezTo>
                    <a:pt x="48" y="31"/>
                    <a:pt x="45" y="37"/>
                    <a:pt x="40" y="42"/>
                  </a:cubicBezTo>
                  <a:cubicBezTo>
                    <a:pt x="36" y="46"/>
                    <a:pt x="30" y="48"/>
                    <a:pt x="24" y="48"/>
                  </a:cubicBezTo>
                  <a:cubicBezTo>
                    <a:pt x="11" y="48"/>
                    <a:pt x="0" y="37"/>
                    <a:pt x="0" y="24"/>
                  </a:cubicBezTo>
                  <a:cubicBezTo>
                    <a:pt x="0" y="11"/>
                    <a:pt x="11" y="0"/>
                    <a:pt x="24" y="0"/>
                  </a:cubicBezTo>
                  <a:cubicBezTo>
                    <a:pt x="37" y="0"/>
                    <a:pt x="48" y="11"/>
                    <a:pt x="48" y="24"/>
                  </a:cubicBezTo>
                  <a:close/>
                </a:path>
              </a:pathLst>
            </a:custGeom>
            <a:noFill/>
            <a:ln w="9525"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98" name="Rectangle 97"/>
          <p:cNvSpPr/>
          <p:nvPr/>
        </p:nvSpPr>
        <p:spPr>
          <a:xfrm>
            <a:off x="5236407" y="2814574"/>
            <a:ext cx="416781" cy="438262"/>
          </a:xfrm>
          <a:prstGeom prst="rect">
            <a:avLst/>
          </a:prstGeom>
        </p:spPr>
        <p:txBody>
          <a:bodyPr wrap="non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02</a:t>
            </a:r>
          </a:p>
        </p:txBody>
      </p:sp>
      <p:sp>
        <p:nvSpPr>
          <p:cNvPr id="99" name="Rectangle 98"/>
          <p:cNvSpPr/>
          <p:nvPr/>
        </p:nvSpPr>
        <p:spPr>
          <a:xfrm>
            <a:off x="6627495" y="1652922"/>
            <a:ext cx="1825876" cy="356060"/>
          </a:xfrm>
          <a:prstGeom prst="rect">
            <a:avLst/>
          </a:prstGeom>
        </p:spPr>
        <p:txBody>
          <a:bodyPr wrap="squar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Position in a project</a:t>
            </a:r>
          </a:p>
          <a:p>
            <a:pPr marL="0" marR="0" lvl="0" indent="0" algn="l"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Senior lawyer or higher</a:t>
            </a:r>
            <a:endParaRPr kumimoji="0" lang="en-GB" sz="1200" b="0" i="0" u="none" strike="noStrike" kern="1200" cap="none" spc="0" normalizeH="0" baseline="0" noProof="0" dirty="0">
              <a:ln>
                <a:noFill/>
              </a:ln>
              <a:solidFill>
                <a:srgbClr val="5D5D5D"/>
              </a:solidFill>
              <a:effectLst/>
              <a:uLnTx/>
              <a:uFillTx/>
              <a:latin typeface="Myriad Pro"/>
            </a:endParaRPr>
          </a:p>
        </p:txBody>
      </p:sp>
      <p:sp>
        <p:nvSpPr>
          <p:cNvPr id="100" name="Rectangle 99"/>
          <p:cNvSpPr/>
          <p:nvPr/>
        </p:nvSpPr>
        <p:spPr>
          <a:xfrm>
            <a:off x="6031761" y="1594327"/>
            <a:ext cx="416781" cy="438262"/>
          </a:xfrm>
          <a:prstGeom prst="rect">
            <a:avLst/>
          </a:prstGeom>
        </p:spPr>
        <p:txBody>
          <a:bodyPr wrap="none" lIns="0" tIns="0" rIns="0" bIns="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04</a:t>
            </a:r>
          </a:p>
        </p:txBody>
      </p:sp>
      <p:sp>
        <p:nvSpPr>
          <p:cNvPr id="101" name="Rectangle 100"/>
          <p:cNvSpPr/>
          <p:nvPr/>
        </p:nvSpPr>
        <p:spPr>
          <a:xfrm>
            <a:off x="984702" y="2758089"/>
            <a:ext cx="1825876" cy="520399"/>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D5D5D"/>
                </a:solidFill>
                <a:effectLst/>
                <a:uLnTx/>
                <a:uFillTx/>
                <a:latin typeface="Myriad Pro"/>
              </a:rPr>
              <a:t>Education</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Master’s degree or equivalent</a:t>
            </a:r>
            <a:endParaRPr kumimoji="0" lang="en-GB" sz="1200" b="0" i="0" u="none" strike="noStrike" kern="1200" cap="none" spc="0" normalizeH="0" baseline="0" noProof="0" dirty="0">
              <a:ln>
                <a:noFill/>
              </a:ln>
              <a:solidFill>
                <a:srgbClr val="5D5D5D"/>
              </a:solidFill>
              <a:effectLst/>
              <a:uLnTx/>
              <a:uFillTx/>
              <a:latin typeface="Myriad Pro"/>
            </a:endParaRPr>
          </a:p>
        </p:txBody>
      </p:sp>
      <p:sp>
        <p:nvSpPr>
          <p:cNvPr id="102" name="Rectangle 101"/>
          <p:cNvSpPr/>
          <p:nvPr/>
        </p:nvSpPr>
        <p:spPr>
          <a:xfrm>
            <a:off x="2932240" y="2710531"/>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01</a:t>
            </a:r>
          </a:p>
        </p:txBody>
      </p:sp>
      <p:sp>
        <p:nvSpPr>
          <p:cNvPr id="103" name="Rectangle 102"/>
          <p:cNvSpPr/>
          <p:nvPr/>
        </p:nvSpPr>
        <p:spPr>
          <a:xfrm>
            <a:off x="1294726" y="1527635"/>
            <a:ext cx="2351004" cy="684739"/>
          </a:xfrm>
          <a:prstGeom prst="rect">
            <a:avLst/>
          </a:prstGeom>
        </p:spPr>
        <p:txBody>
          <a:bodyPr wrap="squar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GB" sz="1400" b="1" i="0" u="none" strike="noStrike" kern="1200" cap="none" spc="0" normalizeH="0" baseline="0" dirty="0">
                <a:ln>
                  <a:noFill/>
                </a:ln>
                <a:solidFill>
                  <a:srgbClr val="5D5D5D"/>
                </a:solidFill>
                <a:effectLst/>
                <a:uLnTx/>
                <a:uFillTx/>
                <a:latin typeface="Myriad Pro"/>
              </a:rPr>
              <a:t>Project experience</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Providing daily corporate law advice for 3 companies </a:t>
            </a:r>
          </a:p>
          <a:p>
            <a:pPr marL="0" marR="0" lvl="0" indent="0" algn="r" defTabSz="685800" rtl="0" eaLnBrk="1" fontAlgn="auto" latinLnBrk="0" hangingPunct="1">
              <a:lnSpc>
                <a:spcPct val="89000"/>
              </a:lnSpc>
              <a:spcBef>
                <a:spcPts val="0"/>
              </a:spcBef>
              <a:spcAft>
                <a:spcPts val="0"/>
              </a:spcAft>
              <a:buClrTx/>
              <a:buSzTx/>
              <a:buFontTx/>
              <a:buNone/>
              <a:tabLst/>
              <a:defRPr/>
            </a:pPr>
            <a:r>
              <a:rPr lang="en-GB" sz="1200" dirty="0">
                <a:solidFill>
                  <a:srgbClr val="5D5D5D"/>
                </a:solidFill>
                <a:latin typeface="Myriad Pro"/>
              </a:rPr>
              <a:t>or CS services for 1 company (3y</a:t>
            </a:r>
            <a:r>
              <a:rPr lang="lv-LV" sz="1200" dirty="0">
                <a:solidFill>
                  <a:srgbClr val="5D5D5D"/>
                </a:solidFill>
                <a:latin typeface="Myriad Pro"/>
              </a:rPr>
              <a:t>)</a:t>
            </a:r>
            <a:endParaRPr kumimoji="0" lang="en-GB" sz="1200" b="0" i="0" u="none" strike="noStrike" kern="1200" cap="none" spc="0" normalizeH="0" baseline="0" dirty="0">
              <a:ln>
                <a:noFill/>
              </a:ln>
              <a:solidFill>
                <a:srgbClr val="5D5D5D"/>
              </a:solidFill>
              <a:effectLst/>
              <a:uLnTx/>
              <a:uFillTx/>
              <a:latin typeface="Myriad Pro"/>
            </a:endParaRPr>
          </a:p>
        </p:txBody>
      </p:sp>
      <p:sp>
        <p:nvSpPr>
          <p:cNvPr id="104" name="Rectangle 103"/>
          <p:cNvSpPr/>
          <p:nvPr/>
        </p:nvSpPr>
        <p:spPr>
          <a:xfrm>
            <a:off x="3767393" y="1480076"/>
            <a:ext cx="416781" cy="438262"/>
          </a:xfrm>
          <a:prstGeom prst="rect">
            <a:avLst/>
          </a:prstGeom>
        </p:spPr>
        <p:txBody>
          <a:bodyPr wrap="none" lIns="0" tIns="0" rIns="0" bIns="0">
            <a:spAutoFit/>
          </a:bodyPr>
          <a:lstStyle/>
          <a:p>
            <a:pPr marL="0" marR="0" lvl="0" indent="0" algn="r" defTabSz="685800" rtl="0" eaLnBrk="1" fontAlgn="auto" latinLnBrk="0" hangingPunct="1">
              <a:lnSpc>
                <a:spcPct val="89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D5D5D"/>
                </a:solidFill>
                <a:effectLst/>
                <a:uLnTx/>
                <a:uFillTx/>
                <a:latin typeface="Myriad Pro"/>
                <a:ea typeface="+mn-ea"/>
                <a:cs typeface="+mn-cs"/>
              </a:rPr>
              <a:t>03</a:t>
            </a:r>
          </a:p>
        </p:txBody>
      </p:sp>
      <p:grpSp>
        <p:nvGrpSpPr>
          <p:cNvPr id="110" name="Group 109"/>
          <p:cNvGrpSpPr/>
          <p:nvPr/>
        </p:nvGrpSpPr>
        <p:grpSpPr>
          <a:xfrm>
            <a:off x="4884354" y="1263210"/>
            <a:ext cx="437206" cy="945064"/>
            <a:chOff x="4884354" y="1263210"/>
            <a:chExt cx="437206" cy="945064"/>
          </a:xfrm>
        </p:grpSpPr>
        <p:sp>
          <p:nvSpPr>
            <p:cNvPr id="22" name="Rectangle 21"/>
            <p:cNvSpPr>
              <a:spLocks noChangeArrowheads="1"/>
            </p:cNvSpPr>
            <p:nvPr/>
          </p:nvSpPr>
          <p:spPr bwMode="auto">
            <a:xfrm rot="1988943">
              <a:off x="4884354" y="1263210"/>
              <a:ext cx="134938" cy="744538"/>
            </a:xfrm>
            <a:prstGeom prst="rect">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6" name="Rectangle 25"/>
            <p:cNvSpPr>
              <a:spLocks noChangeArrowheads="1"/>
            </p:cNvSpPr>
            <p:nvPr/>
          </p:nvSpPr>
          <p:spPr bwMode="auto">
            <a:xfrm rot="1988943">
              <a:off x="5196147" y="1463736"/>
              <a:ext cx="125413" cy="744538"/>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0" name="Rectangle 29"/>
            <p:cNvSpPr>
              <a:spLocks noChangeArrowheads="1"/>
            </p:cNvSpPr>
            <p:nvPr/>
          </p:nvSpPr>
          <p:spPr bwMode="auto">
            <a:xfrm rot="1988943">
              <a:off x="4989063" y="1364775"/>
              <a:ext cx="236538" cy="74453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2" name="Title 1"/>
          <p:cNvSpPr>
            <a:spLocks noGrp="1"/>
          </p:cNvSpPr>
          <p:nvPr>
            <p:ph type="title"/>
          </p:nvPr>
        </p:nvSpPr>
        <p:spPr>
          <a:xfrm>
            <a:off x="892502" y="286460"/>
            <a:ext cx="7418474" cy="528914"/>
          </a:xfrm>
        </p:spPr>
        <p:txBody>
          <a:bodyPr/>
          <a:lstStyle/>
          <a:p>
            <a:pPr algn="ctr"/>
            <a:r>
              <a:rPr lang="lv-LV" dirty="0"/>
              <a:t>QR </a:t>
            </a:r>
            <a:r>
              <a:rPr lang="lv-LV" dirty="0" err="1"/>
              <a:t>for</a:t>
            </a:r>
            <a:r>
              <a:rPr lang="lv-LV" dirty="0"/>
              <a:t> </a:t>
            </a:r>
            <a:r>
              <a:rPr lang="en-GB" dirty="0"/>
              <a:t>Lot</a:t>
            </a:r>
            <a:r>
              <a:rPr lang="lv-LV" dirty="0"/>
              <a:t>2</a:t>
            </a:r>
            <a:r>
              <a:rPr lang="en-GB" dirty="0"/>
              <a:t> expert</a:t>
            </a:r>
          </a:p>
        </p:txBody>
      </p:sp>
    </p:spTree>
    <p:extLst>
      <p:ext uri="{BB962C8B-B14F-4D97-AF65-F5344CB8AC3E}">
        <p14:creationId xmlns:p14="http://schemas.microsoft.com/office/powerpoint/2010/main" val="171330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childTnLst>
                                </p:cTn>
                              </p:par>
                              <p:par>
                                <p:cTn id="34" presetID="10" presetClass="entr" presetSubtype="0" fill="hold" nodeType="with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fade">
                                      <p:cBhvr>
                                        <p:cTn id="36" dur="500"/>
                                        <p:tgtEl>
                                          <p:spTgt spid="7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par>
                                <p:cTn id="40" presetID="10"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5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10" presetClass="entr" presetSubtype="0"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500"/>
                                        <p:tgtEl>
                                          <p:spTgt spid="9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fade">
                                      <p:cBhvr>
                                        <p:cTn id="59" dur="500"/>
                                        <p:tgtEl>
                                          <p:spTgt spid="10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fade">
                                      <p:cBhvr>
                                        <p:cTn id="62" dur="500"/>
                                        <p:tgtEl>
                                          <p:spTgt spid="10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500"/>
                                        <p:tgtEl>
                                          <p:spTgt spid="1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1" grpId="0" animBg="1"/>
      <p:bldP spid="62" grpId="0" animBg="1"/>
      <p:bldP spid="63" grpId="0" animBg="1"/>
      <p:bldP spid="64" grpId="0" animBg="1"/>
      <p:bldP spid="66" grpId="0"/>
      <p:bldP spid="98" grpId="0"/>
      <p:bldP spid="99" grpId="0"/>
      <p:bldP spid="100" grpId="0"/>
      <p:bldP spid="101" grpId="0"/>
      <p:bldP spid="102" grpId="0"/>
      <p:bldP spid="103" grpId="0"/>
      <p:bldP spid="10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a:t>Evaluation Lot1</a:t>
            </a:r>
            <a:endParaRPr lang="en-US" dirty="0"/>
          </a:p>
        </p:txBody>
      </p:sp>
      <p:graphicFrame>
        <p:nvGraphicFramePr>
          <p:cNvPr id="42" name="Diagram 41"/>
          <p:cNvGraphicFramePr/>
          <p:nvPr>
            <p:extLst/>
          </p:nvPr>
        </p:nvGraphicFramePr>
        <p:xfrm>
          <a:off x="980662" y="1317625"/>
          <a:ext cx="3557408" cy="307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Freeform 42"/>
          <p:cNvSpPr/>
          <p:nvPr/>
        </p:nvSpPr>
        <p:spPr>
          <a:xfrm flipV="1">
            <a:off x="4038601" y="3217334"/>
            <a:ext cx="2396628" cy="217360"/>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2"/>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4" name="Freeform 43"/>
          <p:cNvSpPr/>
          <p:nvPr/>
        </p:nvSpPr>
        <p:spPr>
          <a:xfrm flipV="1">
            <a:off x="3813811" y="3816481"/>
            <a:ext cx="2973413" cy="421086"/>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tx1"/>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5" name="Freeform 44"/>
          <p:cNvSpPr/>
          <p:nvPr/>
        </p:nvSpPr>
        <p:spPr>
          <a:xfrm>
            <a:off x="4007180" y="2420049"/>
            <a:ext cx="2780044" cy="243533"/>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3"/>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6" name="Freeform 45"/>
          <p:cNvSpPr/>
          <p:nvPr/>
        </p:nvSpPr>
        <p:spPr>
          <a:xfrm>
            <a:off x="3813812" y="1642111"/>
            <a:ext cx="2184822" cy="827231"/>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1"/>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7" name="Rectangle 46"/>
          <p:cNvSpPr/>
          <p:nvPr/>
        </p:nvSpPr>
        <p:spPr>
          <a:xfrm>
            <a:off x="4734522" y="1326494"/>
            <a:ext cx="1945640" cy="295466"/>
          </a:xfrm>
          <a:prstGeom prst="rect">
            <a:avLst/>
          </a:prstGeom>
        </p:spPr>
        <p:txBody>
          <a:bodyPr wrap="square" lIns="182880" rIns="182880" bIns="73152">
            <a:spAutoFit/>
          </a:bodyPr>
          <a:lstStyle/>
          <a:p>
            <a:pPr>
              <a:lnSpc>
                <a:spcPct val="95000"/>
              </a:lnSpc>
            </a:pPr>
            <a:r>
              <a:rPr lang="lv-LV" sz="1200" dirty="0" err="1"/>
              <a:t>Financial</a:t>
            </a:r>
            <a:r>
              <a:rPr lang="lv-LV" sz="1200" dirty="0"/>
              <a:t> </a:t>
            </a:r>
            <a:r>
              <a:rPr lang="lv-LV" sz="1200" dirty="0" err="1"/>
              <a:t>proposal</a:t>
            </a:r>
            <a:endParaRPr lang="en-US" sz="1200" dirty="0"/>
          </a:p>
        </p:txBody>
      </p:sp>
      <p:sp>
        <p:nvSpPr>
          <p:cNvPr id="48" name="Rectangle 47"/>
          <p:cNvSpPr/>
          <p:nvPr/>
        </p:nvSpPr>
        <p:spPr>
          <a:xfrm>
            <a:off x="4220631" y="1252866"/>
            <a:ext cx="711733" cy="421013"/>
          </a:xfrm>
          <a:prstGeom prst="rect">
            <a:avLst/>
          </a:prstGeom>
        </p:spPr>
        <p:txBody>
          <a:bodyPr wrap="none" lIns="91440" rIns="91440" bIns="45720">
            <a:spAutoFit/>
          </a:bodyPr>
          <a:lstStyle/>
          <a:p>
            <a:pPr algn="r">
              <a:lnSpc>
                <a:spcPct val="89000"/>
              </a:lnSpc>
            </a:pPr>
            <a:r>
              <a:rPr lang="lv-LV" sz="2400" spc="-80" dirty="0"/>
              <a:t>4</a:t>
            </a:r>
            <a:r>
              <a:rPr lang="en-US" sz="2400" spc="-80" dirty="0"/>
              <a:t>0%</a:t>
            </a:r>
          </a:p>
        </p:txBody>
      </p:sp>
      <p:sp>
        <p:nvSpPr>
          <p:cNvPr id="49" name="Rectangle 48"/>
          <p:cNvSpPr/>
          <p:nvPr/>
        </p:nvSpPr>
        <p:spPr>
          <a:xfrm>
            <a:off x="4311908" y="1995415"/>
            <a:ext cx="711733" cy="421013"/>
          </a:xfrm>
          <a:prstGeom prst="rect">
            <a:avLst/>
          </a:prstGeom>
        </p:spPr>
        <p:txBody>
          <a:bodyPr wrap="none" lIns="91440" rIns="91440" bIns="45720">
            <a:spAutoFit/>
          </a:bodyPr>
          <a:lstStyle/>
          <a:p>
            <a:pPr algn="r">
              <a:lnSpc>
                <a:spcPct val="89000"/>
              </a:lnSpc>
            </a:pPr>
            <a:r>
              <a:rPr lang="lv-LV" sz="2400" spc="-80" dirty="0"/>
              <a:t>3</a:t>
            </a:r>
            <a:r>
              <a:rPr lang="en-US" sz="2400" spc="-80" dirty="0"/>
              <a:t>0%</a:t>
            </a:r>
          </a:p>
        </p:txBody>
      </p:sp>
      <p:sp>
        <p:nvSpPr>
          <p:cNvPr id="50" name="Rectangle 49"/>
          <p:cNvSpPr/>
          <p:nvPr/>
        </p:nvSpPr>
        <p:spPr>
          <a:xfrm>
            <a:off x="4869815" y="1969829"/>
            <a:ext cx="1945640" cy="470898"/>
          </a:xfrm>
          <a:prstGeom prst="rect">
            <a:avLst/>
          </a:prstGeom>
        </p:spPr>
        <p:txBody>
          <a:bodyPr wrap="square" lIns="182880" rIns="182880" bIns="73152">
            <a:spAutoFit/>
          </a:bodyPr>
          <a:lstStyle/>
          <a:p>
            <a:pPr>
              <a:lnSpc>
                <a:spcPct val="95000"/>
              </a:lnSpc>
            </a:pPr>
            <a:r>
              <a:rPr lang="en-GB" sz="1200" dirty="0"/>
              <a:t>Extra Project Experience of Experts</a:t>
            </a:r>
          </a:p>
        </p:txBody>
      </p:sp>
      <p:sp>
        <p:nvSpPr>
          <p:cNvPr id="51" name="Rectangle 50"/>
          <p:cNvSpPr/>
          <p:nvPr/>
        </p:nvSpPr>
        <p:spPr>
          <a:xfrm>
            <a:off x="4986540" y="2917441"/>
            <a:ext cx="1764496" cy="470898"/>
          </a:xfrm>
          <a:prstGeom prst="rect">
            <a:avLst/>
          </a:prstGeom>
        </p:spPr>
        <p:txBody>
          <a:bodyPr wrap="square" lIns="182880" rIns="182880" bIns="73152">
            <a:spAutoFit/>
          </a:bodyPr>
          <a:lstStyle/>
          <a:p>
            <a:pPr>
              <a:lnSpc>
                <a:spcPct val="95000"/>
              </a:lnSpc>
            </a:pPr>
            <a:r>
              <a:rPr lang="lv-LV" sz="1200" dirty="0" err="1"/>
              <a:t>Effectiveness</a:t>
            </a:r>
            <a:r>
              <a:rPr lang="lv-LV" sz="1200" dirty="0"/>
              <a:t> </a:t>
            </a:r>
            <a:r>
              <a:rPr lang="lv-LV" sz="1200" dirty="0" err="1"/>
              <a:t>of</a:t>
            </a:r>
            <a:r>
              <a:rPr lang="lv-LV" sz="1200" dirty="0"/>
              <a:t> </a:t>
            </a:r>
            <a:r>
              <a:rPr lang="lv-LV" sz="1200" dirty="0" err="1"/>
              <a:t>legal</a:t>
            </a:r>
            <a:r>
              <a:rPr lang="lv-LV" sz="1200" dirty="0"/>
              <a:t> </a:t>
            </a:r>
            <a:r>
              <a:rPr lang="lv-LV" sz="1200" dirty="0" err="1"/>
              <a:t>provisions</a:t>
            </a:r>
            <a:endParaRPr lang="en-US" sz="1200" dirty="0"/>
          </a:p>
        </p:txBody>
      </p:sp>
      <p:sp>
        <p:nvSpPr>
          <p:cNvPr id="52" name="Rectangle 51"/>
          <p:cNvSpPr/>
          <p:nvPr/>
        </p:nvSpPr>
        <p:spPr>
          <a:xfrm>
            <a:off x="4928122" y="3908571"/>
            <a:ext cx="1945640" cy="295466"/>
          </a:xfrm>
          <a:prstGeom prst="rect">
            <a:avLst/>
          </a:prstGeom>
        </p:spPr>
        <p:txBody>
          <a:bodyPr wrap="square" lIns="182880" rIns="182880" bIns="73152">
            <a:spAutoFit/>
          </a:bodyPr>
          <a:lstStyle/>
          <a:p>
            <a:pPr>
              <a:lnSpc>
                <a:spcPct val="95000"/>
              </a:lnSpc>
            </a:pPr>
            <a:r>
              <a:rPr lang="lv-LV" sz="1200" dirty="0" err="1"/>
              <a:t>Case</a:t>
            </a:r>
            <a:r>
              <a:rPr lang="lv-LV" sz="1200" dirty="0"/>
              <a:t> </a:t>
            </a:r>
            <a:r>
              <a:rPr lang="lv-LV" sz="1200" dirty="0" err="1"/>
              <a:t>study</a:t>
            </a:r>
            <a:endParaRPr lang="en-US" sz="1200" dirty="0"/>
          </a:p>
        </p:txBody>
      </p:sp>
      <p:sp>
        <p:nvSpPr>
          <p:cNvPr id="53" name="Rectangle 52"/>
          <p:cNvSpPr/>
          <p:nvPr/>
        </p:nvSpPr>
        <p:spPr>
          <a:xfrm>
            <a:off x="4429598" y="2951357"/>
            <a:ext cx="711733" cy="421013"/>
          </a:xfrm>
          <a:prstGeom prst="rect">
            <a:avLst/>
          </a:prstGeom>
        </p:spPr>
        <p:txBody>
          <a:bodyPr wrap="none" lIns="91440" rIns="91440" bIns="45720">
            <a:spAutoFit/>
          </a:bodyPr>
          <a:lstStyle/>
          <a:p>
            <a:pPr algn="r">
              <a:lnSpc>
                <a:spcPct val="89000"/>
              </a:lnSpc>
            </a:pPr>
            <a:r>
              <a:rPr lang="lv-LV" sz="2400" spc="-80" dirty="0"/>
              <a:t>2</a:t>
            </a:r>
            <a:r>
              <a:rPr lang="en-US" sz="2400" spc="-80" dirty="0"/>
              <a:t>0%</a:t>
            </a:r>
          </a:p>
        </p:txBody>
      </p:sp>
      <p:sp>
        <p:nvSpPr>
          <p:cNvPr id="54" name="Rectangle 53"/>
          <p:cNvSpPr/>
          <p:nvPr/>
        </p:nvSpPr>
        <p:spPr>
          <a:xfrm>
            <a:off x="4378655" y="3857081"/>
            <a:ext cx="711733" cy="421013"/>
          </a:xfrm>
          <a:prstGeom prst="rect">
            <a:avLst/>
          </a:prstGeom>
        </p:spPr>
        <p:txBody>
          <a:bodyPr wrap="none" lIns="91440" rIns="91440" bIns="45720">
            <a:spAutoFit/>
          </a:bodyPr>
          <a:lstStyle/>
          <a:p>
            <a:pPr algn="r">
              <a:lnSpc>
                <a:spcPct val="89000"/>
              </a:lnSpc>
            </a:pPr>
            <a:r>
              <a:rPr lang="lv-LV" sz="2400" spc="-80" dirty="0"/>
              <a:t>10</a:t>
            </a:r>
            <a:r>
              <a:rPr lang="en-US" sz="2400" spc="-80" dirty="0"/>
              <a:t>%</a:t>
            </a:r>
          </a:p>
        </p:txBody>
      </p:sp>
      <p:sp>
        <p:nvSpPr>
          <p:cNvPr id="55" name="Rectangle 54"/>
          <p:cNvSpPr/>
          <p:nvPr/>
        </p:nvSpPr>
        <p:spPr>
          <a:xfrm>
            <a:off x="3107816" y="2653666"/>
            <a:ext cx="575800" cy="503215"/>
          </a:xfrm>
          <a:prstGeom prst="rect">
            <a:avLst/>
          </a:prstGeom>
        </p:spPr>
        <p:txBody>
          <a:bodyPr wrap="none" lIns="91440" rIns="91440" bIns="45720">
            <a:spAutoFit/>
          </a:bodyPr>
          <a:lstStyle/>
          <a:p>
            <a:pPr algn="ctr">
              <a:lnSpc>
                <a:spcPct val="89000"/>
              </a:lnSpc>
            </a:pPr>
            <a:r>
              <a:rPr lang="en-US" sz="3000" dirty="0">
                <a:solidFill>
                  <a:srgbClr val="FFFFFF"/>
                </a:solidFill>
              </a:rPr>
              <a:t>01</a:t>
            </a:r>
          </a:p>
        </p:txBody>
      </p:sp>
      <p:sp>
        <p:nvSpPr>
          <p:cNvPr id="56" name="Rectangle 55"/>
          <p:cNvSpPr/>
          <p:nvPr/>
        </p:nvSpPr>
        <p:spPr>
          <a:xfrm>
            <a:off x="2216276" y="2653666"/>
            <a:ext cx="575800" cy="503215"/>
          </a:xfrm>
          <a:prstGeom prst="rect">
            <a:avLst/>
          </a:prstGeom>
        </p:spPr>
        <p:txBody>
          <a:bodyPr wrap="none" lIns="91440" rIns="91440" bIns="45720">
            <a:spAutoFit/>
          </a:bodyPr>
          <a:lstStyle/>
          <a:p>
            <a:pPr algn="ctr">
              <a:lnSpc>
                <a:spcPct val="89000"/>
              </a:lnSpc>
            </a:pPr>
            <a:r>
              <a:rPr lang="en-US" sz="3000" dirty="0">
                <a:solidFill>
                  <a:srgbClr val="FFFFFF"/>
                </a:solidFill>
              </a:rPr>
              <a:t>02</a:t>
            </a:r>
          </a:p>
        </p:txBody>
      </p:sp>
      <p:sp>
        <p:nvSpPr>
          <p:cNvPr id="57" name="Rectangle 56"/>
          <p:cNvSpPr/>
          <p:nvPr/>
        </p:nvSpPr>
        <p:spPr>
          <a:xfrm>
            <a:off x="1629536" y="2653666"/>
            <a:ext cx="575800" cy="503215"/>
          </a:xfrm>
          <a:prstGeom prst="rect">
            <a:avLst/>
          </a:prstGeom>
        </p:spPr>
        <p:txBody>
          <a:bodyPr wrap="none" lIns="91440" rIns="91440" bIns="45720">
            <a:spAutoFit/>
          </a:bodyPr>
          <a:lstStyle/>
          <a:p>
            <a:pPr algn="ctr">
              <a:lnSpc>
                <a:spcPct val="89000"/>
              </a:lnSpc>
            </a:pPr>
            <a:r>
              <a:rPr lang="en-US" sz="3000" dirty="0">
                <a:solidFill>
                  <a:srgbClr val="FFFFFF"/>
                </a:solidFill>
              </a:rPr>
              <a:t>03</a:t>
            </a:r>
          </a:p>
        </p:txBody>
      </p:sp>
      <p:sp>
        <p:nvSpPr>
          <p:cNvPr id="58" name="Rectangle 57"/>
          <p:cNvSpPr/>
          <p:nvPr/>
        </p:nvSpPr>
        <p:spPr>
          <a:xfrm>
            <a:off x="1077721" y="2653666"/>
            <a:ext cx="575800" cy="503215"/>
          </a:xfrm>
          <a:prstGeom prst="rect">
            <a:avLst/>
          </a:prstGeom>
        </p:spPr>
        <p:txBody>
          <a:bodyPr wrap="none" lIns="91440" rIns="91440" bIns="45720">
            <a:spAutoFit/>
          </a:bodyPr>
          <a:lstStyle/>
          <a:p>
            <a:pPr algn="ctr">
              <a:lnSpc>
                <a:spcPct val="89000"/>
              </a:lnSpc>
            </a:pPr>
            <a:r>
              <a:rPr lang="en-US" sz="3000" dirty="0">
                <a:solidFill>
                  <a:srgbClr val="FFFFFF"/>
                </a:solidFill>
              </a:rPr>
              <a:t>04</a:t>
            </a:r>
          </a:p>
        </p:txBody>
      </p:sp>
      <p:sp>
        <p:nvSpPr>
          <p:cNvPr id="59" name="Oval 12"/>
          <p:cNvSpPr>
            <a:spLocks noChangeArrowheads="1"/>
          </p:cNvSpPr>
          <p:nvPr/>
        </p:nvSpPr>
        <p:spPr bwMode="auto">
          <a:xfrm>
            <a:off x="8200551" y="1882203"/>
            <a:ext cx="596614" cy="596610"/>
          </a:xfrm>
          <a:prstGeom prst="ellipse">
            <a:avLst/>
          </a:prstGeom>
          <a:solidFill>
            <a:schemeClr val="accent3"/>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dirty="0"/>
          </a:p>
        </p:txBody>
      </p:sp>
      <p:sp>
        <p:nvSpPr>
          <p:cNvPr id="60" name="Oval 12"/>
          <p:cNvSpPr>
            <a:spLocks noChangeArrowheads="1"/>
          </p:cNvSpPr>
          <p:nvPr/>
        </p:nvSpPr>
        <p:spPr bwMode="auto">
          <a:xfrm>
            <a:off x="8200551" y="3289609"/>
            <a:ext cx="596614" cy="596610"/>
          </a:xfrm>
          <a:prstGeom prst="ellipse">
            <a:avLst/>
          </a:pr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sp>
        <p:nvSpPr>
          <p:cNvPr id="61" name="Oval 12"/>
          <p:cNvSpPr>
            <a:spLocks noChangeArrowheads="1"/>
          </p:cNvSpPr>
          <p:nvPr/>
        </p:nvSpPr>
        <p:spPr bwMode="auto">
          <a:xfrm>
            <a:off x="8232299" y="4089450"/>
            <a:ext cx="596614" cy="596610"/>
          </a:xfrm>
          <a:prstGeom prst="ellipse">
            <a:avLst/>
          </a:prstGeom>
          <a:solidFill>
            <a:schemeClr val="tx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sp>
        <p:nvSpPr>
          <p:cNvPr id="62" name="Oval 12"/>
          <p:cNvSpPr>
            <a:spLocks noChangeArrowheads="1"/>
          </p:cNvSpPr>
          <p:nvPr/>
        </p:nvSpPr>
        <p:spPr bwMode="auto">
          <a:xfrm>
            <a:off x="8172333" y="1033031"/>
            <a:ext cx="596614" cy="596610"/>
          </a:xfrm>
          <a:prstGeom prst="ellipse">
            <a:avLst/>
          </a:prstGeom>
          <a:solidFill>
            <a:schemeClr val="accent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sp>
        <p:nvSpPr>
          <p:cNvPr id="24" name="Freeform 45">
            <a:extLst>
              <a:ext uri="{FF2B5EF4-FFF2-40B4-BE49-F238E27FC236}">
                <a16:creationId xmlns:a16="http://schemas.microsoft.com/office/drawing/2014/main" id="{2EFC7E00-4F7C-4AA6-8930-BFB2F14AB0B6}"/>
              </a:ext>
            </a:extLst>
          </p:cNvPr>
          <p:cNvSpPr/>
          <p:nvPr/>
        </p:nvSpPr>
        <p:spPr>
          <a:xfrm>
            <a:off x="6001536" y="1345516"/>
            <a:ext cx="2184822" cy="310914"/>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1"/>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B190F009-B9E4-4B20-83E4-C865E7FE43D0}"/>
              </a:ext>
            </a:extLst>
          </p:cNvPr>
          <p:cNvSpPr/>
          <p:nvPr/>
        </p:nvSpPr>
        <p:spPr>
          <a:xfrm>
            <a:off x="6506407" y="1078883"/>
            <a:ext cx="1945640" cy="280846"/>
          </a:xfrm>
          <a:prstGeom prst="rect">
            <a:avLst/>
          </a:prstGeom>
        </p:spPr>
        <p:txBody>
          <a:bodyPr wrap="square" lIns="182880" rIns="182880" bIns="73152">
            <a:spAutoFit/>
          </a:bodyPr>
          <a:lstStyle/>
          <a:p>
            <a:pPr>
              <a:lnSpc>
                <a:spcPct val="95000"/>
              </a:lnSpc>
            </a:pPr>
            <a:r>
              <a:rPr lang="lv-LV" sz="1100" dirty="0" err="1"/>
              <a:t>Blended</a:t>
            </a:r>
            <a:r>
              <a:rPr lang="lv-LV" sz="1100" dirty="0"/>
              <a:t> </a:t>
            </a:r>
            <a:r>
              <a:rPr lang="lv-LV" sz="1100" dirty="0" err="1"/>
              <a:t>hourly</a:t>
            </a:r>
            <a:r>
              <a:rPr lang="lv-LV" sz="1100" dirty="0"/>
              <a:t> </a:t>
            </a:r>
            <a:r>
              <a:rPr lang="lv-LV" sz="1100" dirty="0" err="1"/>
              <a:t>rate</a:t>
            </a:r>
            <a:endParaRPr lang="en-US" sz="1100" dirty="0"/>
          </a:p>
        </p:txBody>
      </p:sp>
      <p:sp>
        <p:nvSpPr>
          <p:cNvPr id="38" name="Freeform 44">
            <a:extLst>
              <a:ext uri="{FF2B5EF4-FFF2-40B4-BE49-F238E27FC236}">
                <a16:creationId xmlns:a16="http://schemas.microsoft.com/office/drawing/2014/main" id="{53BC85E4-2C6E-49B0-B59F-0D601C5B919D}"/>
              </a:ext>
            </a:extLst>
          </p:cNvPr>
          <p:cNvSpPr/>
          <p:nvPr/>
        </p:nvSpPr>
        <p:spPr>
          <a:xfrm>
            <a:off x="6801417" y="2172895"/>
            <a:ext cx="1384941" cy="243533"/>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3"/>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686434E7-C5B5-43B7-83AB-E05B25F23A92}"/>
              </a:ext>
            </a:extLst>
          </p:cNvPr>
          <p:cNvSpPr/>
          <p:nvPr/>
        </p:nvSpPr>
        <p:spPr>
          <a:xfrm>
            <a:off x="6907987" y="1507564"/>
            <a:ext cx="1945640" cy="763286"/>
          </a:xfrm>
          <a:prstGeom prst="rect">
            <a:avLst/>
          </a:prstGeom>
        </p:spPr>
        <p:txBody>
          <a:bodyPr wrap="square" lIns="182880" rIns="182880" bIns="73152">
            <a:spAutoFit/>
          </a:bodyPr>
          <a:lstStyle/>
          <a:p>
            <a:pPr>
              <a:lnSpc>
                <a:spcPct val="95000"/>
              </a:lnSpc>
            </a:pPr>
            <a:r>
              <a:rPr lang="lv-LV" sz="1100" dirty="0"/>
              <a:t>3 </a:t>
            </a:r>
            <a:r>
              <a:rPr lang="lv-LV" sz="1100" dirty="0" err="1"/>
              <a:t>points</a:t>
            </a:r>
            <a:r>
              <a:rPr lang="lv-LV" sz="1100" dirty="0"/>
              <a:t> </a:t>
            </a:r>
            <a:r>
              <a:rPr lang="lv-LV" sz="1100" dirty="0" err="1"/>
              <a:t>for</a:t>
            </a:r>
            <a:r>
              <a:rPr lang="lv-LV" sz="1100" dirty="0"/>
              <a:t> </a:t>
            </a:r>
            <a:r>
              <a:rPr lang="lv-LV" sz="1100" dirty="0" err="1"/>
              <a:t>each</a:t>
            </a:r>
            <a:r>
              <a:rPr lang="lv-LV" sz="1100" dirty="0"/>
              <a:t> </a:t>
            </a:r>
          </a:p>
          <a:p>
            <a:pPr>
              <a:lnSpc>
                <a:spcPct val="95000"/>
              </a:lnSpc>
            </a:pPr>
            <a:r>
              <a:rPr lang="en-US" sz="1100" dirty="0"/>
              <a:t>max +2 for each expert</a:t>
            </a:r>
          </a:p>
          <a:p>
            <a:pPr>
              <a:lnSpc>
                <a:spcPct val="95000"/>
              </a:lnSpc>
            </a:pPr>
            <a:r>
              <a:rPr lang="lv-LV" sz="1100" dirty="0" err="1"/>
              <a:t>max</a:t>
            </a:r>
            <a:r>
              <a:rPr lang="lv-LV" sz="1100" dirty="0"/>
              <a:t> 30 </a:t>
            </a:r>
            <a:r>
              <a:rPr lang="lv-LV" sz="1100" dirty="0" err="1"/>
              <a:t>point</a:t>
            </a:r>
            <a:endParaRPr lang="en-US" sz="1100" dirty="0"/>
          </a:p>
          <a:p>
            <a:pPr>
              <a:lnSpc>
                <a:spcPct val="95000"/>
              </a:lnSpc>
            </a:pPr>
            <a:endParaRPr lang="en-US" sz="1100" dirty="0"/>
          </a:p>
        </p:txBody>
      </p:sp>
      <p:sp>
        <p:nvSpPr>
          <p:cNvPr id="40" name="Freeform 42">
            <a:extLst>
              <a:ext uri="{FF2B5EF4-FFF2-40B4-BE49-F238E27FC236}">
                <a16:creationId xmlns:a16="http://schemas.microsoft.com/office/drawing/2014/main" id="{6AA0D866-7B71-4CB4-8687-57ABE1D495E6}"/>
              </a:ext>
            </a:extLst>
          </p:cNvPr>
          <p:cNvSpPr/>
          <p:nvPr/>
        </p:nvSpPr>
        <p:spPr>
          <a:xfrm flipV="1">
            <a:off x="6435229" y="3431773"/>
            <a:ext cx="1751129" cy="130061"/>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2"/>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8D92BFDF-FA2F-4CA5-890F-CCDF9EF40176}"/>
              </a:ext>
            </a:extLst>
          </p:cNvPr>
          <p:cNvSpPr/>
          <p:nvPr/>
        </p:nvSpPr>
        <p:spPr>
          <a:xfrm>
            <a:off x="6629840" y="2462826"/>
            <a:ext cx="2426733" cy="924099"/>
          </a:xfrm>
          <a:prstGeom prst="rect">
            <a:avLst/>
          </a:prstGeom>
        </p:spPr>
        <p:txBody>
          <a:bodyPr wrap="square" lIns="182880" rIns="182880" bIns="73152">
            <a:spAutoFit/>
          </a:bodyPr>
          <a:lstStyle/>
          <a:p>
            <a:pPr>
              <a:lnSpc>
                <a:spcPct val="95000"/>
              </a:lnSpc>
            </a:pPr>
            <a:r>
              <a:rPr lang="lv-LV" sz="1100" dirty="0"/>
              <a:t>20 – </a:t>
            </a:r>
            <a:r>
              <a:rPr lang="lv-LV" sz="1100" dirty="0" err="1"/>
              <a:t>very</a:t>
            </a:r>
            <a:r>
              <a:rPr lang="lv-LV" sz="1100" dirty="0"/>
              <a:t> </a:t>
            </a:r>
            <a:r>
              <a:rPr lang="lv-LV" sz="1100" dirty="0" err="1"/>
              <a:t>good</a:t>
            </a:r>
            <a:r>
              <a:rPr lang="lv-LV" sz="1100" dirty="0"/>
              <a:t> </a:t>
            </a:r>
            <a:r>
              <a:rPr lang="lv-LV" sz="1100" dirty="0" err="1"/>
              <a:t>ideas</a:t>
            </a:r>
            <a:r>
              <a:rPr lang="lv-LV" sz="1100" dirty="0"/>
              <a:t> &amp; </a:t>
            </a:r>
            <a:r>
              <a:rPr lang="lv-LV" sz="1100" dirty="0" err="1"/>
              <a:t>description</a:t>
            </a:r>
            <a:endParaRPr lang="lv-LV" sz="1100" dirty="0"/>
          </a:p>
          <a:p>
            <a:pPr>
              <a:lnSpc>
                <a:spcPct val="95000"/>
              </a:lnSpc>
            </a:pPr>
            <a:r>
              <a:rPr lang="lv-LV" sz="1100" dirty="0"/>
              <a:t>10 – </a:t>
            </a:r>
            <a:r>
              <a:rPr lang="lv-LV" sz="1100" dirty="0" err="1"/>
              <a:t>good</a:t>
            </a:r>
            <a:r>
              <a:rPr lang="lv-LV" sz="1100" dirty="0"/>
              <a:t> </a:t>
            </a:r>
            <a:r>
              <a:rPr lang="lv-LV" sz="1100" dirty="0" err="1"/>
              <a:t>ideas</a:t>
            </a:r>
            <a:r>
              <a:rPr lang="lv-LV" sz="1100" dirty="0"/>
              <a:t> </a:t>
            </a:r>
            <a:r>
              <a:rPr lang="lv-LV" sz="1100" dirty="0" err="1"/>
              <a:t>and</a:t>
            </a:r>
            <a:r>
              <a:rPr lang="lv-LV" sz="1100" dirty="0"/>
              <a:t> </a:t>
            </a:r>
            <a:r>
              <a:rPr lang="lv-LV" sz="1100" dirty="0" err="1"/>
              <a:t>description</a:t>
            </a:r>
            <a:endParaRPr lang="lv-LV" sz="1100" dirty="0"/>
          </a:p>
          <a:p>
            <a:pPr>
              <a:lnSpc>
                <a:spcPct val="95000"/>
              </a:lnSpc>
            </a:pPr>
            <a:r>
              <a:rPr lang="lv-LV" sz="1100" dirty="0"/>
              <a:t>5 – </a:t>
            </a:r>
            <a:r>
              <a:rPr lang="lv-LV" sz="1100" dirty="0" err="1"/>
              <a:t>few</a:t>
            </a:r>
            <a:r>
              <a:rPr lang="en-US" sz="1100" dirty="0"/>
              <a:t> ideas,</a:t>
            </a:r>
            <a:r>
              <a:rPr lang="lv-LV" sz="1100" dirty="0"/>
              <a:t> no </a:t>
            </a:r>
            <a:r>
              <a:rPr lang="lv-LV" sz="1100" dirty="0" err="1"/>
              <a:t>clear</a:t>
            </a:r>
            <a:r>
              <a:rPr lang="lv-LV" sz="1100" dirty="0"/>
              <a:t> </a:t>
            </a:r>
            <a:r>
              <a:rPr lang="lv-LV" sz="1100" dirty="0" err="1"/>
              <a:t>suggestion</a:t>
            </a:r>
            <a:endParaRPr lang="en-US" sz="1100" dirty="0"/>
          </a:p>
        </p:txBody>
      </p:sp>
      <p:sp>
        <p:nvSpPr>
          <p:cNvPr id="63" name="Freeform 43">
            <a:extLst>
              <a:ext uri="{FF2B5EF4-FFF2-40B4-BE49-F238E27FC236}">
                <a16:creationId xmlns:a16="http://schemas.microsoft.com/office/drawing/2014/main" id="{8927894C-38EC-4B2B-8B7B-3594740840BE}"/>
              </a:ext>
            </a:extLst>
          </p:cNvPr>
          <p:cNvSpPr/>
          <p:nvPr/>
        </p:nvSpPr>
        <p:spPr>
          <a:xfrm flipV="1">
            <a:off x="6798021" y="4242079"/>
            <a:ext cx="1698757" cy="139421"/>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tx1"/>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AFC2146D-E582-4C99-83A3-E93C202BEB99}"/>
              </a:ext>
            </a:extLst>
          </p:cNvPr>
          <p:cNvSpPr/>
          <p:nvPr/>
        </p:nvSpPr>
        <p:spPr>
          <a:xfrm>
            <a:off x="6726843" y="3755654"/>
            <a:ext cx="1945640" cy="602473"/>
          </a:xfrm>
          <a:prstGeom prst="rect">
            <a:avLst/>
          </a:prstGeom>
        </p:spPr>
        <p:txBody>
          <a:bodyPr wrap="square" lIns="182880" rIns="182880" bIns="73152">
            <a:spAutoFit/>
          </a:bodyPr>
          <a:lstStyle/>
          <a:p>
            <a:pPr>
              <a:lnSpc>
                <a:spcPct val="95000"/>
              </a:lnSpc>
            </a:pPr>
            <a:r>
              <a:rPr lang="en-US" sz="1100" dirty="0"/>
              <a:t>10 – excellent solution</a:t>
            </a:r>
          </a:p>
          <a:p>
            <a:pPr>
              <a:lnSpc>
                <a:spcPct val="95000"/>
              </a:lnSpc>
            </a:pPr>
            <a:r>
              <a:rPr lang="en-US" sz="1100" dirty="0"/>
              <a:t>5 – good solution</a:t>
            </a:r>
          </a:p>
          <a:p>
            <a:pPr>
              <a:lnSpc>
                <a:spcPct val="95000"/>
              </a:lnSpc>
            </a:pPr>
            <a:r>
              <a:rPr lang="en-US" sz="1100" dirty="0"/>
              <a:t>2 – </a:t>
            </a:r>
            <a:r>
              <a:rPr lang="lv-LV" sz="1100" dirty="0" err="1"/>
              <a:t>poor</a:t>
            </a:r>
            <a:r>
              <a:rPr lang="en-US" sz="1100" dirty="0"/>
              <a:t> solution</a:t>
            </a:r>
          </a:p>
        </p:txBody>
      </p:sp>
    </p:spTree>
    <p:extLst>
      <p:ext uri="{BB962C8B-B14F-4D97-AF65-F5344CB8AC3E}">
        <p14:creationId xmlns:p14="http://schemas.microsoft.com/office/powerpoint/2010/main" val="31538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graphicEl>
                                              <a:dgm id="{80C83430-0DBD-4F49-9E64-0C82594BD9F0}"/>
                                            </p:graphicEl>
                                          </p:spTgt>
                                        </p:tgtEl>
                                        <p:attrNameLst>
                                          <p:attrName>style.visibility</p:attrName>
                                        </p:attrNameLst>
                                      </p:cBhvr>
                                      <p:to>
                                        <p:strVal val="visible"/>
                                      </p:to>
                                    </p:set>
                                    <p:animEffect transition="in" filter="fade">
                                      <p:cBhvr>
                                        <p:cTn id="7" dur="300"/>
                                        <p:tgtEl>
                                          <p:spTgt spid="42">
                                            <p:graphicEl>
                                              <a:dgm id="{80C83430-0DBD-4F49-9E64-0C82594BD9F0}"/>
                                            </p:graphicEl>
                                          </p:spTgt>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300"/>
                                        <p:tgtEl>
                                          <p:spTgt spid="55"/>
                                        </p:tgtEl>
                                      </p:cBhvr>
                                    </p:animEffect>
                                  </p:childTnLst>
                                </p:cTn>
                              </p:par>
                              <p:par>
                                <p:cTn id="11" presetID="22" presetClass="entr" presetSubtype="8" fill="hold" grpId="0" nodeType="withEffect">
                                  <p:stCondLst>
                                    <p:cond delay="30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300"/>
                                        <p:tgtEl>
                                          <p:spTgt spid="46"/>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300"/>
                                        <p:tgtEl>
                                          <p:spTgt spid="62"/>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42">
                                            <p:graphicEl>
                                              <a:dgm id="{87FD9542-8FD3-C842-BF99-47B1884B62F8}"/>
                                            </p:graphicEl>
                                          </p:spTgt>
                                        </p:tgtEl>
                                        <p:attrNameLst>
                                          <p:attrName>style.visibility</p:attrName>
                                        </p:attrNameLst>
                                      </p:cBhvr>
                                      <p:to>
                                        <p:strVal val="visible"/>
                                      </p:to>
                                    </p:set>
                                    <p:animEffect transition="in" filter="fade">
                                      <p:cBhvr>
                                        <p:cTn id="25" dur="300"/>
                                        <p:tgtEl>
                                          <p:spTgt spid="42">
                                            <p:graphicEl>
                                              <a:dgm id="{87FD9542-8FD3-C842-BF99-47B1884B62F8}"/>
                                            </p:graphicEl>
                                          </p:spTgt>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300"/>
                                        <p:tgtEl>
                                          <p:spTgt spid="5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300"/>
                                        <p:tgtEl>
                                          <p:spTgt spid="45"/>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90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300"/>
                                        <p:tgtEl>
                                          <p:spTgt spid="59"/>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42">
                                            <p:graphicEl>
                                              <a:dgm id="{19D3CC6C-315D-6D46-A1D0-2DDEC1C7A2BA}"/>
                                            </p:graphicEl>
                                          </p:spTgt>
                                        </p:tgtEl>
                                        <p:attrNameLst>
                                          <p:attrName>style.visibility</p:attrName>
                                        </p:attrNameLst>
                                      </p:cBhvr>
                                      <p:to>
                                        <p:strVal val="visible"/>
                                      </p:to>
                                    </p:set>
                                    <p:animEffect transition="in" filter="fade">
                                      <p:cBhvr>
                                        <p:cTn id="43" dur="300"/>
                                        <p:tgtEl>
                                          <p:spTgt spid="42">
                                            <p:graphicEl>
                                              <a:dgm id="{19D3CC6C-315D-6D46-A1D0-2DDEC1C7A2BA}"/>
                                            </p:graphicEl>
                                          </p:spTgt>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300"/>
                                        <p:tgtEl>
                                          <p:spTgt spid="57"/>
                                        </p:tgtEl>
                                      </p:cBhvr>
                                    </p:animEffect>
                                  </p:childTnLst>
                                </p:cTn>
                              </p:par>
                              <p:par>
                                <p:cTn id="47" presetID="22" presetClass="entr" presetSubtype="8" fill="hold" grpId="0" nodeType="withEffect">
                                  <p:stCondLst>
                                    <p:cond delay="80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300"/>
                                        <p:tgtEl>
                                          <p:spTgt spid="43"/>
                                        </p:tgtEl>
                                      </p:cBhvr>
                                    </p:animEffect>
                                  </p:childTnLst>
                                </p:cTn>
                              </p:par>
                              <p:par>
                                <p:cTn id="50" presetID="10" presetClass="entr" presetSubtype="0" fill="hold" grpId="0" nodeType="withEffect">
                                  <p:stCondLst>
                                    <p:cond delay="9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grpId="0" nodeType="withEffect">
                                  <p:stCondLst>
                                    <p:cond delay="90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grpId="0" nodeType="withEffect">
                                  <p:stCondLst>
                                    <p:cond delay="12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300"/>
                                        <p:tgtEl>
                                          <p:spTgt spid="60"/>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42">
                                            <p:graphicEl>
                                              <a:dgm id="{CBDC1C1A-EBA1-C041-91B6-DB84A72A1EA4}"/>
                                            </p:graphicEl>
                                          </p:spTgt>
                                        </p:tgtEl>
                                        <p:attrNameLst>
                                          <p:attrName>style.visibility</p:attrName>
                                        </p:attrNameLst>
                                      </p:cBhvr>
                                      <p:to>
                                        <p:strVal val="visible"/>
                                      </p:to>
                                    </p:set>
                                    <p:animEffect transition="in" filter="fade">
                                      <p:cBhvr>
                                        <p:cTn id="61" dur="300"/>
                                        <p:tgtEl>
                                          <p:spTgt spid="42">
                                            <p:graphicEl>
                                              <a:dgm id="{CBDC1C1A-EBA1-C041-91B6-DB84A72A1EA4}"/>
                                            </p:graphicEl>
                                          </p:spTgt>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300"/>
                                        <p:tgtEl>
                                          <p:spTgt spid="58"/>
                                        </p:tgtEl>
                                      </p:cBhvr>
                                    </p:animEffect>
                                  </p:childTnLst>
                                </p:cTn>
                              </p:par>
                              <p:par>
                                <p:cTn id="65" presetID="22" presetClass="entr" presetSubtype="8" fill="hold" grpId="0" nodeType="withEffect">
                                  <p:stCondLst>
                                    <p:cond delay="1100"/>
                                  </p:stCondLst>
                                  <p:childTnLst>
                                    <p:set>
                                      <p:cBhvr>
                                        <p:cTn id="66" dur="1" fill="hold">
                                          <p:stCondLst>
                                            <p:cond delay="0"/>
                                          </p:stCondLst>
                                        </p:cTn>
                                        <p:tgtEl>
                                          <p:spTgt spid="44"/>
                                        </p:tgtEl>
                                        <p:attrNameLst>
                                          <p:attrName>style.visibility</p:attrName>
                                        </p:attrNameLst>
                                      </p:cBhvr>
                                      <p:to>
                                        <p:strVal val="visible"/>
                                      </p:to>
                                    </p:set>
                                    <p:animEffect transition="in" filter="wipe(left)">
                                      <p:cBhvr>
                                        <p:cTn id="67" dur="300"/>
                                        <p:tgtEl>
                                          <p:spTgt spid="44"/>
                                        </p:tgtEl>
                                      </p:cBhvr>
                                    </p:animEffect>
                                  </p:childTnLst>
                                </p:cTn>
                              </p:par>
                              <p:par>
                                <p:cTn id="68" presetID="10" presetClass="entr" presetSubtype="0" fill="hold" grpId="0" nodeType="withEffect">
                                  <p:stCondLst>
                                    <p:cond delay="120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120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300"/>
                                        <p:tgtEl>
                                          <p:spTgt spid="61"/>
                                        </p:tgtEl>
                                      </p:cBhvr>
                                    </p:animEffect>
                                  </p:childTnLst>
                                </p:cTn>
                              </p:par>
                              <p:par>
                                <p:cTn id="77" presetID="22" presetClass="entr" presetSubtype="8" fill="hold" grpId="0" nodeType="withEffect">
                                  <p:stCondLst>
                                    <p:cond delay="30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300"/>
                                        <p:tgtEl>
                                          <p:spTgt spid="24"/>
                                        </p:tgtEl>
                                      </p:cBhvr>
                                    </p:animEffect>
                                  </p:childTnLst>
                                </p:cTn>
                              </p:par>
                              <p:par>
                                <p:cTn id="80" presetID="10" presetClass="entr" presetSubtype="0" fill="hold" grpId="0" nodeType="withEffect">
                                  <p:stCondLst>
                                    <p:cond delay="3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22" presetClass="entr" presetSubtype="8" fill="hold" grpId="0" nodeType="with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ipe(left)">
                                      <p:cBhvr>
                                        <p:cTn id="85" dur="300"/>
                                        <p:tgtEl>
                                          <p:spTgt spid="38"/>
                                        </p:tgtEl>
                                      </p:cBhvr>
                                    </p:animEffect>
                                  </p:childTnLst>
                                </p:cTn>
                              </p:par>
                              <p:par>
                                <p:cTn id="86" presetID="10" presetClass="entr" presetSubtype="0" fill="hold" grpId="0" nodeType="withEffect">
                                  <p:stCondLst>
                                    <p:cond delay="30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22" presetClass="entr" presetSubtype="8" fill="hold" grpId="0" nodeType="withEffect">
                                  <p:stCondLst>
                                    <p:cond delay="800"/>
                                  </p:stCondLst>
                                  <p:childTnLst>
                                    <p:set>
                                      <p:cBhvr>
                                        <p:cTn id="90" dur="1" fill="hold">
                                          <p:stCondLst>
                                            <p:cond delay="0"/>
                                          </p:stCondLst>
                                        </p:cTn>
                                        <p:tgtEl>
                                          <p:spTgt spid="40"/>
                                        </p:tgtEl>
                                        <p:attrNameLst>
                                          <p:attrName>style.visibility</p:attrName>
                                        </p:attrNameLst>
                                      </p:cBhvr>
                                      <p:to>
                                        <p:strVal val="visible"/>
                                      </p:to>
                                    </p:set>
                                    <p:animEffect transition="in" filter="wipe(left)">
                                      <p:cBhvr>
                                        <p:cTn id="91" dur="300"/>
                                        <p:tgtEl>
                                          <p:spTgt spid="40"/>
                                        </p:tgtEl>
                                      </p:cBhvr>
                                    </p:animEffect>
                                  </p:childTnLst>
                                </p:cTn>
                              </p:par>
                              <p:par>
                                <p:cTn id="92" presetID="10" presetClass="entr" presetSubtype="0" fill="hold" grpId="0" nodeType="withEffect">
                                  <p:stCondLst>
                                    <p:cond delay="30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par>
                                <p:cTn id="95" presetID="22" presetClass="entr" presetSubtype="8" fill="hold" grpId="0" nodeType="withEffect">
                                  <p:stCondLst>
                                    <p:cond delay="1100"/>
                                  </p:stCondLst>
                                  <p:childTnLst>
                                    <p:set>
                                      <p:cBhvr>
                                        <p:cTn id="96" dur="1" fill="hold">
                                          <p:stCondLst>
                                            <p:cond delay="0"/>
                                          </p:stCondLst>
                                        </p:cTn>
                                        <p:tgtEl>
                                          <p:spTgt spid="63"/>
                                        </p:tgtEl>
                                        <p:attrNameLst>
                                          <p:attrName>style.visibility</p:attrName>
                                        </p:attrNameLst>
                                      </p:cBhvr>
                                      <p:to>
                                        <p:strVal val="visible"/>
                                      </p:to>
                                    </p:set>
                                    <p:animEffect transition="in" filter="wipe(left)">
                                      <p:cBhvr>
                                        <p:cTn id="97" dur="300"/>
                                        <p:tgtEl>
                                          <p:spTgt spid="63"/>
                                        </p:tgtEl>
                                      </p:cBhvr>
                                    </p:animEffect>
                                  </p:childTnLst>
                                </p:cTn>
                              </p:par>
                              <p:par>
                                <p:cTn id="98" presetID="10" presetClass="entr" presetSubtype="0" fill="hold" grpId="0" nodeType="withEffect">
                                  <p:stCondLst>
                                    <p:cond delay="30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one" rev="1"/>
        </p:bldSub>
      </p:bldGraphic>
      <p:bldP spid="43" grpId="0" animBg="1"/>
      <p:bldP spid="44" grpId="0" animBg="1"/>
      <p:bldP spid="45" grpId="0" animBg="1"/>
      <p:bldP spid="46" grpId="0" animBg="1"/>
      <p:bldP spid="47" grpId="0"/>
      <p:bldP spid="48" grpId="0"/>
      <p:bldP spid="49" grpId="0"/>
      <p:bldP spid="50" grpId="0"/>
      <p:bldP spid="51" grpId="0"/>
      <p:bldP spid="52" grpId="0"/>
      <p:bldP spid="53" grpId="0"/>
      <p:bldP spid="54" grpId="0"/>
      <p:bldP spid="55" grpId="0"/>
      <p:bldP spid="56" grpId="0"/>
      <p:bldP spid="57" grpId="0"/>
      <p:bldP spid="58" grpId="0"/>
      <p:bldP spid="59" grpId="0" animBg="1"/>
      <p:bldP spid="60" grpId="0" animBg="1"/>
      <p:bldP spid="61" grpId="0" animBg="1"/>
      <p:bldP spid="62" grpId="0" animBg="1"/>
      <p:bldP spid="24" grpId="0" animBg="1"/>
      <p:bldP spid="26" grpId="0"/>
      <p:bldP spid="38" grpId="0" animBg="1"/>
      <p:bldP spid="39" grpId="0"/>
      <p:bldP spid="40" grpId="0" animBg="1"/>
      <p:bldP spid="41" grpId="0"/>
      <p:bldP spid="63" grpId="0" animBg="1"/>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t-EE" dirty="0"/>
              <a:t>Evaluation Lot2</a:t>
            </a:r>
            <a:endParaRPr lang="en-US" dirty="0"/>
          </a:p>
        </p:txBody>
      </p:sp>
      <p:graphicFrame>
        <p:nvGraphicFramePr>
          <p:cNvPr id="42" name="Diagram 41"/>
          <p:cNvGraphicFramePr/>
          <p:nvPr>
            <p:extLst>
              <p:ext uri="{D42A27DB-BD31-4B8C-83A1-F6EECF244321}">
                <p14:modId xmlns:p14="http://schemas.microsoft.com/office/powerpoint/2010/main" val="2664917619"/>
              </p:ext>
            </p:extLst>
          </p:nvPr>
        </p:nvGraphicFramePr>
        <p:xfrm>
          <a:off x="980662" y="1317625"/>
          <a:ext cx="3557408" cy="307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Freeform 42"/>
          <p:cNvSpPr/>
          <p:nvPr/>
        </p:nvSpPr>
        <p:spPr>
          <a:xfrm flipV="1">
            <a:off x="4089401" y="2635328"/>
            <a:ext cx="3268132" cy="759803"/>
          </a:xfrm>
          <a:custGeom>
            <a:avLst/>
            <a:gdLst>
              <a:gd name="connsiteX0" fmla="*/ 3688080 w 3688080"/>
              <a:gd name="connsiteY0" fmla="*/ 0 h 965200"/>
              <a:gd name="connsiteX1" fmla="*/ 802640 w 3688080"/>
              <a:gd name="connsiteY1" fmla="*/ 0 h 965200"/>
              <a:gd name="connsiteX2" fmla="*/ 0 w 3688080"/>
              <a:gd name="connsiteY2" fmla="*/ 965200 h 965200"/>
            </a:gdLst>
            <a:ahLst/>
            <a:cxnLst>
              <a:cxn ang="0">
                <a:pos x="connsiteX0" y="connsiteY0"/>
              </a:cxn>
              <a:cxn ang="0">
                <a:pos x="connsiteX1" y="connsiteY1"/>
              </a:cxn>
              <a:cxn ang="0">
                <a:pos x="connsiteX2" y="connsiteY2"/>
              </a:cxn>
            </a:cxnLst>
            <a:rect l="l" t="t" r="r" b="b"/>
            <a:pathLst>
              <a:path w="3688080" h="965200">
                <a:moveTo>
                  <a:pt x="3688080" y="0"/>
                </a:moveTo>
                <a:lnTo>
                  <a:pt x="802640" y="0"/>
                </a:lnTo>
                <a:lnTo>
                  <a:pt x="0" y="965200"/>
                </a:lnTo>
              </a:path>
            </a:pathLst>
          </a:custGeom>
          <a:ln w="19050" cap="sq" cmpd="sng">
            <a:solidFill>
              <a:schemeClr val="accent2"/>
            </a:solidFill>
            <a:roun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51" name="Rectangle 50"/>
          <p:cNvSpPr/>
          <p:nvPr/>
        </p:nvSpPr>
        <p:spPr>
          <a:xfrm>
            <a:off x="5437040" y="2949500"/>
            <a:ext cx="2162353" cy="470898"/>
          </a:xfrm>
          <a:prstGeom prst="rect">
            <a:avLst/>
          </a:prstGeom>
        </p:spPr>
        <p:txBody>
          <a:bodyPr wrap="square" lIns="182880" rIns="182880" bIns="73152">
            <a:spAutoFit/>
          </a:bodyPr>
          <a:lstStyle/>
          <a:p>
            <a:pPr>
              <a:lnSpc>
                <a:spcPct val="95000"/>
              </a:lnSpc>
            </a:pPr>
            <a:r>
              <a:rPr lang="lv-LV" sz="1200" dirty="0" err="1"/>
              <a:t>Meet</a:t>
            </a:r>
            <a:r>
              <a:rPr lang="lv-LV" sz="1200" dirty="0"/>
              <a:t> </a:t>
            </a:r>
            <a:r>
              <a:rPr lang="lv-LV" sz="1200" dirty="0" err="1"/>
              <a:t>criteria</a:t>
            </a:r>
            <a:r>
              <a:rPr lang="lv-LV" sz="1200" dirty="0"/>
              <a:t> + </a:t>
            </a:r>
            <a:r>
              <a:rPr lang="lv-LV" sz="1200" dirty="0" err="1"/>
              <a:t>lowest</a:t>
            </a:r>
            <a:r>
              <a:rPr lang="lv-LV" sz="1200" dirty="0"/>
              <a:t> </a:t>
            </a:r>
            <a:r>
              <a:rPr lang="lv-LV" sz="1200" dirty="0" err="1"/>
              <a:t>price</a:t>
            </a:r>
            <a:endParaRPr lang="en-US" sz="1200" dirty="0"/>
          </a:p>
        </p:txBody>
      </p:sp>
      <p:sp>
        <p:nvSpPr>
          <p:cNvPr id="53" name="Rectangle 52"/>
          <p:cNvSpPr/>
          <p:nvPr/>
        </p:nvSpPr>
        <p:spPr>
          <a:xfrm>
            <a:off x="4765894" y="2962584"/>
            <a:ext cx="858569" cy="421013"/>
          </a:xfrm>
          <a:prstGeom prst="rect">
            <a:avLst/>
          </a:prstGeom>
        </p:spPr>
        <p:txBody>
          <a:bodyPr wrap="none" lIns="91440" rIns="91440" bIns="45720">
            <a:spAutoFit/>
          </a:bodyPr>
          <a:lstStyle/>
          <a:p>
            <a:pPr algn="r">
              <a:lnSpc>
                <a:spcPct val="89000"/>
              </a:lnSpc>
            </a:pPr>
            <a:r>
              <a:rPr lang="en-US" sz="2400" spc="-80" dirty="0"/>
              <a:t>100%</a:t>
            </a:r>
          </a:p>
        </p:txBody>
      </p:sp>
      <p:sp>
        <p:nvSpPr>
          <p:cNvPr id="60" name="Oval 12"/>
          <p:cNvSpPr>
            <a:spLocks noChangeArrowheads="1"/>
          </p:cNvSpPr>
          <p:nvPr/>
        </p:nvSpPr>
        <p:spPr bwMode="auto">
          <a:xfrm>
            <a:off x="7244640" y="3096826"/>
            <a:ext cx="596614" cy="596610"/>
          </a:xfrm>
          <a:prstGeom prst="ellipse">
            <a:avLst/>
          </a:pr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5298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900"/>
                                  </p:stCondLst>
                                  <p:childTnLst>
                                    <p:set>
                                      <p:cBhvr>
                                        <p:cTn id="6" dur="1" fill="hold">
                                          <p:stCondLst>
                                            <p:cond delay="0"/>
                                          </p:stCondLst>
                                        </p:cTn>
                                        <p:tgtEl>
                                          <p:spTgt spid="42">
                                            <p:graphicEl>
                                              <a:dgm id="{CBDC1C1A-EBA1-C041-91B6-DB84A72A1EA4}"/>
                                            </p:graphicEl>
                                          </p:spTgt>
                                        </p:tgtEl>
                                        <p:attrNameLst>
                                          <p:attrName>style.visibility</p:attrName>
                                        </p:attrNameLst>
                                      </p:cBhvr>
                                      <p:to>
                                        <p:strVal val="visible"/>
                                      </p:to>
                                    </p:set>
                                    <p:animEffect transition="in" filter="fade">
                                      <p:cBhvr>
                                        <p:cTn id="7" dur="300"/>
                                        <p:tgtEl>
                                          <p:spTgt spid="42">
                                            <p:graphicEl>
                                              <a:dgm id="{CBDC1C1A-EBA1-C041-91B6-DB84A72A1EA4}"/>
                                            </p:graphicEl>
                                          </p:spTgt>
                                        </p:tgtEl>
                                      </p:cBhvr>
                                    </p:animEffect>
                                  </p:childTnLst>
                                </p:cTn>
                              </p:par>
                              <p:par>
                                <p:cTn id="8" presetID="22" presetClass="entr" presetSubtype="8" fill="hold" grpId="0" nodeType="withEffect">
                                  <p:stCondLst>
                                    <p:cond delay="80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300"/>
                                        <p:tgtEl>
                                          <p:spTgt spid="43"/>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one" rev="1"/>
        </p:bldSub>
      </p:bldGraphic>
      <p:bldP spid="43" grpId="0" animBg="1"/>
      <p:bldP spid="51" grpId="0"/>
      <p:bldP spid="53" grpId="0"/>
      <p:bldP spid="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2500" b="1" dirty="0" err="1">
                <a:solidFill>
                  <a:schemeClr val="accent2"/>
                </a:solidFill>
              </a:rPr>
              <a:t>Special</a:t>
            </a:r>
            <a:r>
              <a:rPr lang="lv-LV" sz="2500" b="1" dirty="0">
                <a:solidFill>
                  <a:schemeClr val="accent2"/>
                </a:solidFill>
              </a:rPr>
              <a:t> </a:t>
            </a:r>
            <a:r>
              <a:rPr lang="lv-LV" sz="2500" b="1" dirty="0" err="1">
                <a:solidFill>
                  <a:schemeClr val="accent2"/>
                </a:solidFill>
              </a:rPr>
              <a:t>Task</a:t>
            </a:r>
            <a:r>
              <a:rPr lang="lv-LV" sz="2500" b="1" dirty="0">
                <a:solidFill>
                  <a:schemeClr val="accent2"/>
                </a:solidFill>
              </a:rPr>
              <a:t> </a:t>
            </a:r>
            <a:r>
              <a:rPr lang="lv-LV" sz="2500" b="1" dirty="0" err="1">
                <a:solidFill>
                  <a:schemeClr val="accent2"/>
                </a:solidFill>
              </a:rPr>
              <a:t>Agreement</a:t>
            </a:r>
            <a:endParaRPr lang="en-US" sz="2500" b="1" dirty="0">
              <a:solidFill>
                <a:schemeClr val="accent2"/>
              </a:solidFill>
            </a:endParaRPr>
          </a:p>
        </p:txBody>
      </p:sp>
      <p:sp>
        <p:nvSpPr>
          <p:cNvPr id="3" name="Oval 2"/>
          <p:cNvSpPr/>
          <p:nvPr/>
        </p:nvSpPr>
        <p:spPr>
          <a:xfrm>
            <a:off x="2849951" y="1491631"/>
            <a:ext cx="1935190" cy="1935188"/>
          </a:xfrm>
          <a:prstGeom prst="ellipse">
            <a:avLst/>
          </a:prstGeom>
          <a:solidFill>
            <a:schemeClr val="accent1">
              <a:alpha val="85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4" name="Oval 3"/>
          <p:cNvSpPr/>
          <p:nvPr/>
        </p:nvSpPr>
        <p:spPr>
          <a:xfrm>
            <a:off x="4228769" y="1491631"/>
            <a:ext cx="1935190" cy="1935188"/>
          </a:xfrm>
          <a:prstGeom prst="ellipse">
            <a:avLst/>
          </a:prstGeom>
          <a:solidFill>
            <a:schemeClr val="accent1">
              <a:lumMod val="60000"/>
              <a:lumOff val="40000"/>
              <a:alpha val="8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6" name="Rectangle 5"/>
          <p:cNvSpPr/>
          <p:nvPr/>
        </p:nvSpPr>
        <p:spPr>
          <a:xfrm>
            <a:off x="2987824" y="1707136"/>
            <a:ext cx="1485234" cy="326243"/>
          </a:xfrm>
          <a:prstGeom prst="rect">
            <a:avLst/>
          </a:prstGeom>
        </p:spPr>
        <p:txBody>
          <a:bodyPr wrap="square">
            <a:spAutoFit/>
          </a:bodyPr>
          <a:lstStyle/>
          <a:p>
            <a:pPr algn="ctr">
              <a:lnSpc>
                <a:spcPct val="95000"/>
              </a:lnSpc>
            </a:pPr>
            <a:endParaRPr lang="en-US" sz="1600" dirty="0">
              <a:solidFill>
                <a:srgbClr val="FFFFFF"/>
              </a:solidFill>
            </a:endParaRPr>
          </a:p>
        </p:txBody>
      </p:sp>
      <p:sp>
        <p:nvSpPr>
          <p:cNvPr id="9" name="Rectangle 8"/>
          <p:cNvSpPr/>
          <p:nvPr/>
        </p:nvSpPr>
        <p:spPr>
          <a:xfrm>
            <a:off x="382238" y="2266863"/>
            <a:ext cx="2286000" cy="384721"/>
          </a:xfrm>
          <a:prstGeom prst="rect">
            <a:avLst/>
          </a:prstGeom>
        </p:spPr>
        <p:txBody>
          <a:bodyPr wrap="square" anchor="ctr" anchorCtr="0">
            <a:spAutoFit/>
          </a:bodyPr>
          <a:lstStyle/>
          <a:p>
            <a:pPr algn="r">
              <a:lnSpc>
                <a:spcPct val="95000"/>
              </a:lnSpc>
            </a:pPr>
            <a:r>
              <a:rPr lang="lv-LV" sz="2000" dirty="0"/>
              <a:t>Mini </a:t>
            </a:r>
            <a:r>
              <a:rPr lang="lv-LV" sz="2000" dirty="0" err="1"/>
              <a:t>Competition</a:t>
            </a:r>
            <a:endParaRPr lang="en-US" sz="2000" dirty="0"/>
          </a:p>
        </p:txBody>
      </p:sp>
      <p:sp>
        <p:nvSpPr>
          <p:cNvPr id="10" name="Rectangle 9"/>
          <p:cNvSpPr/>
          <p:nvPr/>
        </p:nvSpPr>
        <p:spPr>
          <a:xfrm>
            <a:off x="6406495" y="2266863"/>
            <a:ext cx="2286000" cy="384721"/>
          </a:xfrm>
          <a:prstGeom prst="rect">
            <a:avLst/>
          </a:prstGeom>
        </p:spPr>
        <p:txBody>
          <a:bodyPr wrap="square" anchor="ctr" anchorCtr="0">
            <a:spAutoFit/>
          </a:bodyPr>
          <a:lstStyle/>
          <a:p>
            <a:pPr>
              <a:lnSpc>
                <a:spcPct val="95000"/>
              </a:lnSpc>
            </a:pPr>
            <a:r>
              <a:rPr lang="lv-LV" sz="2000" dirty="0" err="1"/>
              <a:t>Direct</a:t>
            </a:r>
            <a:r>
              <a:rPr lang="lv-LV" sz="2000" dirty="0"/>
              <a:t> </a:t>
            </a:r>
            <a:r>
              <a:rPr lang="lv-LV" sz="2000" dirty="0" err="1"/>
              <a:t>Task</a:t>
            </a:r>
            <a:endParaRPr lang="en-US" sz="2000" dirty="0"/>
          </a:p>
        </p:txBody>
      </p:sp>
      <p:sp>
        <p:nvSpPr>
          <p:cNvPr id="12" name="Rectangle 11"/>
          <p:cNvSpPr/>
          <p:nvPr/>
        </p:nvSpPr>
        <p:spPr>
          <a:xfrm>
            <a:off x="2864976" y="3703785"/>
            <a:ext cx="3234540" cy="560153"/>
          </a:xfrm>
          <a:prstGeom prst="rect">
            <a:avLst/>
          </a:prstGeom>
          <a:solidFill>
            <a:schemeClr val="tx1"/>
          </a:solidFill>
          <a:ln>
            <a:solidFill>
              <a:schemeClr val="tx1"/>
            </a:solidFill>
          </a:ln>
        </p:spPr>
        <p:txBody>
          <a:bodyPr wrap="square">
            <a:spAutoFit/>
          </a:bodyPr>
          <a:lstStyle/>
          <a:p>
            <a:pPr algn="ctr">
              <a:lnSpc>
                <a:spcPct val="95000"/>
              </a:lnSpc>
            </a:pPr>
            <a:r>
              <a:rPr lang="lv-LV" sz="1600" dirty="0" err="1">
                <a:solidFill>
                  <a:srgbClr val="FFFFFF"/>
                </a:solidFill>
              </a:rPr>
              <a:t>Choice</a:t>
            </a:r>
            <a:r>
              <a:rPr lang="lv-LV" sz="1600" dirty="0">
                <a:solidFill>
                  <a:srgbClr val="FFFFFF"/>
                </a:solidFill>
              </a:rPr>
              <a:t> </a:t>
            </a:r>
            <a:r>
              <a:rPr lang="lv-LV" sz="1600" dirty="0" err="1">
                <a:solidFill>
                  <a:srgbClr val="FFFFFF"/>
                </a:solidFill>
              </a:rPr>
              <a:t>of</a:t>
            </a:r>
            <a:r>
              <a:rPr lang="lv-LV" sz="1600" dirty="0">
                <a:solidFill>
                  <a:srgbClr val="FFFFFF"/>
                </a:solidFill>
              </a:rPr>
              <a:t> </a:t>
            </a:r>
            <a:r>
              <a:rPr lang="lv-LV" sz="1600" dirty="0" err="1">
                <a:solidFill>
                  <a:srgbClr val="FFFFFF"/>
                </a:solidFill>
              </a:rPr>
              <a:t>approach</a:t>
            </a:r>
            <a:r>
              <a:rPr lang="lv-LV" sz="1600" dirty="0">
                <a:solidFill>
                  <a:srgbClr val="FFFFFF"/>
                </a:solidFill>
              </a:rPr>
              <a:t> - </a:t>
            </a:r>
            <a:r>
              <a:rPr lang="lv-LV" sz="1600" dirty="0" err="1">
                <a:solidFill>
                  <a:srgbClr val="FFFFFF"/>
                </a:solidFill>
              </a:rPr>
              <a:t>at</a:t>
            </a:r>
            <a:r>
              <a:rPr lang="lv-LV" sz="1600" dirty="0">
                <a:solidFill>
                  <a:srgbClr val="FFFFFF"/>
                </a:solidFill>
              </a:rPr>
              <a:t> </a:t>
            </a:r>
            <a:r>
              <a:rPr lang="en-US" sz="1600" dirty="0">
                <a:solidFill>
                  <a:srgbClr val="FFFFFF"/>
                </a:solidFill>
              </a:rPr>
              <a:t>sole discretion of </a:t>
            </a:r>
            <a:r>
              <a:rPr lang="lv-LV" sz="1600" dirty="0">
                <a:solidFill>
                  <a:srgbClr val="FFFFFF"/>
                </a:solidFill>
              </a:rPr>
              <a:t>RB Rail AS</a:t>
            </a:r>
            <a:endParaRPr lang="en-US" sz="1600" dirty="0">
              <a:solidFill>
                <a:srgbClr val="FFFFFF"/>
              </a:solidFill>
            </a:endParaRPr>
          </a:p>
        </p:txBody>
      </p:sp>
      <p:sp>
        <p:nvSpPr>
          <p:cNvPr id="13" name="Oval 12"/>
          <p:cNvSpPr/>
          <p:nvPr/>
        </p:nvSpPr>
        <p:spPr>
          <a:xfrm>
            <a:off x="4409273" y="2387217"/>
            <a:ext cx="144016" cy="14401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4" name="Straight Connector 13"/>
          <p:cNvCxnSpPr/>
          <p:nvPr/>
        </p:nvCxnSpPr>
        <p:spPr>
          <a:xfrm>
            <a:off x="4481281" y="2531232"/>
            <a:ext cx="0" cy="1172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025106" y="2145789"/>
            <a:ext cx="781573" cy="654739"/>
            <a:chOff x="119063" y="2792413"/>
            <a:chExt cx="361950" cy="303213"/>
          </a:xfrm>
        </p:grpSpPr>
        <p:sp>
          <p:nvSpPr>
            <p:cNvPr id="32" name="Freeform 31"/>
            <p:cNvSpPr>
              <a:spLocks noEditPoints="1"/>
            </p:cNvSpPr>
            <p:nvPr/>
          </p:nvSpPr>
          <p:spPr bwMode="auto">
            <a:xfrm>
              <a:off x="119063" y="2792413"/>
              <a:ext cx="361950" cy="303213"/>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32"/>
            <p:cNvSpPr>
              <a:spLocks noEditPoints="1"/>
            </p:cNvSpPr>
            <p:nvPr/>
          </p:nvSpPr>
          <p:spPr bwMode="auto">
            <a:xfrm>
              <a:off x="317500" y="2817813"/>
              <a:ext cx="53975" cy="52388"/>
            </a:xfrm>
            <a:custGeom>
              <a:avLst/>
              <a:gdLst>
                <a:gd name="T0" fmla="*/ 32 w 32"/>
                <a:gd name="T1" fmla="*/ 15 h 31"/>
                <a:gd name="T2" fmla="*/ 16 w 32"/>
                <a:gd name="T3" fmla="*/ 0 h 31"/>
                <a:gd name="T4" fmla="*/ 0 w 32"/>
                <a:gd name="T5" fmla="*/ 15 h 31"/>
                <a:gd name="T6" fmla="*/ 16 w 32"/>
                <a:gd name="T7" fmla="*/ 31 h 31"/>
                <a:gd name="T8" fmla="*/ 32 w 32"/>
                <a:gd name="T9" fmla="*/ 15 h 31"/>
                <a:gd name="T10" fmla="*/ 5 w 32"/>
                <a:gd name="T11" fmla="*/ 15 h 31"/>
                <a:gd name="T12" fmla="*/ 16 w 32"/>
                <a:gd name="T13" fmla="*/ 4 h 31"/>
                <a:gd name="T14" fmla="*/ 27 w 32"/>
                <a:gd name="T15" fmla="*/ 15 h 31"/>
                <a:gd name="T16" fmla="*/ 16 w 32"/>
                <a:gd name="T17" fmla="*/ 27 h 31"/>
                <a:gd name="T18" fmla="*/ 5 w 32"/>
                <a:gd name="T1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32" y="15"/>
                  </a:moveTo>
                  <a:cubicBezTo>
                    <a:pt x="32" y="7"/>
                    <a:pt x="25" y="0"/>
                    <a:pt x="16" y="0"/>
                  </a:cubicBezTo>
                  <a:cubicBezTo>
                    <a:pt x="7" y="0"/>
                    <a:pt x="0" y="7"/>
                    <a:pt x="0" y="15"/>
                  </a:cubicBezTo>
                  <a:cubicBezTo>
                    <a:pt x="0" y="24"/>
                    <a:pt x="7" y="31"/>
                    <a:pt x="16" y="31"/>
                  </a:cubicBezTo>
                  <a:cubicBezTo>
                    <a:pt x="25" y="31"/>
                    <a:pt x="32" y="24"/>
                    <a:pt x="32" y="15"/>
                  </a:cubicBezTo>
                  <a:close/>
                  <a:moveTo>
                    <a:pt x="5" y="15"/>
                  </a:moveTo>
                  <a:cubicBezTo>
                    <a:pt x="5" y="9"/>
                    <a:pt x="10" y="4"/>
                    <a:pt x="16" y="4"/>
                  </a:cubicBezTo>
                  <a:cubicBezTo>
                    <a:pt x="22" y="4"/>
                    <a:pt x="27" y="9"/>
                    <a:pt x="27" y="15"/>
                  </a:cubicBezTo>
                  <a:cubicBezTo>
                    <a:pt x="27" y="22"/>
                    <a:pt x="22" y="27"/>
                    <a:pt x="16" y="27"/>
                  </a:cubicBezTo>
                  <a:cubicBezTo>
                    <a:pt x="10" y="27"/>
                    <a:pt x="5" y="22"/>
                    <a:pt x="5"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36" name="Group 35"/>
          <p:cNvGrpSpPr/>
          <p:nvPr/>
        </p:nvGrpSpPr>
        <p:grpSpPr>
          <a:xfrm>
            <a:off x="3498169" y="2099919"/>
            <a:ext cx="490514" cy="798580"/>
            <a:chOff x="2832100" y="2760663"/>
            <a:chExt cx="260350" cy="423863"/>
          </a:xfrm>
        </p:grpSpPr>
        <p:sp>
          <p:nvSpPr>
            <p:cNvPr id="37" name="Freeform 36"/>
            <p:cNvSpPr>
              <a:spLocks noEditPoints="1"/>
            </p:cNvSpPr>
            <p:nvPr/>
          </p:nvSpPr>
          <p:spPr bwMode="auto">
            <a:xfrm>
              <a:off x="2898775" y="3095625"/>
              <a:ext cx="123825" cy="38100"/>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5 h 22"/>
                <a:gd name="T16" fmla="*/ 5 w 73"/>
                <a:gd name="T17" fmla="*/ 11 h 22"/>
                <a:gd name="T18" fmla="*/ 12 w 73"/>
                <a:gd name="T19" fmla="*/ 18 h 22"/>
                <a:gd name="T20" fmla="*/ 62 w 73"/>
                <a:gd name="T21" fmla="*/ 18 h 22"/>
                <a:gd name="T22" fmla="*/ 69 w 73"/>
                <a:gd name="T23" fmla="*/ 11 h 22"/>
                <a:gd name="T24" fmla="*/ 62 w 73"/>
                <a:gd name="T25" fmla="*/ 5 h 22"/>
                <a:gd name="T26" fmla="*/ 12 w 7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5"/>
                  </a:moveTo>
                  <a:cubicBezTo>
                    <a:pt x="8" y="5"/>
                    <a:pt x="5" y="7"/>
                    <a:pt x="5" y="11"/>
                  </a:cubicBezTo>
                  <a:cubicBezTo>
                    <a:pt x="5" y="15"/>
                    <a:pt x="8" y="18"/>
                    <a:pt x="12" y="18"/>
                  </a:cubicBezTo>
                  <a:cubicBezTo>
                    <a:pt x="62" y="18"/>
                    <a:pt x="62" y="18"/>
                    <a:pt x="62" y="18"/>
                  </a:cubicBezTo>
                  <a:cubicBezTo>
                    <a:pt x="66" y="18"/>
                    <a:pt x="69" y="15"/>
                    <a:pt x="69" y="11"/>
                  </a:cubicBezTo>
                  <a:cubicBezTo>
                    <a:pt x="69" y="7"/>
                    <a:pt x="66" y="5"/>
                    <a:pt x="62" y="5"/>
                  </a:cubicBez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 name="Freeform 37"/>
            <p:cNvSpPr>
              <a:spLocks noEditPoints="1"/>
            </p:cNvSpPr>
            <p:nvPr/>
          </p:nvSpPr>
          <p:spPr bwMode="auto">
            <a:xfrm>
              <a:off x="2898775" y="3127375"/>
              <a:ext cx="123825" cy="36513"/>
            </a:xfrm>
            <a:custGeom>
              <a:avLst/>
              <a:gdLst>
                <a:gd name="T0" fmla="*/ 62 w 73"/>
                <a:gd name="T1" fmla="*/ 22 h 22"/>
                <a:gd name="T2" fmla="*/ 12 w 73"/>
                <a:gd name="T3" fmla="*/ 22 h 22"/>
                <a:gd name="T4" fmla="*/ 0 w 73"/>
                <a:gd name="T5" fmla="*/ 11 h 22"/>
                <a:gd name="T6" fmla="*/ 12 w 73"/>
                <a:gd name="T7" fmla="*/ 0 h 22"/>
                <a:gd name="T8" fmla="*/ 62 w 73"/>
                <a:gd name="T9" fmla="*/ 0 h 22"/>
                <a:gd name="T10" fmla="*/ 73 w 73"/>
                <a:gd name="T11" fmla="*/ 11 h 22"/>
                <a:gd name="T12" fmla="*/ 62 w 73"/>
                <a:gd name="T13" fmla="*/ 22 h 22"/>
                <a:gd name="T14" fmla="*/ 12 w 73"/>
                <a:gd name="T15" fmla="*/ 4 h 22"/>
                <a:gd name="T16" fmla="*/ 5 w 73"/>
                <a:gd name="T17" fmla="*/ 11 h 22"/>
                <a:gd name="T18" fmla="*/ 12 w 73"/>
                <a:gd name="T19" fmla="*/ 18 h 22"/>
                <a:gd name="T20" fmla="*/ 62 w 73"/>
                <a:gd name="T21" fmla="*/ 18 h 22"/>
                <a:gd name="T22" fmla="*/ 69 w 73"/>
                <a:gd name="T23" fmla="*/ 11 h 22"/>
                <a:gd name="T24" fmla="*/ 62 w 73"/>
                <a:gd name="T25" fmla="*/ 4 h 22"/>
                <a:gd name="T26" fmla="*/ 12 w 73"/>
                <a:gd name="T2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2">
                  <a:moveTo>
                    <a:pt x="62" y="22"/>
                  </a:moveTo>
                  <a:cubicBezTo>
                    <a:pt x="12" y="22"/>
                    <a:pt x="12" y="22"/>
                    <a:pt x="12" y="22"/>
                  </a:cubicBezTo>
                  <a:cubicBezTo>
                    <a:pt x="6" y="22"/>
                    <a:pt x="0" y="17"/>
                    <a:pt x="0" y="11"/>
                  </a:cubicBezTo>
                  <a:cubicBezTo>
                    <a:pt x="0" y="5"/>
                    <a:pt x="6" y="0"/>
                    <a:pt x="12" y="0"/>
                  </a:cubicBezTo>
                  <a:cubicBezTo>
                    <a:pt x="62" y="0"/>
                    <a:pt x="62" y="0"/>
                    <a:pt x="62" y="0"/>
                  </a:cubicBezTo>
                  <a:cubicBezTo>
                    <a:pt x="68" y="0"/>
                    <a:pt x="73" y="5"/>
                    <a:pt x="73" y="11"/>
                  </a:cubicBezTo>
                  <a:cubicBezTo>
                    <a:pt x="73" y="17"/>
                    <a:pt x="68" y="22"/>
                    <a:pt x="62" y="22"/>
                  </a:cubicBezTo>
                  <a:close/>
                  <a:moveTo>
                    <a:pt x="12" y="4"/>
                  </a:moveTo>
                  <a:cubicBezTo>
                    <a:pt x="8" y="4"/>
                    <a:pt x="5" y="7"/>
                    <a:pt x="5" y="11"/>
                  </a:cubicBezTo>
                  <a:cubicBezTo>
                    <a:pt x="5" y="15"/>
                    <a:pt x="8" y="18"/>
                    <a:pt x="12" y="18"/>
                  </a:cubicBezTo>
                  <a:cubicBezTo>
                    <a:pt x="62" y="18"/>
                    <a:pt x="62" y="18"/>
                    <a:pt x="62" y="18"/>
                  </a:cubicBezTo>
                  <a:cubicBezTo>
                    <a:pt x="66" y="18"/>
                    <a:pt x="69" y="15"/>
                    <a:pt x="69" y="11"/>
                  </a:cubicBezTo>
                  <a:cubicBezTo>
                    <a:pt x="69" y="7"/>
                    <a:pt x="66" y="4"/>
                    <a:pt x="62" y="4"/>
                  </a:cubicBezTo>
                  <a:lnTo>
                    <a:pt x="1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9" name="Freeform 38"/>
            <p:cNvSpPr>
              <a:spLocks/>
            </p:cNvSpPr>
            <p:nvPr/>
          </p:nvSpPr>
          <p:spPr bwMode="auto">
            <a:xfrm>
              <a:off x="2921000" y="3157538"/>
              <a:ext cx="80963" cy="26988"/>
            </a:xfrm>
            <a:custGeom>
              <a:avLst/>
              <a:gdLst>
                <a:gd name="T0" fmla="*/ 24 w 48"/>
                <a:gd name="T1" fmla="*/ 16 h 16"/>
                <a:gd name="T2" fmla="*/ 0 w 48"/>
                <a:gd name="T3" fmla="*/ 2 h 16"/>
                <a:gd name="T4" fmla="*/ 2 w 48"/>
                <a:gd name="T5" fmla="*/ 0 h 16"/>
                <a:gd name="T6" fmla="*/ 4 w 48"/>
                <a:gd name="T7" fmla="*/ 2 h 16"/>
                <a:gd name="T8" fmla="*/ 24 w 48"/>
                <a:gd name="T9" fmla="*/ 11 h 16"/>
                <a:gd name="T10" fmla="*/ 43 w 48"/>
                <a:gd name="T11" fmla="*/ 2 h 16"/>
                <a:gd name="T12" fmla="*/ 46 w 48"/>
                <a:gd name="T13" fmla="*/ 0 h 16"/>
                <a:gd name="T14" fmla="*/ 48 w 48"/>
                <a:gd name="T15" fmla="*/ 2 h 16"/>
                <a:gd name="T16" fmla="*/ 24 w 4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6">
                  <a:moveTo>
                    <a:pt x="24" y="16"/>
                  </a:moveTo>
                  <a:cubicBezTo>
                    <a:pt x="10" y="16"/>
                    <a:pt x="0" y="10"/>
                    <a:pt x="0" y="2"/>
                  </a:cubicBezTo>
                  <a:cubicBezTo>
                    <a:pt x="0" y="1"/>
                    <a:pt x="1" y="0"/>
                    <a:pt x="2" y="0"/>
                  </a:cubicBezTo>
                  <a:cubicBezTo>
                    <a:pt x="3" y="0"/>
                    <a:pt x="4" y="1"/>
                    <a:pt x="4" y="2"/>
                  </a:cubicBezTo>
                  <a:cubicBezTo>
                    <a:pt x="4" y="6"/>
                    <a:pt x="12" y="11"/>
                    <a:pt x="24" y="11"/>
                  </a:cubicBezTo>
                  <a:cubicBezTo>
                    <a:pt x="35" y="11"/>
                    <a:pt x="43" y="6"/>
                    <a:pt x="43" y="2"/>
                  </a:cubicBezTo>
                  <a:cubicBezTo>
                    <a:pt x="43" y="1"/>
                    <a:pt x="44" y="0"/>
                    <a:pt x="46" y="0"/>
                  </a:cubicBezTo>
                  <a:cubicBezTo>
                    <a:pt x="47" y="0"/>
                    <a:pt x="48" y="1"/>
                    <a:pt x="48" y="2"/>
                  </a:cubicBezTo>
                  <a:cubicBezTo>
                    <a:pt x="48" y="10"/>
                    <a:pt x="37" y="16"/>
                    <a:pt x="2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 name="Freeform 39"/>
            <p:cNvSpPr>
              <a:spLocks noEditPoints="1"/>
            </p:cNvSpPr>
            <p:nvPr/>
          </p:nvSpPr>
          <p:spPr bwMode="auto">
            <a:xfrm>
              <a:off x="2832100" y="2760663"/>
              <a:ext cx="260350" cy="314325"/>
            </a:xfrm>
            <a:custGeom>
              <a:avLst/>
              <a:gdLst>
                <a:gd name="T0" fmla="*/ 101 w 154"/>
                <a:gd name="T1" fmla="*/ 185 h 185"/>
                <a:gd name="T2" fmla="*/ 53 w 154"/>
                <a:gd name="T3" fmla="*/ 185 h 185"/>
                <a:gd name="T4" fmla="*/ 32 w 154"/>
                <a:gd name="T5" fmla="*/ 164 h 185"/>
                <a:gd name="T6" fmla="*/ 32 w 154"/>
                <a:gd name="T7" fmla="*/ 149 h 185"/>
                <a:gd name="T8" fmla="*/ 22 w 154"/>
                <a:gd name="T9" fmla="*/ 130 h 185"/>
                <a:gd name="T10" fmla="*/ 0 w 154"/>
                <a:gd name="T11" fmla="*/ 77 h 185"/>
                <a:gd name="T12" fmla="*/ 77 w 154"/>
                <a:gd name="T13" fmla="*/ 0 h 185"/>
                <a:gd name="T14" fmla="*/ 154 w 154"/>
                <a:gd name="T15" fmla="*/ 77 h 185"/>
                <a:gd name="T16" fmla="*/ 132 w 154"/>
                <a:gd name="T17" fmla="*/ 130 h 185"/>
                <a:gd name="T18" fmla="*/ 122 w 154"/>
                <a:gd name="T19" fmla="*/ 149 h 185"/>
                <a:gd name="T20" fmla="*/ 122 w 154"/>
                <a:gd name="T21" fmla="*/ 164 h 185"/>
                <a:gd name="T22" fmla="*/ 101 w 154"/>
                <a:gd name="T23" fmla="*/ 185 h 185"/>
                <a:gd name="T24" fmla="*/ 77 w 154"/>
                <a:gd name="T25" fmla="*/ 5 h 185"/>
                <a:gd name="T26" fmla="*/ 5 w 154"/>
                <a:gd name="T27" fmla="*/ 77 h 185"/>
                <a:gd name="T28" fmla="*/ 25 w 154"/>
                <a:gd name="T29" fmla="*/ 127 h 185"/>
                <a:gd name="T30" fmla="*/ 36 w 154"/>
                <a:gd name="T31" fmla="*/ 149 h 185"/>
                <a:gd name="T32" fmla="*/ 36 w 154"/>
                <a:gd name="T33" fmla="*/ 164 h 185"/>
                <a:gd name="T34" fmla="*/ 53 w 154"/>
                <a:gd name="T35" fmla="*/ 180 h 185"/>
                <a:gd name="T36" fmla="*/ 101 w 154"/>
                <a:gd name="T37" fmla="*/ 180 h 185"/>
                <a:gd name="T38" fmla="*/ 117 w 154"/>
                <a:gd name="T39" fmla="*/ 164 h 185"/>
                <a:gd name="T40" fmla="*/ 117 w 154"/>
                <a:gd name="T41" fmla="*/ 149 h 185"/>
                <a:gd name="T42" fmla="*/ 129 w 154"/>
                <a:gd name="T43" fmla="*/ 127 h 185"/>
                <a:gd name="T44" fmla="*/ 149 w 154"/>
                <a:gd name="T45" fmla="*/ 77 h 185"/>
                <a:gd name="T46" fmla="*/ 77 w 154"/>
                <a:gd name="T47" fmla="*/ 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185">
                  <a:moveTo>
                    <a:pt x="101" y="185"/>
                  </a:moveTo>
                  <a:cubicBezTo>
                    <a:pt x="53" y="185"/>
                    <a:pt x="53" y="185"/>
                    <a:pt x="53" y="185"/>
                  </a:cubicBezTo>
                  <a:cubicBezTo>
                    <a:pt x="41" y="185"/>
                    <a:pt x="32" y="175"/>
                    <a:pt x="32" y="164"/>
                  </a:cubicBezTo>
                  <a:cubicBezTo>
                    <a:pt x="32" y="149"/>
                    <a:pt x="32" y="149"/>
                    <a:pt x="32" y="149"/>
                  </a:cubicBezTo>
                  <a:cubicBezTo>
                    <a:pt x="32" y="141"/>
                    <a:pt x="28" y="137"/>
                    <a:pt x="22" y="130"/>
                  </a:cubicBezTo>
                  <a:cubicBezTo>
                    <a:pt x="8" y="117"/>
                    <a:pt x="0" y="97"/>
                    <a:pt x="0" y="77"/>
                  </a:cubicBezTo>
                  <a:cubicBezTo>
                    <a:pt x="0" y="34"/>
                    <a:pt x="34" y="0"/>
                    <a:pt x="77" y="0"/>
                  </a:cubicBezTo>
                  <a:cubicBezTo>
                    <a:pt x="119" y="0"/>
                    <a:pt x="154" y="34"/>
                    <a:pt x="154" y="77"/>
                  </a:cubicBezTo>
                  <a:cubicBezTo>
                    <a:pt x="154" y="97"/>
                    <a:pt x="146" y="117"/>
                    <a:pt x="132" y="130"/>
                  </a:cubicBezTo>
                  <a:cubicBezTo>
                    <a:pt x="125" y="137"/>
                    <a:pt x="122" y="141"/>
                    <a:pt x="122" y="149"/>
                  </a:cubicBezTo>
                  <a:cubicBezTo>
                    <a:pt x="122" y="164"/>
                    <a:pt x="122" y="164"/>
                    <a:pt x="122" y="164"/>
                  </a:cubicBezTo>
                  <a:cubicBezTo>
                    <a:pt x="122" y="175"/>
                    <a:pt x="113" y="185"/>
                    <a:pt x="101" y="185"/>
                  </a:cubicBezTo>
                  <a:close/>
                  <a:moveTo>
                    <a:pt x="77" y="5"/>
                  </a:moveTo>
                  <a:cubicBezTo>
                    <a:pt x="37" y="5"/>
                    <a:pt x="5" y="37"/>
                    <a:pt x="5" y="77"/>
                  </a:cubicBezTo>
                  <a:cubicBezTo>
                    <a:pt x="5" y="96"/>
                    <a:pt x="12" y="114"/>
                    <a:pt x="25" y="127"/>
                  </a:cubicBezTo>
                  <a:cubicBezTo>
                    <a:pt x="32" y="134"/>
                    <a:pt x="36" y="140"/>
                    <a:pt x="36" y="149"/>
                  </a:cubicBezTo>
                  <a:cubicBezTo>
                    <a:pt x="36" y="164"/>
                    <a:pt x="36" y="164"/>
                    <a:pt x="36" y="164"/>
                  </a:cubicBezTo>
                  <a:cubicBezTo>
                    <a:pt x="36" y="173"/>
                    <a:pt x="44" y="180"/>
                    <a:pt x="53" y="180"/>
                  </a:cubicBezTo>
                  <a:cubicBezTo>
                    <a:pt x="101" y="180"/>
                    <a:pt x="101" y="180"/>
                    <a:pt x="101" y="180"/>
                  </a:cubicBezTo>
                  <a:cubicBezTo>
                    <a:pt x="110" y="180"/>
                    <a:pt x="117" y="173"/>
                    <a:pt x="117" y="164"/>
                  </a:cubicBezTo>
                  <a:cubicBezTo>
                    <a:pt x="117" y="149"/>
                    <a:pt x="117" y="149"/>
                    <a:pt x="117" y="149"/>
                  </a:cubicBezTo>
                  <a:cubicBezTo>
                    <a:pt x="117" y="140"/>
                    <a:pt x="122" y="134"/>
                    <a:pt x="129" y="127"/>
                  </a:cubicBezTo>
                  <a:cubicBezTo>
                    <a:pt x="142" y="114"/>
                    <a:pt x="149" y="96"/>
                    <a:pt x="149" y="77"/>
                  </a:cubicBezTo>
                  <a:cubicBezTo>
                    <a:pt x="149" y="37"/>
                    <a:pt x="117" y="5"/>
                    <a:pt x="7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1" name="Freeform 40"/>
            <p:cNvSpPr>
              <a:spLocks noEditPoints="1"/>
            </p:cNvSpPr>
            <p:nvPr/>
          </p:nvSpPr>
          <p:spPr bwMode="auto">
            <a:xfrm>
              <a:off x="2898775" y="3065463"/>
              <a:ext cx="123825" cy="39688"/>
            </a:xfrm>
            <a:custGeom>
              <a:avLst/>
              <a:gdLst>
                <a:gd name="T0" fmla="*/ 62 w 73"/>
                <a:gd name="T1" fmla="*/ 23 h 23"/>
                <a:gd name="T2" fmla="*/ 12 w 73"/>
                <a:gd name="T3" fmla="*/ 23 h 23"/>
                <a:gd name="T4" fmla="*/ 0 w 73"/>
                <a:gd name="T5" fmla="*/ 11 h 23"/>
                <a:gd name="T6" fmla="*/ 12 w 73"/>
                <a:gd name="T7" fmla="*/ 0 h 23"/>
                <a:gd name="T8" fmla="*/ 62 w 73"/>
                <a:gd name="T9" fmla="*/ 0 h 23"/>
                <a:gd name="T10" fmla="*/ 73 w 73"/>
                <a:gd name="T11" fmla="*/ 11 h 23"/>
                <a:gd name="T12" fmla="*/ 62 w 73"/>
                <a:gd name="T13" fmla="*/ 23 h 23"/>
                <a:gd name="T14" fmla="*/ 12 w 73"/>
                <a:gd name="T15" fmla="*/ 5 h 23"/>
                <a:gd name="T16" fmla="*/ 5 w 73"/>
                <a:gd name="T17" fmla="*/ 11 h 23"/>
                <a:gd name="T18" fmla="*/ 12 w 73"/>
                <a:gd name="T19" fmla="*/ 18 h 23"/>
                <a:gd name="T20" fmla="*/ 62 w 73"/>
                <a:gd name="T21" fmla="*/ 18 h 23"/>
                <a:gd name="T22" fmla="*/ 69 w 73"/>
                <a:gd name="T23" fmla="*/ 11 h 23"/>
                <a:gd name="T24" fmla="*/ 62 w 73"/>
                <a:gd name="T25" fmla="*/ 5 h 23"/>
                <a:gd name="T26" fmla="*/ 12 w 73"/>
                <a:gd name="T2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3">
                  <a:moveTo>
                    <a:pt x="62" y="23"/>
                  </a:moveTo>
                  <a:cubicBezTo>
                    <a:pt x="12" y="23"/>
                    <a:pt x="12" y="23"/>
                    <a:pt x="12" y="23"/>
                  </a:cubicBezTo>
                  <a:cubicBezTo>
                    <a:pt x="6" y="23"/>
                    <a:pt x="0" y="17"/>
                    <a:pt x="0" y="11"/>
                  </a:cubicBezTo>
                  <a:cubicBezTo>
                    <a:pt x="0" y="5"/>
                    <a:pt x="6" y="0"/>
                    <a:pt x="12" y="0"/>
                  </a:cubicBezTo>
                  <a:cubicBezTo>
                    <a:pt x="62" y="0"/>
                    <a:pt x="62" y="0"/>
                    <a:pt x="62" y="0"/>
                  </a:cubicBezTo>
                  <a:cubicBezTo>
                    <a:pt x="68" y="0"/>
                    <a:pt x="73" y="5"/>
                    <a:pt x="73" y="11"/>
                  </a:cubicBezTo>
                  <a:cubicBezTo>
                    <a:pt x="73" y="17"/>
                    <a:pt x="68" y="23"/>
                    <a:pt x="62" y="23"/>
                  </a:cubicBezTo>
                  <a:close/>
                  <a:moveTo>
                    <a:pt x="12" y="5"/>
                  </a:moveTo>
                  <a:cubicBezTo>
                    <a:pt x="8" y="5"/>
                    <a:pt x="5" y="8"/>
                    <a:pt x="5" y="11"/>
                  </a:cubicBezTo>
                  <a:cubicBezTo>
                    <a:pt x="5" y="15"/>
                    <a:pt x="8" y="18"/>
                    <a:pt x="12" y="18"/>
                  </a:cubicBezTo>
                  <a:cubicBezTo>
                    <a:pt x="62" y="18"/>
                    <a:pt x="62" y="18"/>
                    <a:pt x="62" y="18"/>
                  </a:cubicBezTo>
                  <a:cubicBezTo>
                    <a:pt x="66" y="18"/>
                    <a:pt x="69" y="15"/>
                    <a:pt x="69" y="11"/>
                  </a:cubicBezTo>
                  <a:cubicBezTo>
                    <a:pt x="69" y="8"/>
                    <a:pt x="66" y="5"/>
                    <a:pt x="62" y="5"/>
                  </a:cubicBezTo>
                  <a:lnTo>
                    <a:pt x="1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cxnSp>
        <p:nvCxnSpPr>
          <p:cNvPr id="44" name="Straight Connector 43"/>
          <p:cNvCxnSpPr>
            <a:stCxn id="9" idx="3"/>
            <a:endCxn id="3" idx="2"/>
          </p:cNvCxnSpPr>
          <p:nvPr/>
        </p:nvCxnSpPr>
        <p:spPr>
          <a:xfrm>
            <a:off x="2668238" y="2459224"/>
            <a:ext cx="181713" cy="1"/>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p:cNvCxnSpPr>
            <a:stCxn id="10" idx="1"/>
            <a:endCxn id="4" idx="6"/>
          </p:cNvCxnSpPr>
          <p:nvPr/>
        </p:nvCxnSpPr>
        <p:spPr>
          <a:xfrm flipH="1">
            <a:off x="6163959" y="2459224"/>
            <a:ext cx="242536" cy="1"/>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87863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1111">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1111">
                                          <p:cBhvr additive="base">
                                            <p:cTn id="7" dur="900" fill="hold"/>
                                            <p:tgtEl>
                                              <p:spTgt spid="3"/>
                                            </p:tgtEl>
                                            <p:attrNameLst>
                                              <p:attrName>ppt_x</p:attrName>
                                            </p:attrNameLst>
                                          </p:cBhvr>
                                          <p:tavLst>
                                            <p:tav tm="0">
                                              <p:val>
                                                <p:strVal val="0-#ppt_w/2"/>
                                              </p:val>
                                            </p:tav>
                                            <p:tav tm="100000">
                                              <p:val>
                                                <p:strVal val="#ppt_x"/>
                                              </p:val>
                                            </p:tav>
                                          </p:tavLst>
                                        </p:anim>
                                        <p:anim calcmode="lin" valueType="num" p14:bounceEnd="61111">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1111">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14:bounceEnd="61111">
                                          <p:cBhvr additive="base">
                                            <p:cTn id="11" dur="1100" fill="hold"/>
                                            <p:tgtEl>
                                              <p:spTgt spid="4"/>
                                            </p:tgtEl>
                                            <p:attrNameLst>
                                              <p:attrName>ppt_x</p:attrName>
                                            </p:attrNameLst>
                                          </p:cBhvr>
                                          <p:tavLst>
                                            <p:tav tm="0">
                                              <p:val>
                                                <p:strVal val="1+#ppt_w/2"/>
                                              </p:val>
                                            </p:tav>
                                            <p:tav tm="100000">
                                              <p:val>
                                                <p:strVal val="#ppt_x"/>
                                              </p:val>
                                            </p:tav>
                                          </p:tavLst>
                                        </p:anim>
                                        <p:anim calcmode="lin" valueType="num" p14:bounceEnd="61111">
                                          <p:cBhvr additive="base">
                                            <p:cTn id="12" dur="1100" fill="hold"/>
                                            <p:tgtEl>
                                              <p:spTgt spid="4"/>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8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80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10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
                                            <p:tgtEl>
                                              <p:spTgt spid="13"/>
                                            </p:tgtEl>
                                          </p:cBhvr>
                                        </p:animEffect>
                                      </p:childTnLst>
                                    </p:cTn>
                                  </p:par>
                                  <p:par>
                                    <p:cTn id="31" presetID="22" presetClass="entr" presetSubtype="4" fill="hold" nodeType="withEffect">
                                      <p:stCondLst>
                                        <p:cond delay="150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200"/>
                                            <p:tgtEl>
                                              <p:spTgt spid="14"/>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
                                            <p:tgtEl>
                                              <p:spTgt spid="12"/>
                                            </p:tgtEl>
                                          </p:cBhvr>
                                        </p:animEffect>
                                      </p:childTnLst>
                                    </p:cTn>
                                  </p:par>
                                  <p:par>
                                    <p:cTn id="37" presetID="10" presetClass="entr" presetSubtype="0" fill="hold" nodeType="withEffect">
                                      <p:stCondLst>
                                        <p:cond delay="80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9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9" grpId="0"/>
          <p:bldP spid="10" grpId="0"/>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100" fill="hold"/>
                                            <p:tgtEl>
                                              <p:spTgt spid="4"/>
                                            </p:tgtEl>
                                            <p:attrNameLst>
                                              <p:attrName>ppt_x</p:attrName>
                                            </p:attrNameLst>
                                          </p:cBhvr>
                                          <p:tavLst>
                                            <p:tav tm="0">
                                              <p:val>
                                                <p:strVal val="1+#ppt_w/2"/>
                                              </p:val>
                                            </p:tav>
                                            <p:tav tm="100000">
                                              <p:val>
                                                <p:strVal val="#ppt_x"/>
                                              </p:val>
                                            </p:tav>
                                          </p:tavLst>
                                        </p:anim>
                                        <p:anim calcmode="lin" valueType="num">
                                          <p:cBhvr additive="base">
                                            <p:cTn id="12" dur="1100" fill="hold"/>
                                            <p:tgtEl>
                                              <p:spTgt spid="4"/>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nodePh="1">
                                      <p:stCondLst>
                                        <p:cond delay="8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80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10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
                                            <p:tgtEl>
                                              <p:spTgt spid="13"/>
                                            </p:tgtEl>
                                          </p:cBhvr>
                                        </p:animEffect>
                                      </p:childTnLst>
                                    </p:cTn>
                                  </p:par>
                                  <p:par>
                                    <p:cTn id="31" presetID="22" presetClass="entr" presetSubtype="4" fill="hold" nodeType="withEffect">
                                      <p:stCondLst>
                                        <p:cond delay="150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200"/>
                                            <p:tgtEl>
                                              <p:spTgt spid="14"/>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
                                            <p:tgtEl>
                                              <p:spTgt spid="12"/>
                                            </p:tgtEl>
                                          </p:cBhvr>
                                        </p:animEffect>
                                      </p:childTnLst>
                                    </p:cTn>
                                  </p:par>
                                  <p:par>
                                    <p:cTn id="37" presetID="10" presetClass="entr" presetSubtype="0" fill="hold" nodeType="withEffect">
                                      <p:stCondLst>
                                        <p:cond delay="80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9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9" grpId="0"/>
          <p:bldP spid="10" grpId="0"/>
          <p:bldP spid="12" grpId="0" animBg="1"/>
          <p:bldP spid="1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2500" b="1" dirty="0">
                <a:solidFill>
                  <a:schemeClr val="accent2"/>
                </a:solidFill>
              </a:rPr>
              <a:t>KPI</a:t>
            </a:r>
            <a:endParaRPr lang="en-US" sz="2500" b="1" dirty="0">
              <a:solidFill>
                <a:schemeClr val="accent2"/>
              </a:solidFill>
            </a:endParaRPr>
          </a:p>
        </p:txBody>
      </p:sp>
      <p:sp>
        <p:nvSpPr>
          <p:cNvPr id="26" name="TextBox 25"/>
          <p:cNvSpPr txBox="1"/>
          <p:nvPr/>
        </p:nvSpPr>
        <p:spPr>
          <a:xfrm>
            <a:off x="6731270" y="1325152"/>
            <a:ext cx="429401" cy="276999"/>
          </a:xfrm>
          <a:prstGeom prst="rect">
            <a:avLst/>
          </a:prstGeom>
          <a:noFill/>
        </p:spPr>
        <p:txBody>
          <a:bodyPr wrap="square" rtlCol="0">
            <a:spAutoFit/>
          </a:bodyPr>
          <a:lstStyle/>
          <a:p>
            <a:pPr algn="ctr"/>
            <a:r>
              <a:rPr lang="en-US" sz="1200" dirty="0">
                <a:solidFill>
                  <a:srgbClr val="FFFFFF"/>
                </a:solidFill>
              </a:rPr>
              <a:t>04</a:t>
            </a:r>
          </a:p>
        </p:txBody>
      </p:sp>
      <p:sp>
        <p:nvSpPr>
          <p:cNvPr id="30" name="TextBox 29"/>
          <p:cNvSpPr txBox="1"/>
          <p:nvPr/>
        </p:nvSpPr>
        <p:spPr>
          <a:xfrm>
            <a:off x="6172772" y="2377212"/>
            <a:ext cx="2194036" cy="338554"/>
          </a:xfrm>
          <a:prstGeom prst="rect">
            <a:avLst/>
          </a:prstGeom>
          <a:noFill/>
        </p:spPr>
        <p:txBody>
          <a:bodyPr wrap="square" rtlCol="0">
            <a:spAutoFit/>
          </a:bodyPr>
          <a:lstStyle/>
          <a:p>
            <a:pPr algn="ctr"/>
            <a:r>
              <a:rPr lang="en-US" sz="1600" dirty="0">
                <a:solidFill>
                  <a:srgbClr val="FFFFFF"/>
                </a:solidFill>
              </a:rPr>
              <a:t>INFOGRAPHIC</a:t>
            </a:r>
          </a:p>
        </p:txBody>
      </p:sp>
      <p:grpSp>
        <p:nvGrpSpPr>
          <p:cNvPr id="3" name="Group 2"/>
          <p:cNvGrpSpPr/>
          <p:nvPr/>
        </p:nvGrpSpPr>
        <p:grpSpPr>
          <a:xfrm>
            <a:off x="2458596" y="855093"/>
            <a:ext cx="2196244" cy="2952515"/>
            <a:chOff x="2578716" y="1275420"/>
            <a:chExt cx="2196244" cy="2952515"/>
          </a:xfrm>
        </p:grpSpPr>
        <p:grpSp>
          <p:nvGrpSpPr>
            <p:cNvPr id="8" name="Group 7"/>
            <p:cNvGrpSpPr/>
            <p:nvPr/>
          </p:nvGrpSpPr>
          <p:grpSpPr>
            <a:xfrm>
              <a:off x="2578716" y="1275420"/>
              <a:ext cx="2196244" cy="2952515"/>
              <a:chOff x="755576" y="1338821"/>
              <a:chExt cx="1872208" cy="2952515"/>
            </a:xfrm>
          </p:grpSpPr>
          <p:sp>
            <p:nvSpPr>
              <p:cNvPr id="9" name="Isosceles Triangle 8"/>
              <p:cNvSpPr>
                <a:spLocks noChangeAspect="1"/>
              </p:cNvSpPr>
              <p:nvPr/>
            </p:nvSpPr>
            <p:spPr>
              <a:xfrm>
                <a:off x="755576" y="1338822"/>
                <a:ext cx="1872208" cy="147616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0" name="Isosceles Triangle 9"/>
              <p:cNvSpPr>
                <a:spLocks noChangeAspect="1"/>
              </p:cNvSpPr>
              <p:nvPr/>
            </p:nvSpPr>
            <p:spPr>
              <a:xfrm rot="10800000">
                <a:off x="1091939" y="1338821"/>
                <a:ext cx="606090" cy="477879"/>
              </a:xfrm>
              <a:prstGeom prst="triangle">
                <a:avLst/>
              </a:prstGeom>
              <a:gradFill flip="none" rotWithShape="1">
                <a:gsLst>
                  <a:gs pos="0">
                    <a:schemeClr val="accent3">
                      <a:lumMod val="75000"/>
                    </a:schemeClr>
                  </a:gs>
                  <a:gs pos="100000">
                    <a:schemeClr val="accent3"/>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1" name="Isosceles Triangle 10"/>
              <p:cNvSpPr>
                <a:spLocks noChangeAspect="1"/>
              </p:cNvSpPr>
              <p:nvPr/>
            </p:nvSpPr>
            <p:spPr>
              <a:xfrm rot="10800000">
                <a:off x="755576" y="2815172"/>
                <a:ext cx="1872208" cy="1476164"/>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3" name="TextBox 22"/>
            <p:cNvSpPr txBox="1"/>
            <p:nvPr/>
          </p:nvSpPr>
          <p:spPr>
            <a:xfrm>
              <a:off x="3120086" y="1325152"/>
              <a:ext cx="429401" cy="276999"/>
            </a:xfrm>
            <a:prstGeom prst="rect">
              <a:avLst/>
            </a:prstGeom>
            <a:noFill/>
          </p:spPr>
          <p:txBody>
            <a:bodyPr wrap="square" rtlCol="0">
              <a:spAutoFit/>
            </a:bodyPr>
            <a:lstStyle/>
            <a:p>
              <a:pPr algn="ctr"/>
              <a:r>
                <a:rPr lang="en-US" sz="1200" dirty="0">
                  <a:solidFill>
                    <a:srgbClr val="FFFFFF"/>
                  </a:solidFill>
                </a:rPr>
                <a:t>02</a:t>
              </a:r>
            </a:p>
          </p:txBody>
        </p:sp>
        <p:sp>
          <p:nvSpPr>
            <p:cNvPr id="28" name="TextBox 27"/>
            <p:cNvSpPr txBox="1"/>
            <p:nvPr/>
          </p:nvSpPr>
          <p:spPr>
            <a:xfrm>
              <a:off x="2579820" y="2377212"/>
              <a:ext cx="2194036" cy="338554"/>
            </a:xfrm>
            <a:prstGeom prst="rect">
              <a:avLst/>
            </a:prstGeom>
            <a:noFill/>
          </p:spPr>
          <p:txBody>
            <a:bodyPr wrap="square" rtlCol="0">
              <a:spAutoFit/>
            </a:bodyPr>
            <a:lstStyle/>
            <a:p>
              <a:pPr algn="ctr"/>
              <a:r>
                <a:rPr lang="lv-LV" sz="1600" dirty="0">
                  <a:solidFill>
                    <a:srgbClr val="FFFFFF"/>
                  </a:solidFill>
                </a:rPr>
                <a:t>DEADLINES</a:t>
              </a:r>
              <a:endParaRPr lang="en-US" sz="1600" dirty="0">
                <a:solidFill>
                  <a:srgbClr val="FFFFFF"/>
                </a:solidFill>
              </a:endParaRPr>
            </a:p>
          </p:txBody>
        </p:sp>
        <p:sp>
          <p:nvSpPr>
            <p:cNvPr id="35" name="TextBox 34"/>
            <p:cNvSpPr txBox="1"/>
            <p:nvPr/>
          </p:nvSpPr>
          <p:spPr>
            <a:xfrm>
              <a:off x="2579820" y="2856784"/>
              <a:ext cx="2194036" cy="261610"/>
            </a:xfrm>
            <a:prstGeom prst="rect">
              <a:avLst/>
            </a:prstGeom>
            <a:noFill/>
          </p:spPr>
          <p:txBody>
            <a:bodyPr wrap="square" rtlCol="0">
              <a:spAutoFit/>
            </a:bodyPr>
            <a:lstStyle/>
            <a:p>
              <a:pPr algn="ctr"/>
              <a:r>
                <a:rPr lang="lv-LV" sz="1100" dirty="0">
                  <a:solidFill>
                    <a:srgbClr val="FFFFFF"/>
                  </a:solidFill>
                </a:rPr>
                <a:t>1 (</a:t>
              </a:r>
              <a:r>
                <a:rPr lang="lv-LV" sz="1100" dirty="0" err="1">
                  <a:solidFill>
                    <a:srgbClr val="FFFFFF"/>
                  </a:solidFill>
                </a:rPr>
                <a:t>missed</a:t>
              </a:r>
              <a:r>
                <a:rPr lang="lv-LV" sz="1100" dirty="0">
                  <a:solidFill>
                    <a:srgbClr val="FFFFFF"/>
                  </a:solidFill>
                </a:rPr>
                <a:t>) – 3 (</a:t>
              </a:r>
              <a:r>
                <a:rPr lang="lv-LV" sz="1100" dirty="0" err="1">
                  <a:solidFill>
                    <a:srgbClr val="FFFFFF"/>
                  </a:solidFill>
                </a:rPr>
                <a:t>on</a:t>
              </a:r>
              <a:r>
                <a:rPr lang="lv-LV" sz="1100" dirty="0">
                  <a:solidFill>
                    <a:srgbClr val="FFFFFF"/>
                  </a:solidFill>
                </a:rPr>
                <a:t> </a:t>
              </a:r>
              <a:r>
                <a:rPr lang="lv-LV" sz="1100" dirty="0" err="1">
                  <a:solidFill>
                    <a:srgbClr val="FFFFFF"/>
                  </a:solidFill>
                </a:rPr>
                <a:t>time</a:t>
              </a:r>
              <a:r>
                <a:rPr lang="lv-LV" sz="1100" dirty="0">
                  <a:solidFill>
                    <a:srgbClr val="FFFFFF"/>
                  </a:solidFill>
                </a:rPr>
                <a:t>)</a:t>
              </a:r>
            </a:p>
          </p:txBody>
        </p:sp>
      </p:grpSp>
      <p:sp>
        <p:nvSpPr>
          <p:cNvPr id="37" name="TextBox 36"/>
          <p:cNvSpPr txBox="1"/>
          <p:nvPr/>
        </p:nvSpPr>
        <p:spPr>
          <a:xfrm>
            <a:off x="6172772" y="2856784"/>
            <a:ext cx="2194036" cy="769441"/>
          </a:xfrm>
          <a:prstGeom prst="rect">
            <a:avLst/>
          </a:prstGeom>
          <a:noFill/>
        </p:spPr>
        <p:txBody>
          <a:bodyPr wrap="square" rtlCol="0">
            <a:spAutoFit/>
          </a:bodyPr>
          <a:lstStyle/>
          <a:p>
            <a:pPr algn="ctr"/>
            <a:r>
              <a:rPr lang="en-US" sz="1100" dirty="0">
                <a:solidFill>
                  <a:srgbClr val="FFFFFF"/>
                </a:solidFill>
              </a:rPr>
              <a:t>Lorem ipsum dolor sit</a:t>
            </a:r>
          </a:p>
          <a:p>
            <a:pPr algn="ctr"/>
            <a:r>
              <a:rPr lang="en-US" sz="1100" dirty="0">
                <a:solidFill>
                  <a:srgbClr val="FFFFFF"/>
                </a:solidFill>
              </a:rPr>
              <a:t>amet consequitor</a:t>
            </a:r>
          </a:p>
          <a:p>
            <a:pPr algn="ctr"/>
            <a:r>
              <a:rPr lang="en-US" sz="1100" dirty="0" err="1">
                <a:solidFill>
                  <a:srgbClr val="FFFFFF"/>
                </a:solidFill>
              </a:rPr>
              <a:t>oragami</a:t>
            </a:r>
            <a:r>
              <a:rPr lang="en-US" sz="1100" dirty="0">
                <a:solidFill>
                  <a:srgbClr val="FFFFFF"/>
                </a:solidFill>
              </a:rPr>
              <a:t> is</a:t>
            </a:r>
          </a:p>
          <a:p>
            <a:pPr algn="ctr"/>
            <a:r>
              <a:rPr lang="en-US" sz="1100" dirty="0">
                <a:solidFill>
                  <a:srgbClr val="FFFFFF"/>
                </a:solidFill>
              </a:rPr>
              <a:t>radical</a:t>
            </a:r>
          </a:p>
        </p:txBody>
      </p:sp>
      <p:sp>
        <p:nvSpPr>
          <p:cNvPr id="43" name="Freeform 6"/>
          <p:cNvSpPr>
            <a:spLocks noChangeAspect="1" noEditPoints="1"/>
          </p:cNvSpPr>
          <p:nvPr/>
        </p:nvSpPr>
        <p:spPr bwMode="auto">
          <a:xfrm>
            <a:off x="7006407" y="1904251"/>
            <a:ext cx="526764" cy="441620"/>
          </a:xfrm>
          <a:custGeom>
            <a:avLst/>
            <a:gdLst>
              <a:gd name="T0" fmla="*/ 188 w 204"/>
              <a:gd name="T1" fmla="*/ 79 h 171"/>
              <a:gd name="T2" fmla="*/ 188 w 204"/>
              <a:gd name="T3" fmla="*/ 79 h 171"/>
              <a:gd name="T4" fmla="*/ 188 w 204"/>
              <a:gd name="T5" fmla="*/ 79 h 171"/>
              <a:gd name="T6" fmla="*/ 156 w 204"/>
              <a:gd name="T7" fmla="*/ 64 h 171"/>
              <a:gd name="T8" fmla="*/ 147 w 204"/>
              <a:gd name="T9" fmla="*/ 16 h 171"/>
              <a:gd name="T10" fmla="*/ 87 w 204"/>
              <a:gd name="T11" fmla="*/ 16 h 171"/>
              <a:gd name="T12" fmla="*/ 51 w 204"/>
              <a:gd name="T13" fmla="*/ 52 h 171"/>
              <a:gd name="T14" fmla="*/ 51 w 204"/>
              <a:gd name="T15" fmla="*/ 52 h 171"/>
              <a:gd name="T16" fmla="*/ 48 w 204"/>
              <a:gd name="T17" fmla="*/ 52 h 171"/>
              <a:gd name="T18" fmla="*/ 13 w 204"/>
              <a:gd name="T19" fmla="*/ 87 h 171"/>
              <a:gd name="T20" fmla="*/ 0 w 204"/>
              <a:gd name="T21" fmla="*/ 119 h 171"/>
              <a:gd name="T22" fmla="*/ 13 w 204"/>
              <a:gd name="T23" fmla="*/ 150 h 171"/>
              <a:gd name="T24" fmla="*/ 45 w 204"/>
              <a:gd name="T25" fmla="*/ 164 h 171"/>
              <a:gd name="T26" fmla="*/ 76 w 204"/>
              <a:gd name="T27" fmla="*/ 150 h 171"/>
              <a:gd name="T28" fmla="*/ 98 w 204"/>
              <a:gd name="T29" fmla="*/ 129 h 171"/>
              <a:gd name="T30" fmla="*/ 112 w 204"/>
              <a:gd name="T31" fmla="*/ 155 h 171"/>
              <a:gd name="T32" fmla="*/ 112 w 204"/>
              <a:gd name="T33" fmla="*/ 155 h 171"/>
              <a:gd name="T34" fmla="*/ 112 w 204"/>
              <a:gd name="T35" fmla="*/ 155 h 171"/>
              <a:gd name="T36" fmla="*/ 150 w 204"/>
              <a:gd name="T37" fmla="*/ 171 h 171"/>
              <a:gd name="T38" fmla="*/ 204 w 204"/>
              <a:gd name="T39" fmla="*/ 117 h 171"/>
              <a:gd name="T40" fmla="*/ 188 w 204"/>
              <a:gd name="T41" fmla="*/ 79 h 171"/>
              <a:gd name="T42" fmla="*/ 114 w 204"/>
              <a:gd name="T43" fmla="*/ 150 h 171"/>
              <a:gd name="T44" fmla="*/ 101 w 204"/>
              <a:gd name="T45" fmla="*/ 117 h 171"/>
              <a:gd name="T46" fmla="*/ 102 w 204"/>
              <a:gd name="T47" fmla="*/ 106 h 171"/>
              <a:gd name="T48" fmla="*/ 102 w 204"/>
              <a:gd name="T49" fmla="*/ 105 h 171"/>
              <a:gd name="T50" fmla="*/ 115 w 204"/>
              <a:gd name="T51" fmla="*/ 82 h 171"/>
              <a:gd name="T52" fmla="*/ 150 w 204"/>
              <a:gd name="T53" fmla="*/ 68 h 171"/>
              <a:gd name="T54" fmla="*/ 152 w 204"/>
              <a:gd name="T55" fmla="*/ 68 h 171"/>
              <a:gd name="T56" fmla="*/ 152 w 204"/>
              <a:gd name="T57" fmla="*/ 68 h 171"/>
              <a:gd name="T58" fmla="*/ 152 w 204"/>
              <a:gd name="T59" fmla="*/ 68 h 171"/>
              <a:gd name="T60" fmla="*/ 183 w 204"/>
              <a:gd name="T61" fmla="*/ 81 h 171"/>
              <a:gd name="T62" fmla="*/ 114 w 204"/>
              <a:gd name="T63" fmla="*/ 150 h 171"/>
              <a:gd name="T64" fmla="*/ 90 w 204"/>
              <a:gd name="T65" fmla="*/ 20 h 171"/>
              <a:gd name="T66" fmla="*/ 144 w 204"/>
              <a:gd name="T67" fmla="*/ 20 h 171"/>
              <a:gd name="T68" fmla="*/ 151 w 204"/>
              <a:gd name="T69" fmla="*/ 63 h 171"/>
              <a:gd name="T70" fmla="*/ 150 w 204"/>
              <a:gd name="T71" fmla="*/ 63 h 171"/>
              <a:gd name="T72" fmla="*/ 112 w 204"/>
              <a:gd name="T73" fmla="*/ 79 h 171"/>
              <a:gd name="T74" fmla="*/ 99 w 204"/>
              <a:gd name="T75" fmla="*/ 100 h 171"/>
              <a:gd name="T76" fmla="*/ 54 w 204"/>
              <a:gd name="T77" fmla="*/ 56 h 171"/>
              <a:gd name="T78" fmla="*/ 90 w 204"/>
              <a:gd name="T79" fmla="*/ 20 h 171"/>
              <a:gd name="T80" fmla="*/ 73 w 204"/>
              <a:gd name="T81" fmla="*/ 147 h 171"/>
              <a:gd name="T82" fmla="*/ 45 w 204"/>
              <a:gd name="T83" fmla="*/ 159 h 171"/>
              <a:gd name="T84" fmla="*/ 16 w 204"/>
              <a:gd name="T85" fmla="*/ 147 h 171"/>
              <a:gd name="T86" fmla="*/ 16 w 204"/>
              <a:gd name="T87" fmla="*/ 90 h 171"/>
              <a:gd name="T88" fmla="*/ 49 w 204"/>
              <a:gd name="T89" fmla="*/ 57 h 171"/>
              <a:gd name="T90" fmla="*/ 98 w 204"/>
              <a:gd name="T91" fmla="*/ 106 h 171"/>
              <a:gd name="T92" fmla="*/ 96 w 204"/>
              <a:gd name="T93" fmla="*/ 117 h 171"/>
              <a:gd name="T94" fmla="*/ 97 w 204"/>
              <a:gd name="T95" fmla="*/ 124 h 171"/>
              <a:gd name="T96" fmla="*/ 73 w 204"/>
              <a:gd name="T97" fmla="*/ 147 h 171"/>
              <a:gd name="T98" fmla="*/ 150 w 204"/>
              <a:gd name="T99" fmla="*/ 166 h 171"/>
              <a:gd name="T100" fmla="*/ 117 w 204"/>
              <a:gd name="T101" fmla="*/ 153 h 171"/>
              <a:gd name="T102" fmla="*/ 186 w 204"/>
              <a:gd name="T103" fmla="*/ 84 h 171"/>
              <a:gd name="T104" fmla="*/ 199 w 204"/>
              <a:gd name="T105" fmla="*/ 117 h 171"/>
              <a:gd name="T106" fmla="*/ 150 w 204"/>
              <a:gd name="T107" fmla="*/ 16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71">
                <a:moveTo>
                  <a:pt x="188" y="79"/>
                </a:moveTo>
                <a:cubicBezTo>
                  <a:pt x="188" y="79"/>
                  <a:pt x="188" y="79"/>
                  <a:pt x="188" y="79"/>
                </a:cubicBezTo>
                <a:cubicBezTo>
                  <a:pt x="188" y="79"/>
                  <a:pt x="188" y="79"/>
                  <a:pt x="188" y="79"/>
                </a:cubicBezTo>
                <a:cubicBezTo>
                  <a:pt x="179" y="71"/>
                  <a:pt x="168" y="65"/>
                  <a:pt x="156" y="64"/>
                </a:cubicBezTo>
                <a:cubicBezTo>
                  <a:pt x="163" y="48"/>
                  <a:pt x="159" y="29"/>
                  <a:pt x="147" y="16"/>
                </a:cubicBezTo>
                <a:cubicBezTo>
                  <a:pt x="130" y="0"/>
                  <a:pt x="103" y="0"/>
                  <a:pt x="87" y="16"/>
                </a:cubicBezTo>
                <a:cubicBezTo>
                  <a:pt x="51" y="52"/>
                  <a:pt x="51" y="52"/>
                  <a:pt x="51" y="52"/>
                </a:cubicBezTo>
                <a:cubicBezTo>
                  <a:pt x="51" y="52"/>
                  <a:pt x="51" y="52"/>
                  <a:pt x="51" y="52"/>
                </a:cubicBezTo>
                <a:cubicBezTo>
                  <a:pt x="50" y="51"/>
                  <a:pt x="48" y="51"/>
                  <a:pt x="48" y="52"/>
                </a:cubicBezTo>
                <a:cubicBezTo>
                  <a:pt x="13" y="87"/>
                  <a:pt x="13" y="87"/>
                  <a:pt x="13" y="87"/>
                </a:cubicBezTo>
                <a:cubicBezTo>
                  <a:pt x="4" y="95"/>
                  <a:pt x="0" y="107"/>
                  <a:pt x="0" y="119"/>
                </a:cubicBezTo>
                <a:cubicBezTo>
                  <a:pt x="0" y="131"/>
                  <a:pt x="4" y="142"/>
                  <a:pt x="13" y="150"/>
                </a:cubicBezTo>
                <a:cubicBezTo>
                  <a:pt x="21" y="159"/>
                  <a:pt x="33" y="164"/>
                  <a:pt x="45" y="164"/>
                </a:cubicBezTo>
                <a:cubicBezTo>
                  <a:pt x="57" y="164"/>
                  <a:pt x="68" y="159"/>
                  <a:pt x="76" y="150"/>
                </a:cubicBezTo>
                <a:cubicBezTo>
                  <a:pt x="98" y="129"/>
                  <a:pt x="98" y="129"/>
                  <a:pt x="98" y="129"/>
                </a:cubicBezTo>
                <a:cubicBezTo>
                  <a:pt x="100" y="139"/>
                  <a:pt x="105" y="148"/>
                  <a:pt x="112" y="155"/>
                </a:cubicBezTo>
                <a:cubicBezTo>
                  <a:pt x="112" y="155"/>
                  <a:pt x="112" y="155"/>
                  <a:pt x="112" y="155"/>
                </a:cubicBezTo>
                <a:cubicBezTo>
                  <a:pt x="112" y="155"/>
                  <a:pt x="112" y="155"/>
                  <a:pt x="112" y="155"/>
                </a:cubicBezTo>
                <a:cubicBezTo>
                  <a:pt x="122" y="165"/>
                  <a:pt x="135" y="171"/>
                  <a:pt x="150" y="171"/>
                </a:cubicBezTo>
                <a:cubicBezTo>
                  <a:pt x="180" y="171"/>
                  <a:pt x="204" y="147"/>
                  <a:pt x="204" y="117"/>
                </a:cubicBezTo>
                <a:cubicBezTo>
                  <a:pt x="204" y="102"/>
                  <a:pt x="198" y="89"/>
                  <a:pt x="188" y="79"/>
                </a:cubicBezTo>
                <a:close/>
                <a:moveTo>
                  <a:pt x="114" y="150"/>
                </a:moveTo>
                <a:cubicBezTo>
                  <a:pt x="106" y="141"/>
                  <a:pt x="101" y="130"/>
                  <a:pt x="101" y="117"/>
                </a:cubicBezTo>
                <a:cubicBezTo>
                  <a:pt x="101" y="113"/>
                  <a:pt x="101" y="109"/>
                  <a:pt x="102" y="106"/>
                </a:cubicBezTo>
                <a:cubicBezTo>
                  <a:pt x="102" y="105"/>
                  <a:pt x="102" y="105"/>
                  <a:pt x="102" y="105"/>
                </a:cubicBezTo>
                <a:cubicBezTo>
                  <a:pt x="105" y="97"/>
                  <a:pt x="109" y="89"/>
                  <a:pt x="115" y="82"/>
                </a:cubicBezTo>
                <a:cubicBezTo>
                  <a:pt x="125" y="73"/>
                  <a:pt x="137" y="68"/>
                  <a:pt x="150" y="68"/>
                </a:cubicBezTo>
                <a:cubicBezTo>
                  <a:pt x="151" y="68"/>
                  <a:pt x="151" y="68"/>
                  <a:pt x="152" y="68"/>
                </a:cubicBezTo>
                <a:cubicBezTo>
                  <a:pt x="152" y="68"/>
                  <a:pt x="152" y="68"/>
                  <a:pt x="152" y="68"/>
                </a:cubicBezTo>
                <a:cubicBezTo>
                  <a:pt x="152" y="68"/>
                  <a:pt x="152" y="68"/>
                  <a:pt x="152" y="68"/>
                </a:cubicBezTo>
                <a:cubicBezTo>
                  <a:pt x="164" y="69"/>
                  <a:pt x="175" y="73"/>
                  <a:pt x="183" y="81"/>
                </a:cubicBezTo>
                <a:lnTo>
                  <a:pt x="114" y="150"/>
                </a:lnTo>
                <a:close/>
                <a:moveTo>
                  <a:pt x="90" y="20"/>
                </a:moveTo>
                <a:cubicBezTo>
                  <a:pt x="105" y="5"/>
                  <a:pt x="129" y="5"/>
                  <a:pt x="144" y="20"/>
                </a:cubicBezTo>
                <a:cubicBezTo>
                  <a:pt x="155" y="31"/>
                  <a:pt x="158" y="49"/>
                  <a:pt x="151" y="63"/>
                </a:cubicBezTo>
                <a:cubicBezTo>
                  <a:pt x="150" y="63"/>
                  <a:pt x="150" y="63"/>
                  <a:pt x="150" y="63"/>
                </a:cubicBezTo>
                <a:cubicBezTo>
                  <a:pt x="136" y="63"/>
                  <a:pt x="122" y="69"/>
                  <a:pt x="112" y="79"/>
                </a:cubicBezTo>
                <a:cubicBezTo>
                  <a:pt x="106" y="85"/>
                  <a:pt x="102" y="92"/>
                  <a:pt x="99" y="100"/>
                </a:cubicBezTo>
                <a:cubicBezTo>
                  <a:pt x="54" y="56"/>
                  <a:pt x="54" y="56"/>
                  <a:pt x="54" y="56"/>
                </a:cubicBezTo>
                <a:lnTo>
                  <a:pt x="90" y="20"/>
                </a:lnTo>
                <a:close/>
                <a:moveTo>
                  <a:pt x="73" y="147"/>
                </a:moveTo>
                <a:cubicBezTo>
                  <a:pt x="66" y="155"/>
                  <a:pt x="55" y="159"/>
                  <a:pt x="45" y="159"/>
                </a:cubicBezTo>
                <a:cubicBezTo>
                  <a:pt x="34" y="159"/>
                  <a:pt x="24" y="155"/>
                  <a:pt x="16" y="147"/>
                </a:cubicBezTo>
                <a:cubicBezTo>
                  <a:pt x="1" y="131"/>
                  <a:pt x="1" y="106"/>
                  <a:pt x="16" y="90"/>
                </a:cubicBezTo>
                <a:cubicBezTo>
                  <a:pt x="49" y="57"/>
                  <a:pt x="49" y="57"/>
                  <a:pt x="49" y="57"/>
                </a:cubicBezTo>
                <a:cubicBezTo>
                  <a:pt x="98" y="106"/>
                  <a:pt x="98" y="106"/>
                  <a:pt x="98" y="106"/>
                </a:cubicBezTo>
                <a:cubicBezTo>
                  <a:pt x="97" y="109"/>
                  <a:pt x="96" y="113"/>
                  <a:pt x="96" y="117"/>
                </a:cubicBezTo>
                <a:cubicBezTo>
                  <a:pt x="96" y="119"/>
                  <a:pt x="96" y="121"/>
                  <a:pt x="97" y="124"/>
                </a:cubicBezTo>
                <a:lnTo>
                  <a:pt x="73" y="147"/>
                </a:lnTo>
                <a:close/>
                <a:moveTo>
                  <a:pt x="150" y="166"/>
                </a:moveTo>
                <a:cubicBezTo>
                  <a:pt x="137" y="166"/>
                  <a:pt x="126" y="161"/>
                  <a:pt x="117" y="153"/>
                </a:cubicBezTo>
                <a:cubicBezTo>
                  <a:pt x="186" y="84"/>
                  <a:pt x="186" y="84"/>
                  <a:pt x="186" y="84"/>
                </a:cubicBezTo>
                <a:cubicBezTo>
                  <a:pt x="194" y="93"/>
                  <a:pt x="199" y="104"/>
                  <a:pt x="199" y="117"/>
                </a:cubicBezTo>
                <a:cubicBezTo>
                  <a:pt x="199" y="144"/>
                  <a:pt x="177" y="166"/>
                  <a:pt x="150" y="1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grpSp>
        <p:nvGrpSpPr>
          <p:cNvPr id="62" name="Group 61"/>
          <p:cNvGrpSpPr>
            <a:grpSpLocks noChangeAspect="1"/>
          </p:cNvGrpSpPr>
          <p:nvPr/>
        </p:nvGrpSpPr>
        <p:grpSpPr>
          <a:xfrm>
            <a:off x="1633029" y="1830505"/>
            <a:ext cx="479576" cy="509324"/>
            <a:chOff x="476250" y="5167313"/>
            <a:chExt cx="1484313" cy="1576387"/>
          </a:xfrm>
        </p:grpSpPr>
        <p:sp>
          <p:nvSpPr>
            <p:cNvPr id="49" name="Freeform 13"/>
            <p:cNvSpPr>
              <a:spLocks noEditPoints="1"/>
            </p:cNvSpPr>
            <p:nvPr/>
          </p:nvSpPr>
          <p:spPr bwMode="auto">
            <a:xfrm>
              <a:off x="476250" y="5167313"/>
              <a:ext cx="1484313" cy="1576387"/>
            </a:xfrm>
            <a:custGeom>
              <a:avLst/>
              <a:gdLst>
                <a:gd name="T0" fmla="*/ 177 w 185"/>
                <a:gd name="T1" fmla="*/ 153 h 196"/>
                <a:gd name="T2" fmla="*/ 123 w 185"/>
                <a:gd name="T3" fmla="*/ 42 h 196"/>
                <a:gd name="T4" fmla="*/ 123 w 185"/>
                <a:gd name="T5" fmla="*/ 23 h 196"/>
                <a:gd name="T6" fmla="*/ 130 w 185"/>
                <a:gd name="T7" fmla="*/ 23 h 196"/>
                <a:gd name="T8" fmla="*/ 133 w 185"/>
                <a:gd name="T9" fmla="*/ 21 h 196"/>
                <a:gd name="T10" fmla="*/ 133 w 185"/>
                <a:gd name="T11" fmla="*/ 2 h 196"/>
                <a:gd name="T12" fmla="*/ 130 w 185"/>
                <a:gd name="T13" fmla="*/ 0 h 196"/>
                <a:gd name="T14" fmla="*/ 53 w 185"/>
                <a:gd name="T15" fmla="*/ 0 h 196"/>
                <a:gd name="T16" fmla="*/ 51 w 185"/>
                <a:gd name="T17" fmla="*/ 2 h 196"/>
                <a:gd name="T18" fmla="*/ 51 w 185"/>
                <a:gd name="T19" fmla="*/ 21 h 196"/>
                <a:gd name="T20" fmla="*/ 53 w 185"/>
                <a:gd name="T21" fmla="*/ 23 h 196"/>
                <a:gd name="T22" fmla="*/ 62 w 185"/>
                <a:gd name="T23" fmla="*/ 23 h 196"/>
                <a:gd name="T24" fmla="*/ 62 w 185"/>
                <a:gd name="T25" fmla="*/ 42 h 196"/>
                <a:gd name="T26" fmla="*/ 8 w 185"/>
                <a:gd name="T27" fmla="*/ 153 h 196"/>
                <a:gd name="T28" fmla="*/ 5 w 185"/>
                <a:gd name="T29" fmla="*/ 188 h 196"/>
                <a:gd name="T30" fmla="*/ 24 w 185"/>
                <a:gd name="T31" fmla="*/ 196 h 196"/>
                <a:gd name="T32" fmla="*/ 162 w 185"/>
                <a:gd name="T33" fmla="*/ 196 h 196"/>
                <a:gd name="T34" fmla="*/ 180 w 185"/>
                <a:gd name="T35" fmla="*/ 188 h 196"/>
                <a:gd name="T36" fmla="*/ 177 w 185"/>
                <a:gd name="T37" fmla="*/ 153 h 196"/>
                <a:gd name="T38" fmla="*/ 55 w 185"/>
                <a:gd name="T39" fmla="*/ 4 h 196"/>
                <a:gd name="T40" fmla="*/ 128 w 185"/>
                <a:gd name="T41" fmla="*/ 4 h 196"/>
                <a:gd name="T42" fmla="*/ 128 w 185"/>
                <a:gd name="T43" fmla="*/ 18 h 196"/>
                <a:gd name="T44" fmla="*/ 121 w 185"/>
                <a:gd name="T45" fmla="*/ 18 h 196"/>
                <a:gd name="T46" fmla="*/ 65 w 185"/>
                <a:gd name="T47" fmla="*/ 18 h 196"/>
                <a:gd name="T48" fmla="*/ 55 w 185"/>
                <a:gd name="T49" fmla="*/ 18 h 196"/>
                <a:gd name="T50" fmla="*/ 55 w 185"/>
                <a:gd name="T51" fmla="*/ 4 h 196"/>
                <a:gd name="T52" fmla="*/ 176 w 185"/>
                <a:gd name="T53" fmla="*/ 185 h 196"/>
                <a:gd name="T54" fmla="*/ 162 w 185"/>
                <a:gd name="T55" fmla="*/ 191 h 196"/>
                <a:gd name="T56" fmla="*/ 24 w 185"/>
                <a:gd name="T57" fmla="*/ 191 h 196"/>
                <a:gd name="T58" fmla="*/ 9 w 185"/>
                <a:gd name="T59" fmla="*/ 185 h 196"/>
                <a:gd name="T60" fmla="*/ 13 w 185"/>
                <a:gd name="T61" fmla="*/ 155 h 196"/>
                <a:gd name="T62" fmla="*/ 67 w 185"/>
                <a:gd name="T63" fmla="*/ 44 h 196"/>
                <a:gd name="T64" fmla="*/ 67 w 185"/>
                <a:gd name="T65" fmla="*/ 43 h 196"/>
                <a:gd name="T66" fmla="*/ 67 w 185"/>
                <a:gd name="T67" fmla="*/ 23 h 196"/>
                <a:gd name="T68" fmla="*/ 118 w 185"/>
                <a:gd name="T69" fmla="*/ 23 h 196"/>
                <a:gd name="T70" fmla="*/ 118 w 185"/>
                <a:gd name="T71" fmla="*/ 43 h 196"/>
                <a:gd name="T72" fmla="*/ 119 w 185"/>
                <a:gd name="T73" fmla="*/ 44 h 196"/>
                <a:gd name="T74" fmla="*/ 173 w 185"/>
                <a:gd name="T75" fmla="*/ 155 h 196"/>
                <a:gd name="T76" fmla="*/ 176 w 185"/>
                <a:gd name="T77" fmla="*/ 18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5" h="196">
                  <a:moveTo>
                    <a:pt x="177" y="153"/>
                  </a:moveTo>
                  <a:cubicBezTo>
                    <a:pt x="123" y="42"/>
                    <a:pt x="123" y="42"/>
                    <a:pt x="123" y="42"/>
                  </a:cubicBezTo>
                  <a:cubicBezTo>
                    <a:pt x="123" y="23"/>
                    <a:pt x="123" y="23"/>
                    <a:pt x="123" y="23"/>
                  </a:cubicBezTo>
                  <a:cubicBezTo>
                    <a:pt x="130" y="23"/>
                    <a:pt x="130" y="23"/>
                    <a:pt x="130" y="23"/>
                  </a:cubicBezTo>
                  <a:cubicBezTo>
                    <a:pt x="132" y="23"/>
                    <a:pt x="133" y="22"/>
                    <a:pt x="133" y="21"/>
                  </a:cubicBezTo>
                  <a:cubicBezTo>
                    <a:pt x="133" y="2"/>
                    <a:pt x="133" y="2"/>
                    <a:pt x="133" y="2"/>
                  </a:cubicBezTo>
                  <a:cubicBezTo>
                    <a:pt x="133" y="1"/>
                    <a:pt x="132" y="0"/>
                    <a:pt x="130" y="0"/>
                  </a:cubicBezTo>
                  <a:cubicBezTo>
                    <a:pt x="53" y="0"/>
                    <a:pt x="53" y="0"/>
                    <a:pt x="53" y="0"/>
                  </a:cubicBezTo>
                  <a:cubicBezTo>
                    <a:pt x="52" y="0"/>
                    <a:pt x="51" y="1"/>
                    <a:pt x="51" y="2"/>
                  </a:cubicBezTo>
                  <a:cubicBezTo>
                    <a:pt x="51" y="21"/>
                    <a:pt x="51" y="21"/>
                    <a:pt x="51" y="21"/>
                  </a:cubicBezTo>
                  <a:cubicBezTo>
                    <a:pt x="51" y="22"/>
                    <a:pt x="52" y="23"/>
                    <a:pt x="53" y="23"/>
                  </a:cubicBezTo>
                  <a:cubicBezTo>
                    <a:pt x="62" y="23"/>
                    <a:pt x="62" y="23"/>
                    <a:pt x="62" y="23"/>
                  </a:cubicBezTo>
                  <a:cubicBezTo>
                    <a:pt x="62" y="42"/>
                    <a:pt x="62" y="42"/>
                    <a:pt x="62" y="42"/>
                  </a:cubicBezTo>
                  <a:cubicBezTo>
                    <a:pt x="8" y="153"/>
                    <a:pt x="8" y="153"/>
                    <a:pt x="8" y="153"/>
                  </a:cubicBezTo>
                  <a:cubicBezTo>
                    <a:pt x="1" y="169"/>
                    <a:pt x="0" y="181"/>
                    <a:pt x="5" y="188"/>
                  </a:cubicBezTo>
                  <a:cubicBezTo>
                    <a:pt x="9" y="193"/>
                    <a:pt x="15" y="196"/>
                    <a:pt x="24" y="196"/>
                  </a:cubicBezTo>
                  <a:cubicBezTo>
                    <a:pt x="162" y="196"/>
                    <a:pt x="162" y="196"/>
                    <a:pt x="162" y="196"/>
                  </a:cubicBezTo>
                  <a:cubicBezTo>
                    <a:pt x="171" y="196"/>
                    <a:pt x="177" y="193"/>
                    <a:pt x="180" y="188"/>
                  </a:cubicBezTo>
                  <a:cubicBezTo>
                    <a:pt x="185" y="181"/>
                    <a:pt x="184" y="169"/>
                    <a:pt x="177" y="153"/>
                  </a:cubicBezTo>
                  <a:close/>
                  <a:moveTo>
                    <a:pt x="55" y="4"/>
                  </a:moveTo>
                  <a:cubicBezTo>
                    <a:pt x="128" y="4"/>
                    <a:pt x="128" y="4"/>
                    <a:pt x="128" y="4"/>
                  </a:cubicBezTo>
                  <a:cubicBezTo>
                    <a:pt x="128" y="18"/>
                    <a:pt x="128" y="18"/>
                    <a:pt x="128" y="18"/>
                  </a:cubicBezTo>
                  <a:cubicBezTo>
                    <a:pt x="121" y="18"/>
                    <a:pt x="121" y="18"/>
                    <a:pt x="121" y="18"/>
                  </a:cubicBezTo>
                  <a:cubicBezTo>
                    <a:pt x="65" y="18"/>
                    <a:pt x="65" y="18"/>
                    <a:pt x="65" y="18"/>
                  </a:cubicBezTo>
                  <a:cubicBezTo>
                    <a:pt x="55" y="18"/>
                    <a:pt x="55" y="18"/>
                    <a:pt x="55" y="18"/>
                  </a:cubicBezTo>
                  <a:lnTo>
                    <a:pt x="55" y="4"/>
                  </a:lnTo>
                  <a:close/>
                  <a:moveTo>
                    <a:pt x="176" y="185"/>
                  </a:moveTo>
                  <a:cubicBezTo>
                    <a:pt x="174" y="189"/>
                    <a:pt x="169" y="191"/>
                    <a:pt x="162" y="191"/>
                  </a:cubicBezTo>
                  <a:cubicBezTo>
                    <a:pt x="24" y="191"/>
                    <a:pt x="24" y="191"/>
                    <a:pt x="24" y="191"/>
                  </a:cubicBezTo>
                  <a:cubicBezTo>
                    <a:pt x="16" y="191"/>
                    <a:pt x="12" y="189"/>
                    <a:pt x="9" y="185"/>
                  </a:cubicBezTo>
                  <a:cubicBezTo>
                    <a:pt x="5" y="180"/>
                    <a:pt x="7" y="169"/>
                    <a:pt x="13" y="155"/>
                  </a:cubicBezTo>
                  <a:cubicBezTo>
                    <a:pt x="67" y="44"/>
                    <a:pt x="67" y="44"/>
                    <a:pt x="67" y="44"/>
                  </a:cubicBezTo>
                  <a:cubicBezTo>
                    <a:pt x="67" y="44"/>
                    <a:pt x="67" y="43"/>
                    <a:pt x="67" y="43"/>
                  </a:cubicBezTo>
                  <a:cubicBezTo>
                    <a:pt x="67" y="23"/>
                    <a:pt x="67" y="23"/>
                    <a:pt x="67" y="23"/>
                  </a:cubicBezTo>
                  <a:cubicBezTo>
                    <a:pt x="118" y="23"/>
                    <a:pt x="118" y="23"/>
                    <a:pt x="118" y="23"/>
                  </a:cubicBezTo>
                  <a:cubicBezTo>
                    <a:pt x="118" y="43"/>
                    <a:pt x="118" y="43"/>
                    <a:pt x="118" y="43"/>
                  </a:cubicBezTo>
                  <a:cubicBezTo>
                    <a:pt x="118" y="43"/>
                    <a:pt x="118" y="44"/>
                    <a:pt x="119" y="44"/>
                  </a:cubicBezTo>
                  <a:cubicBezTo>
                    <a:pt x="173" y="155"/>
                    <a:pt x="173" y="155"/>
                    <a:pt x="173" y="155"/>
                  </a:cubicBezTo>
                  <a:cubicBezTo>
                    <a:pt x="179" y="169"/>
                    <a:pt x="180" y="180"/>
                    <a:pt x="176"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14"/>
            <p:cNvSpPr>
              <a:spLocks noEditPoints="1"/>
            </p:cNvSpPr>
            <p:nvPr/>
          </p:nvSpPr>
          <p:spPr bwMode="auto">
            <a:xfrm>
              <a:off x="812800" y="5770563"/>
              <a:ext cx="811213" cy="812800"/>
            </a:xfrm>
            <a:custGeom>
              <a:avLst/>
              <a:gdLst>
                <a:gd name="T0" fmla="*/ 99 w 101"/>
                <a:gd name="T1" fmla="*/ 35 h 101"/>
                <a:gd name="T2" fmla="*/ 99 w 101"/>
                <a:gd name="T3" fmla="*/ 35 h 101"/>
                <a:gd name="T4" fmla="*/ 99 w 101"/>
                <a:gd name="T5" fmla="*/ 35 h 101"/>
                <a:gd name="T6" fmla="*/ 99 w 101"/>
                <a:gd name="T7" fmla="*/ 35 h 101"/>
                <a:gd name="T8" fmla="*/ 98 w 101"/>
                <a:gd name="T9" fmla="*/ 35 h 101"/>
                <a:gd name="T10" fmla="*/ 98 w 101"/>
                <a:gd name="T11" fmla="*/ 35 h 101"/>
                <a:gd name="T12" fmla="*/ 98 w 101"/>
                <a:gd name="T13" fmla="*/ 34 h 101"/>
                <a:gd name="T14" fmla="*/ 98 w 101"/>
                <a:gd name="T15" fmla="*/ 34 h 101"/>
                <a:gd name="T16" fmla="*/ 98 w 101"/>
                <a:gd name="T17" fmla="*/ 34 h 101"/>
                <a:gd name="T18" fmla="*/ 98 w 101"/>
                <a:gd name="T19" fmla="*/ 34 h 101"/>
                <a:gd name="T20" fmla="*/ 97 w 101"/>
                <a:gd name="T21" fmla="*/ 34 h 101"/>
                <a:gd name="T22" fmla="*/ 97 w 101"/>
                <a:gd name="T23" fmla="*/ 34 h 101"/>
                <a:gd name="T24" fmla="*/ 96 w 101"/>
                <a:gd name="T25" fmla="*/ 34 h 101"/>
                <a:gd name="T26" fmla="*/ 74 w 101"/>
                <a:gd name="T27" fmla="*/ 40 h 101"/>
                <a:gd name="T28" fmla="*/ 51 w 101"/>
                <a:gd name="T29" fmla="*/ 0 h 101"/>
                <a:gd name="T30" fmla="*/ 26 w 101"/>
                <a:gd name="T31" fmla="*/ 39 h 101"/>
                <a:gd name="T32" fmla="*/ 6 w 101"/>
                <a:gd name="T33" fmla="*/ 34 h 101"/>
                <a:gd name="T34" fmla="*/ 6 w 101"/>
                <a:gd name="T35" fmla="*/ 33 h 101"/>
                <a:gd name="T36" fmla="*/ 3 w 101"/>
                <a:gd name="T37" fmla="*/ 35 h 101"/>
                <a:gd name="T38" fmla="*/ 3 w 101"/>
                <a:gd name="T39" fmla="*/ 35 h 101"/>
                <a:gd name="T40" fmla="*/ 3 w 101"/>
                <a:gd name="T41" fmla="*/ 35 h 101"/>
                <a:gd name="T42" fmla="*/ 0 w 101"/>
                <a:gd name="T43" fmla="*/ 50 h 101"/>
                <a:gd name="T44" fmla="*/ 51 w 101"/>
                <a:gd name="T45" fmla="*/ 101 h 101"/>
                <a:gd name="T46" fmla="*/ 101 w 101"/>
                <a:gd name="T47" fmla="*/ 50 h 101"/>
                <a:gd name="T48" fmla="*/ 99 w 101"/>
                <a:gd name="T49" fmla="*/ 35 h 101"/>
                <a:gd name="T50" fmla="*/ 99 w 101"/>
                <a:gd name="T51" fmla="*/ 35 h 101"/>
                <a:gd name="T52" fmla="*/ 51 w 101"/>
                <a:gd name="T53" fmla="*/ 5 h 101"/>
                <a:gd name="T54" fmla="*/ 70 w 101"/>
                <a:gd name="T55" fmla="*/ 42 h 101"/>
                <a:gd name="T56" fmla="*/ 52 w 101"/>
                <a:gd name="T57" fmla="*/ 60 h 101"/>
                <a:gd name="T58" fmla="*/ 31 w 101"/>
                <a:gd name="T59" fmla="*/ 41 h 101"/>
                <a:gd name="T60" fmla="*/ 51 w 101"/>
                <a:gd name="T61" fmla="*/ 5 h 101"/>
                <a:gd name="T62" fmla="*/ 5 w 101"/>
                <a:gd name="T63" fmla="*/ 50 h 101"/>
                <a:gd name="T64" fmla="*/ 7 w 101"/>
                <a:gd name="T65" fmla="*/ 38 h 101"/>
                <a:gd name="T66" fmla="*/ 49 w 101"/>
                <a:gd name="T67" fmla="*/ 64 h 101"/>
                <a:gd name="T68" fmla="*/ 41 w 101"/>
                <a:gd name="T69" fmla="*/ 93 h 101"/>
                <a:gd name="T70" fmla="*/ 41 w 101"/>
                <a:gd name="T71" fmla="*/ 95 h 101"/>
                <a:gd name="T72" fmla="*/ 5 w 101"/>
                <a:gd name="T73" fmla="*/ 50 h 101"/>
                <a:gd name="T74" fmla="*/ 51 w 101"/>
                <a:gd name="T75" fmla="*/ 96 h 101"/>
                <a:gd name="T76" fmla="*/ 46 w 101"/>
                <a:gd name="T77" fmla="*/ 96 h 101"/>
                <a:gd name="T78" fmla="*/ 46 w 101"/>
                <a:gd name="T79" fmla="*/ 93 h 101"/>
                <a:gd name="T80" fmla="*/ 95 w 101"/>
                <a:gd name="T81" fmla="*/ 39 h 101"/>
                <a:gd name="T82" fmla="*/ 96 w 101"/>
                <a:gd name="T83" fmla="*/ 50 h 101"/>
                <a:gd name="T84" fmla="*/ 51 w 101"/>
                <a:gd name="T8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01">
                  <a:moveTo>
                    <a:pt x="99" y="35"/>
                  </a:moveTo>
                  <a:cubicBezTo>
                    <a:pt x="99" y="35"/>
                    <a:pt x="99" y="35"/>
                    <a:pt x="99" y="35"/>
                  </a:cubicBezTo>
                  <a:cubicBezTo>
                    <a:pt x="99" y="35"/>
                    <a:pt x="99" y="35"/>
                    <a:pt x="99" y="35"/>
                  </a:cubicBezTo>
                  <a:cubicBezTo>
                    <a:pt x="99" y="35"/>
                    <a:pt x="99" y="35"/>
                    <a:pt x="99" y="35"/>
                  </a:cubicBezTo>
                  <a:cubicBezTo>
                    <a:pt x="98" y="35"/>
                    <a:pt x="98" y="35"/>
                    <a:pt x="98" y="35"/>
                  </a:cubicBezTo>
                  <a:cubicBezTo>
                    <a:pt x="98" y="35"/>
                    <a:pt x="98" y="35"/>
                    <a:pt x="98" y="35"/>
                  </a:cubicBezTo>
                  <a:cubicBezTo>
                    <a:pt x="98" y="34"/>
                    <a:pt x="98" y="34"/>
                    <a:pt x="98" y="34"/>
                  </a:cubicBezTo>
                  <a:cubicBezTo>
                    <a:pt x="98" y="34"/>
                    <a:pt x="98" y="34"/>
                    <a:pt x="98" y="34"/>
                  </a:cubicBezTo>
                  <a:cubicBezTo>
                    <a:pt x="98" y="34"/>
                    <a:pt x="98" y="34"/>
                    <a:pt x="98" y="34"/>
                  </a:cubicBezTo>
                  <a:cubicBezTo>
                    <a:pt x="98" y="34"/>
                    <a:pt x="98" y="34"/>
                    <a:pt x="98" y="34"/>
                  </a:cubicBezTo>
                  <a:cubicBezTo>
                    <a:pt x="97" y="34"/>
                    <a:pt x="97" y="34"/>
                    <a:pt x="97" y="34"/>
                  </a:cubicBezTo>
                  <a:cubicBezTo>
                    <a:pt x="97" y="34"/>
                    <a:pt x="97" y="34"/>
                    <a:pt x="97" y="34"/>
                  </a:cubicBezTo>
                  <a:cubicBezTo>
                    <a:pt x="97" y="34"/>
                    <a:pt x="96" y="34"/>
                    <a:pt x="96" y="34"/>
                  </a:cubicBezTo>
                  <a:cubicBezTo>
                    <a:pt x="88" y="34"/>
                    <a:pt x="81" y="36"/>
                    <a:pt x="74" y="40"/>
                  </a:cubicBezTo>
                  <a:cubicBezTo>
                    <a:pt x="69" y="17"/>
                    <a:pt x="56" y="0"/>
                    <a:pt x="51" y="0"/>
                  </a:cubicBezTo>
                  <a:cubicBezTo>
                    <a:pt x="46" y="0"/>
                    <a:pt x="30" y="15"/>
                    <a:pt x="26" y="39"/>
                  </a:cubicBezTo>
                  <a:cubicBezTo>
                    <a:pt x="20" y="36"/>
                    <a:pt x="13" y="34"/>
                    <a:pt x="6" y="34"/>
                  </a:cubicBezTo>
                  <a:cubicBezTo>
                    <a:pt x="6" y="33"/>
                    <a:pt x="6" y="33"/>
                    <a:pt x="6" y="33"/>
                  </a:cubicBezTo>
                  <a:cubicBezTo>
                    <a:pt x="5" y="33"/>
                    <a:pt x="3" y="34"/>
                    <a:pt x="3" y="35"/>
                  </a:cubicBezTo>
                  <a:cubicBezTo>
                    <a:pt x="3" y="35"/>
                    <a:pt x="3" y="35"/>
                    <a:pt x="3" y="35"/>
                  </a:cubicBezTo>
                  <a:cubicBezTo>
                    <a:pt x="3" y="35"/>
                    <a:pt x="3" y="35"/>
                    <a:pt x="3" y="35"/>
                  </a:cubicBezTo>
                  <a:cubicBezTo>
                    <a:pt x="1" y="40"/>
                    <a:pt x="0" y="45"/>
                    <a:pt x="0" y="50"/>
                  </a:cubicBezTo>
                  <a:cubicBezTo>
                    <a:pt x="0" y="78"/>
                    <a:pt x="23" y="101"/>
                    <a:pt x="51" y="101"/>
                  </a:cubicBezTo>
                  <a:cubicBezTo>
                    <a:pt x="78" y="101"/>
                    <a:pt x="101" y="78"/>
                    <a:pt x="101" y="50"/>
                  </a:cubicBezTo>
                  <a:cubicBezTo>
                    <a:pt x="101" y="45"/>
                    <a:pt x="100" y="40"/>
                    <a:pt x="99" y="35"/>
                  </a:cubicBezTo>
                  <a:cubicBezTo>
                    <a:pt x="99" y="35"/>
                    <a:pt x="99" y="35"/>
                    <a:pt x="99" y="35"/>
                  </a:cubicBezTo>
                  <a:close/>
                  <a:moveTo>
                    <a:pt x="51" y="5"/>
                  </a:moveTo>
                  <a:cubicBezTo>
                    <a:pt x="53" y="6"/>
                    <a:pt x="66" y="20"/>
                    <a:pt x="70" y="42"/>
                  </a:cubicBezTo>
                  <a:cubicBezTo>
                    <a:pt x="63" y="47"/>
                    <a:pt x="57" y="53"/>
                    <a:pt x="52" y="60"/>
                  </a:cubicBezTo>
                  <a:cubicBezTo>
                    <a:pt x="46" y="52"/>
                    <a:pt x="39" y="45"/>
                    <a:pt x="31" y="41"/>
                  </a:cubicBezTo>
                  <a:cubicBezTo>
                    <a:pt x="34" y="19"/>
                    <a:pt x="48" y="5"/>
                    <a:pt x="51" y="5"/>
                  </a:cubicBezTo>
                  <a:close/>
                  <a:moveTo>
                    <a:pt x="5" y="50"/>
                  </a:moveTo>
                  <a:cubicBezTo>
                    <a:pt x="5" y="46"/>
                    <a:pt x="6" y="42"/>
                    <a:pt x="7" y="38"/>
                  </a:cubicBezTo>
                  <a:cubicBezTo>
                    <a:pt x="24" y="40"/>
                    <a:pt x="40" y="49"/>
                    <a:pt x="49" y="64"/>
                  </a:cubicBezTo>
                  <a:cubicBezTo>
                    <a:pt x="44" y="73"/>
                    <a:pt x="41" y="83"/>
                    <a:pt x="41" y="93"/>
                  </a:cubicBezTo>
                  <a:cubicBezTo>
                    <a:pt x="41" y="94"/>
                    <a:pt x="41" y="94"/>
                    <a:pt x="41" y="95"/>
                  </a:cubicBezTo>
                  <a:cubicBezTo>
                    <a:pt x="21" y="91"/>
                    <a:pt x="5" y="72"/>
                    <a:pt x="5" y="50"/>
                  </a:cubicBezTo>
                  <a:close/>
                  <a:moveTo>
                    <a:pt x="51" y="96"/>
                  </a:moveTo>
                  <a:cubicBezTo>
                    <a:pt x="49" y="96"/>
                    <a:pt x="48" y="96"/>
                    <a:pt x="46" y="96"/>
                  </a:cubicBezTo>
                  <a:cubicBezTo>
                    <a:pt x="46" y="95"/>
                    <a:pt x="46" y="94"/>
                    <a:pt x="46" y="93"/>
                  </a:cubicBezTo>
                  <a:cubicBezTo>
                    <a:pt x="46" y="65"/>
                    <a:pt x="67" y="42"/>
                    <a:pt x="95" y="39"/>
                  </a:cubicBezTo>
                  <a:cubicBezTo>
                    <a:pt x="96" y="42"/>
                    <a:pt x="96" y="46"/>
                    <a:pt x="96" y="50"/>
                  </a:cubicBezTo>
                  <a:cubicBezTo>
                    <a:pt x="96" y="75"/>
                    <a:pt x="76" y="96"/>
                    <a:pt x="51"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60" name="Group 59"/>
          <p:cNvGrpSpPr>
            <a:grpSpLocks noChangeAspect="1"/>
          </p:cNvGrpSpPr>
          <p:nvPr/>
        </p:nvGrpSpPr>
        <p:grpSpPr>
          <a:xfrm>
            <a:off x="5190294" y="1779663"/>
            <a:ext cx="583698" cy="556000"/>
            <a:chOff x="6705600" y="5022850"/>
            <a:chExt cx="1806575" cy="1720850"/>
          </a:xfrm>
        </p:grpSpPr>
        <p:sp>
          <p:nvSpPr>
            <p:cNvPr id="51" name="Freeform 15"/>
            <p:cNvSpPr>
              <a:spLocks noEditPoints="1"/>
            </p:cNvSpPr>
            <p:nvPr/>
          </p:nvSpPr>
          <p:spPr bwMode="auto">
            <a:xfrm>
              <a:off x="6705600" y="5248275"/>
              <a:ext cx="1806575" cy="1495425"/>
            </a:xfrm>
            <a:custGeom>
              <a:avLst/>
              <a:gdLst>
                <a:gd name="T0" fmla="*/ 225 w 225"/>
                <a:gd name="T1" fmla="*/ 102 h 186"/>
                <a:gd name="T2" fmla="*/ 225 w 225"/>
                <a:gd name="T3" fmla="*/ 101 h 186"/>
                <a:gd name="T4" fmla="*/ 172 w 225"/>
                <a:gd name="T5" fmla="*/ 33 h 186"/>
                <a:gd name="T6" fmla="*/ 124 w 225"/>
                <a:gd name="T7" fmla="*/ 16 h 186"/>
                <a:gd name="T8" fmla="*/ 93 w 225"/>
                <a:gd name="T9" fmla="*/ 16 h 186"/>
                <a:gd name="T10" fmla="*/ 2 w 225"/>
                <a:gd name="T11" fmla="*/ 33 h 186"/>
                <a:gd name="T12" fmla="*/ 0 w 225"/>
                <a:gd name="T13" fmla="*/ 159 h 186"/>
                <a:gd name="T14" fmla="*/ 29 w 225"/>
                <a:gd name="T15" fmla="*/ 162 h 186"/>
                <a:gd name="T16" fmla="*/ 83 w 225"/>
                <a:gd name="T17" fmla="*/ 162 h 186"/>
                <a:gd name="T18" fmla="*/ 170 w 225"/>
                <a:gd name="T19" fmla="*/ 186 h 186"/>
                <a:gd name="T20" fmla="*/ 223 w 225"/>
                <a:gd name="T21" fmla="*/ 162 h 186"/>
                <a:gd name="T22" fmla="*/ 225 w 225"/>
                <a:gd name="T23" fmla="*/ 102 h 186"/>
                <a:gd name="T24" fmla="*/ 218 w 225"/>
                <a:gd name="T25" fmla="*/ 100 h 186"/>
                <a:gd name="T26" fmla="*/ 153 w 225"/>
                <a:gd name="T27" fmla="*/ 54 h 186"/>
                <a:gd name="T28" fmla="*/ 218 w 225"/>
                <a:gd name="T29" fmla="*/ 100 h 186"/>
                <a:gd name="T30" fmla="*/ 109 w 225"/>
                <a:gd name="T31" fmla="*/ 5 h 186"/>
                <a:gd name="T32" fmla="*/ 120 w 225"/>
                <a:gd name="T33" fmla="*/ 33 h 186"/>
                <a:gd name="T34" fmla="*/ 98 w 225"/>
                <a:gd name="T35" fmla="*/ 16 h 186"/>
                <a:gd name="T36" fmla="*/ 33 w 225"/>
                <a:gd name="T37" fmla="*/ 159 h 186"/>
                <a:gd name="T38" fmla="*/ 78 w 225"/>
                <a:gd name="T39" fmla="*/ 159 h 186"/>
                <a:gd name="T40" fmla="*/ 170 w 225"/>
                <a:gd name="T41" fmla="*/ 182 h 186"/>
                <a:gd name="T42" fmla="*/ 148 w 225"/>
                <a:gd name="T43" fmla="*/ 159 h 186"/>
                <a:gd name="T44" fmla="*/ 170 w 225"/>
                <a:gd name="T45" fmla="*/ 137 h 186"/>
                <a:gd name="T46" fmla="*/ 170 w 225"/>
                <a:gd name="T47" fmla="*/ 182 h 186"/>
                <a:gd name="T48" fmla="*/ 170 w 225"/>
                <a:gd name="T49" fmla="*/ 132 h 186"/>
                <a:gd name="T50" fmla="*/ 83 w 225"/>
                <a:gd name="T51" fmla="*/ 157 h 186"/>
                <a:gd name="T52" fmla="*/ 29 w 225"/>
                <a:gd name="T53" fmla="*/ 157 h 186"/>
                <a:gd name="T54" fmla="*/ 5 w 225"/>
                <a:gd name="T55" fmla="*/ 38 h 186"/>
                <a:gd name="T56" fmla="*/ 179 w 225"/>
                <a:gd name="T57" fmla="*/ 50 h 186"/>
                <a:gd name="T58" fmla="*/ 149 w 225"/>
                <a:gd name="T59" fmla="*/ 52 h 186"/>
                <a:gd name="T60" fmla="*/ 151 w 225"/>
                <a:gd name="T61" fmla="*/ 105 h 186"/>
                <a:gd name="T62" fmla="*/ 221 w 225"/>
                <a:gd name="T63" fmla="*/ 15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5" h="186">
                  <a:moveTo>
                    <a:pt x="225" y="102"/>
                  </a:moveTo>
                  <a:cubicBezTo>
                    <a:pt x="225" y="102"/>
                    <a:pt x="225" y="102"/>
                    <a:pt x="225" y="102"/>
                  </a:cubicBezTo>
                  <a:cubicBezTo>
                    <a:pt x="225" y="101"/>
                    <a:pt x="225" y="101"/>
                    <a:pt x="225" y="101"/>
                  </a:cubicBezTo>
                  <a:cubicBezTo>
                    <a:pt x="225" y="101"/>
                    <a:pt x="225" y="101"/>
                    <a:pt x="225" y="101"/>
                  </a:cubicBezTo>
                  <a:cubicBezTo>
                    <a:pt x="174" y="34"/>
                    <a:pt x="174" y="34"/>
                    <a:pt x="174" y="34"/>
                  </a:cubicBezTo>
                  <a:cubicBezTo>
                    <a:pt x="173" y="34"/>
                    <a:pt x="173" y="33"/>
                    <a:pt x="172" y="33"/>
                  </a:cubicBezTo>
                  <a:cubicBezTo>
                    <a:pt x="124" y="33"/>
                    <a:pt x="124" y="33"/>
                    <a:pt x="124" y="33"/>
                  </a:cubicBezTo>
                  <a:cubicBezTo>
                    <a:pt x="124" y="16"/>
                    <a:pt x="124" y="16"/>
                    <a:pt x="124" y="16"/>
                  </a:cubicBezTo>
                  <a:cubicBezTo>
                    <a:pt x="124" y="7"/>
                    <a:pt x="118" y="0"/>
                    <a:pt x="109" y="0"/>
                  </a:cubicBezTo>
                  <a:cubicBezTo>
                    <a:pt x="100" y="0"/>
                    <a:pt x="93" y="7"/>
                    <a:pt x="93" y="16"/>
                  </a:cubicBezTo>
                  <a:cubicBezTo>
                    <a:pt x="93" y="33"/>
                    <a:pt x="93" y="33"/>
                    <a:pt x="93" y="33"/>
                  </a:cubicBezTo>
                  <a:cubicBezTo>
                    <a:pt x="2" y="33"/>
                    <a:pt x="2" y="33"/>
                    <a:pt x="2" y="33"/>
                  </a:cubicBezTo>
                  <a:cubicBezTo>
                    <a:pt x="1" y="33"/>
                    <a:pt x="0" y="35"/>
                    <a:pt x="0" y="36"/>
                  </a:cubicBezTo>
                  <a:cubicBezTo>
                    <a:pt x="0" y="159"/>
                    <a:pt x="0" y="159"/>
                    <a:pt x="0" y="159"/>
                  </a:cubicBezTo>
                  <a:cubicBezTo>
                    <a:pt x="0" y="160"/>
                    <a:pt x="1" y="162"/>
                    <a:pt x="2" y="162"/>
                  </a:cubicBezTo>
                  <a:cubicBezTo>
                    <a:pt x="29" y="162"/>
                    <a:pt x="29" y="162"/>
                    <a:pt x="29" y="162"/>
                  </a:cubicBezTo>
                  <a:cubicBezTo>
                    <a:pt x="30" y="175"/>
                    <a:pt x="41" y="186"/>
                    <a:pt x="56" y="186"/>
                  </a:cubicBezTo>
                  <a:cubicBezTo>
                    <a:pt x="70" y="186"/>
                    <a:pt x="82" y="175"/>
                    <a:pt x="83" y="162"/>
                  </a:cubicBezTo>
                  <a:cubicBezTo>
                    <a:pt x="143" y="162"/>
                    <a:pt x="143" y="162"/>
                    <a:pt x="143" y="162"/>
                  </a:cubicBezTo>
                  <a:cubicBezTo>
                    <a:pt x="144" y="175"/>
                    <a:pt x="156" y="186"/>
                    <a:pt x="170" y="186"/>
                  </a:cubicBezTo>
                  <a:cubicBezTo>
                    <a:pt x="185" y="186"/>
                    <a:pt x="196" y="175"/>
                    <a:pt x="197" y="162"/>
                  </a:cubicBezTo>
                  <a:cubicBezTo>
                    <a:pt x="223" y="162"/>
                    <a:pt x="223" y="162"/>
                    <a:pt x="223" y="162"/>
                  </a:cubicBezTo>
                  <a:cubicBezTo>
                    <a:pt x="224" y="162"/>
                    <a:pt x="225" y="160"/>
                    <a:pt x="225" y="159"/>
                  </a:cubicBezTo>
                  <a:cubicBezTo>
                    <a:pt x="225" y="102"/>
                    <a:pt x="225" y="102"/>
                    <a:pt x="225" y="102"/>
                  </a:cubicBezTo>
                  <a:cubicBezTo>
                    <a:pt x="225" y="102"/>
                    <a:pt x="225" y="102"/>
                    <a:pt x="225" y="102"/>
                  </a:cubicBezTo>
                  <a:close/>
                  <a:moveTo>
                    <a:pt x="218" y="100"/>
                  </a:moveTo>
                  <a:cubicBezTo>
                    <a:pt x="153" y="100"/>
                    <a:pt x="153" y="100"/>
                    <a:pt x="153" y="100"/>
                  </a:cubicBezTo>
                  <a:cubicBezTo>
                    <a:pt x="153" y="54"/>
                    <a:pt x="153" y="54"/>
                    <a:pt x="153" y="54"/>
                  </a:cubicBezTo>
                  <a:cubicBezTo>
                    <a:pt x="183" y="54"/>
                    <a:pt x="183" y="54"/>
                    <a:pt x="183" y="54"/>
                  </a:cubicBezTo>
                  <a:lnTo>
                    <a:pt x="218" y="100"/>
                  </a:lnTo>
                  <a:close/>
                  <a:moveTo>
                    <a:pt x="98" y="16"/>
                  </a:moveTo>
                  <a:cubicBezTo>
                    <a:pt x="98" y="10"/>
                    <a:pt x="103" y="5"/>
                    <a:pt x="109" y="5"/>
                  </a:cubicBezTo>
                  <a:cubicBezTo>
                    <a:pt x="115" y="5"/>
                    <a:pt x="120" y="10"/>
                    <a:pt x="120" y="16"/>
                  </a:cubicBezTo>
                  <a:cubicBezTo>
                    <a:pt x="120" y="33"/>
                    <a:pt x="120" y="33"/>
                    <a:pt x="120" y="33"/>
                  </a:cubicBezTo>
                  <a:cubicBezTo>
                    <a:pt x="98" y="33"/>
                    <a:pt x="98" y="33"/>
                    <a:pt x="98" y="33"/>
                  </a:cubicBezTo>
                  <a:lnTo>
                    <a:pt x="98" y="16"/>
                  </a:lnTo>
                  <a:close/>
                  <a:moveTo>
                    <a:pt x="56" y="182"/>
                  </a:moveTo>
                  <a:cubicBezTo>
                    <a:pt x="43" y="182"/>
                    <a:pt x="33" y="172"/>
                    <a:pt x="33" y="159"/>
                  </a:cubicBezTo>
                  <a:cubicBezTo>
                    <a:pt x="33" y="147"/>
                    <a:pt x="43" y="137"/>
                    <a:pt x="56" y="137"/>
                  </a:cubicBezTo>
                  <a:cubicBezTo>
                    <a:pt x="68" y="137"/>
                    <a:pt x="78" y="147"/>
                    <a:pt x="78" y="159"/>
                  </a:cubicBezTo>
                  <a:cubicBezTo>
                    <a:pt x="78" y="172"/>
                    <a:pt x="68" y="182"/>
                    <a:pt x="56" y="182"/>
                  </a:cubicBezTo>
                  <a:close/>
                  <a:moveTo>
                    <a:pt x="170" y="182"/>
                  </a:moveTo>
                  <a:cubicBezTo>
                    <a:pt x="158" y="182"/>
                    <a:pt x="148" y="172"/>
                    <a:pt x="148" y="160"/>
                  </a:cubicBezTo>
                  <a:cubicBezTo>
                    <a:pt x="148" y="160"/>
                    <a:pt x="148" y="160"/>
                    <a:pt x="148" y="159"/>
                  </a:cubicBezTo>
                  <a:cubicBezTo>
                    <a:pt x="148" y="159"/>
                    <a:pt x="148" y="158"/>
                    <a:pt x="148" y="158"/>
                  </a:cubicBezTo>
                  <a:cubicBezTo>
                    <a:pt x="148" y="146"/>
                    <a:pt x="158" y="137"/>
                    <a:pt x="170" y="137"/>
                  </a:cubicBezTo>
                  <a:cubicBezTo>
                    <a:pt x="183" y="137"/>
                    <a:pt x="193" y="147"/>
                    <a:pt x="193" y="159"/>
                  </a:cubicBezTo>
                  <a:cubicBezTo>
                    <a:pt x="193" y="172"/>
                    <a:pt x="183" y="182"/>
                    <a:pt x="170" y="182"/>
                  </a:cubicBezTo>
                  <a:close/>
                  <a:moveTo>
                    <a:pt x="197" y="157"/>
                  </a:moveTo>
                  <a:cubicBezTo>
                    <a:pt x="196" y="143"/>
                    <a:pt x="185" y="132"/>
                    <a:pt x="170" y="132"/>
                  </a:cubicBezTo>
                  <a:cubicBezTo>
                    <a:pt x="156" y="132"/>
                    <a:pt x="144" y="143"/>
                    <a:pt x="143" y="157"/>
                  </a:cubicBezTo>
                  <a:cubicBezTo>
                    <a:pt x="83" y="157"/>
                    <a:pt x="83" y="157"/>
                    <a:pt x="83" y="157"/>
                  </a:cubicBezTo>
                  <a:cubicBezTo>
                    <a:pt x="82" y="143"/>
                    <a:pt x="70" y="132"/>
                    <a:pt x="56" y="132"/>
                  </a:cubicBezTo>
                  <a:cubicBezTo>
                    <a:pt x="41" y="132"/>
                    <a:pt x="30" y="143"/>
                    <a:pt x="29" y="157"/>
                  </a:cubicBezTo>
                  <a:cubicBezTo>
                    <a:pt x="5" y="157"/>
                    <a:pt x="5" y="157"/>
                    <a:pt x="5" y="157"/>
                  </a:cubicBezTo>
                  <a:cubicBezTo>
                    <a:pt x="5" y="38"/>
                    <a:pt x="5" y="38"/>
                    <a:pt x="5" y="38"/>
                  </a:cubicBezTo>
                  <a:cubicBezTo>
                    <a:pt x="171" y="38"/>
                    <a:pt x="171" y="38"/>
                    <a:pt x="171" y="38"/>
                  </a:cubicBezTo>
                  <a:cubicBezTo>
                    <a:pt x="179" y="50"/>
                    <a:pt x="179" y="50"/>
                    <a:pt x="179" y="50"/>
                  </a:cubicBezTo>
                  <a:cubicBezTo>
                    <a:pt x="151" y="50"/>
                    <a:pt x="151" y="50"/>
                    <a:pt x="151" y="50"/>
                  </a:cubicBezTo>
                  <a:cubicBezTo>
                    <a:pt x="150" y="50"/>
                    <a:pt x="149" y="51"/>
                    <a:pt x="149" y="52"/>
                  </a:cubicBezTo>
                  <a:cubicBezTo>
                    <a:pt x="149" y="102"/>
                    <a:pt x="149" y="102"/>
                    <a:pt x="149" y="102"/>
                  </a:cubicBezTo>
                  <a:cubicBezTo>
                    <a:pt x="149" y="104"/>
                    <a:pt x="150" y="105"/>
                    <a:pt x="151" y="105"/>
                  </a:cubicBezTo>
                  <a:cubicBezTo>
                    <a:pt x="221" y="105"/>
                    <a:pt x="221" y="105"/>
                    <a:pt x="221" y="105"/>
                  </a:cubicBezTo>
                  <a:cubicBezTo>
                    <a:pt x="221" y="157"/>
                    <a:pt x="221" y="157"/>
                    <a:pt x="221" y="157"/>
                  </a:cubicBezTo>
                  <a:lnTo>
                    <a:pt x="197"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2" name="Freeform 16"/>
            <p:cNvSpPr>
              <a:spLocks/>
            </p:cNvSpPr>
            <p:nvPr/>
          </p:nvSpPr>
          <p:spPr bwMode="auto">
            <a:xfrm>
              <a:off x="7196138" y="5384800"/>
              <a:ext cx="152400" cy="39687"/>
            </a:xfrm>
            <a:custGeom>
              <a:avLst/>
              <a:gdLst>
                <a:gd name="T0" fmla="*/ 3 w 19"/>
                <a:gd name="T1" fmla="*/ 5 h 5"/>
                <a:gd name="T2" fmla="*/ 17 w 19"/>
                <a:gd name="T3" fmla="*/ 5 h 5"/>
                <a:gd name="T4" fmla="*/ 19 w 19"/>
                <a:gd name="T5" fmla="*/ 2 h 5"/>
                <a:gd name="T6" fmla="*/ 17 w 19"/>
                <a:gd name="T7" fmla="*/ 0 h 5"/>
                <a:gd name="T8" fmla="*/ 3 w 19"/>
                <a:gd name="T9" fmla="*/ 0 h 5"/>
                <a:gd name="T10" fmla="*/ 0 w 19"/>
                <a:gd name="T11" fmla="*/ 2 h 5"/>
                <a:gd name="T12" fmla="*/ 3 w 1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3" y="5"/>
                  </a:moveTo>
                  <a:cubicBezTo>
                    <a:pt x="17" y="5"/>
                    <a:pt x="17" y="5"/>
                    <a:pt x="17" y="5"/>
                  </a:cubicBezTo>
                  <a:cubicBezTo>
                    <a:pt x="18" y="5"/>
                    <a:pt x="19" y="3"/>
                    <a:pt x="19" y="2"/>
                  </a:cubicBezTo>
                  <a:cubicBezTo>
                    <a:pt x="19" y="1"/>
                    <a:pt x="18" y="0"/>
                    <a:pt x="17" y="0"/>
                  </a:cubicBezTo>
                  <a:cubicBezTo>
                    <a:pt x="3" y="0"/>
                    <a:pt x="3" y="0"/>
                    <a:pt x="3" y="0"/>
                  </a:cubicBezTo>
                  <a:cubicBezTo>
                    <a:pt x="1" y="0"/>
                    <a:pt x="0" y="1"/>
                    <a:pt x="0" y="2"/>
                  </a:cubicBezTo>
                  <a:cubicBezTo>
                    <a:pt x="0" y="3"/>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3" name="Freeform 17"/>
            <p:cNvSpPr>
              <a:spLocks/>
            </p:cNvSpPr>
            <p:nvPr/>
          </p:nvSpPr>
          <p:spPr bwMode="auto">
            <a:xfrm>
              <a:off x="7813675" y="5384800"/>
              <a:ext cx="152400" cy="39687"/>
            </a:xfrm>
            <a:custGeom>
              <a:avLst/>
              <a:gdLst>
                <a:gd name="T0" fmla="*/ 0 w 19"/>
                <a:gd name="T1" fmla="*/ 2 h 5"/>
                <a:gd name="T2" fmla="*/ 2 w 19"/>
                <a:gd name="T3" fmla="*/ 5 h 5"/>
                <a:gd name="T4" fmla="*/ 16 w 19"/>
                <a:gd name="T5" fmla="*/ 5 h 5"/>
                <a:gd name="T6" fmla="*/ 19 w 19"/>
                <a:gd name="T7" fmla="*/ 2 h 5"/>
                <a:gd name="T8" fmla="*/ 16 w 19"/>
                <a:gd name="T9" fmla="*/ 0 h 5"/>
                <a:gd name="T10" fmla="*/ 2 w 19"/>
                <a:gd name="T11" fmla="*/ 0 h 5"/>
                <a:gd name="T12" fmla="*/ 0 w 1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0" y="2"/>
                  </a:moveTo>
                  <a:cubicBezTo>
                    <a:pt x="0" y="3"/>
                    <a:pt x="1" y="5"/>
                    <a:pt x="2" y="5"/>
                  </a:cubicBezTo>
                  <a:cubicBezTo>
                    <a:pt x="16" y="5"/>
                    <a:pt x="16" y="5"/>
                    <a:pt x="16" y="5"/>
                  </a:cubicBezTo>
                  <a:cubicBezTo>
                    <a:pt x="17" y="5"/>
                    <a:pt x="19" y="3"/>
                    <a:pt x="19" y="2"/>
                  </a:cubicBezTo>
                  <a:cubicBezTo>
                    <a:pt x="19" y="1"/>
                    <a:pt x="17" y="0"/>
                    <a:pt x="16" y="0"/>
                  </a:cubicBezTo>
                  <a:cubicBezTo>
                    <a:pt x="2" y="0"/>
                    <a:pt x="2" y="0"/>
                    <a:pt x="2" y="0"/>
                  </a:cubicBezTo>
                  <a:cubicBezTo>
                    <a:pt x="1" y="0"/>
                    <a:pt x="0"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4" name="Freeform 18"/>
            <p:cNvSpPr>
              <a:spLocks/>
            </p:cNvSpPr>
            <p:nvPr/>
          </p:nvSpPr>
          <p:spPr bwMode="auto">
            <a:xfrm>
              <a:off x="7299325" y="5127625"/>
              <a:ext cx="128588" cy="120650"/>
            </a:xfrm>
            <a:custGeom>
              <a:avLst/>
              <a:gdLst>
                <a:gd name="T0" fmla="*/ 12 w 16"/>
                <a:gd name="T1" fmla="*/ 14 h 15"/>
                <a:gd name="T2" fmla="*/ 13 w 16"/>
                <a:gd name="T3" fmla="*/ 15 h 15"/>
                <a:gd name="T4" fmla="*/ 15 w 16"/>
                <a:gd name="T5" fmla="*/ 14 h 15"/>
                <a:gd name="T6" fmla="*/ 15 w 16"/>
                <a:gd name="T7" fmla="*/ 11 h 15"/>
                <a:gd name="T8" fmla="*/ 5 w 16"/>
                <a:gd name="T9" fmla="*/ 1 h 15"/>
                <a:gd name="T10" fmla="*/ 1 w 16"/>
                <a:gd name="T11" fmla="*/ 1 h 15"/>
                <a:gd name="T12" fmla="*/ 1 w 16"/>
                <a:gd name="T13" fmla="*/ 4 h 15"/>
                <a:gd name="T14" fmla="*/ 12 w 16"/>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4"/>
                  </a:moveTo>
                  <a:cubicBezTo>
                    <a:pt x="12" y="14"/>
                    <a:pt x="13" y="15"/>
                    <a:pt x="13" y="15"/>
                  </a:cubicBezTo>
                  <a:cubicBezTo>
                    <a:pt x="14" y="15"/>
                    <a:pt x="14" y="14"/>
                    <a:pt x="15" y="14"/>
                  </a:cubicBezTo>
                  <a:cubicBezTo>
                    <a:pt x="16" y="13"/>
                    <a:pt x="16" y="12"/>
                    <a:pt x="15" y="11"/>
                  </a:cubicBezTo>
                  <a:cubicBezTo>
                    <a:pt x="5" y="1"/>
                    <a:pt x="5" y="1"/>
                    <a:pt x="5" y="1"/>
                  </a:cubicBezTo>
                  <a:cubicBezTo>
                    <a:pt x="4" y="0"/>
                    <a:pt x="2" y="0"/>
                    <a:pt x="1" y="1"/>
                  </a:cubicBezTo>
                  <a:cubicBezTo>
                    <a:pt x="0" y="1"/>
                    <a:pt x="0" y="3"/>
                    <a:pt x="1" y="4"/>
                  </a:cubicBezTo>
                  <a:lnTo>
                    <a:pt x="1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5" name="Freeform 19"/>
            <p:cNvSpPr>
              <a:spLocks/>
            </p:cNvSpPr>
            <p:nvPr/>
          </p:nvSpPr>
          <p:spPr bwMode="auto">
            <a:xfrm>
              <a:off x="7732713" y="5127625"/>
              <a:ext cx="128588" cy="120650"/>
            </a:xfrm>
            <a:custGeom>
              <a:avLst/>
              <a:gdLst>
                <a:gd name="T0" fmla="*/ 3 w 16"/>
                <a:gd name="T1" fmla="*/ 15 h 15"/>
                <a:gd name="T2" fmla="*/ 4 w 16"/>
                <a:gd name="T3" fmla="*/ 14 h 15"/>
                <a:gd name="T4" fmla="*/ 15 w 16"/>
                <a:gd name="T5" fmla="*/ 4 h 15"/>
                <a:gd name="T6" fmla="*/ 15 w 16"/>
                <a:gd name="T7" fmla="*/ 1 h 15"/>
                <a:gd name="T8" fmla="*/ 11 w 16"/>
                <a:gd name="T9" fmla="*/ 1 h 15"/>
                <a:gd name="T10" fmla="*/ 1 w 16"/>
                <a:gd name="T11" fmla="*/ 11 h 15"/>
                <a:gd name="T12" fmla="*/ 1 w 16"/>
                <a:gd name="T13" fmla="*/ 14 h 15"/>
                <a:gd name="T14" fmla="*/ 3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3" y="15"/>
                  </a:moveTo>
                  <a:cubicBezTo>
                    <a:pt x="3" y="15"/>
                    <a:pt x="4" y="14"/>
                    <a:pt x="4" y="14"/>
                  </a:cubicBezTo>
                  <a:cubicBezTo>
                    <a:pt x="15" y="4"/>
                    <a:pt x="15" y="4"/>
                    <a:pt x="15" y="4"/>
                  </a:cubicBezTo>
                  <a:cubicBezTo>
                    <a:pt x="16" y="3"/>
                    <a:pt x="16" y="1"/>
                    <a:pt x="15" y="1"/>
                  </a:cubicBezTo>
                  <a:cubicBezTo>
                    <a:pt x="14" y="0"/>
                    <a:pt x="12" y="0"/>
                    <a:pt x="11" y="1"/>
                  </a:cubicBezTo>
                  <a:cubicBezTo>
                    <a:pt x="1" y="11"/>
                    <a:pt x="1" y="11"/>
                    <a:pt x="1" y="11"/>
                  </a:cubicBezTo>
                  <a:cubicBezTo>
                    <a:pt x="0" y="12"/>
                    <a:pt x="0" y="13"/>
                    <a:pt x="1" y="14"/>
                  </a:cubicBezTo>
                  <a:cubicBezTo>
                    <a:pt x="2" y="14"/>
                    <a:pt x="2" y="15"/>
                    <a:pt x="3"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6" name="Freeform 20"/>
            <p:cNvSpPr>
              <a:spLocks/>
            </p:cNvSpPr>
            <p:nvPr/>
          </p:nvSpPr>
          <p:spPr bwMode="auto">
            <a:xfrm>
              <a:off x="7564438" y="5022850"/>
              <a:ext cx="31750" cy="152400"/>
            </a:xfrm>
            <a:custGeom>
              <a:avLst/>
              <a:gdLst>
                <a:gd name="T0" fmla="*/ 2 w 4"/>
                <a:gd name="T1" fmla="*/ 19 h 19"/>
                <a:gd name="T2" fmla="*/ 4 w 4"/>
                <a:gd name="T3" fmla="*/ 16 h 19"/>
                <a:gd name="T4" fmla="*/ 4 w 4"/>
                <a:gd name="T5" fmla="*/ 2 h 19"/>
                <a:gd name="T6" fmla="*/ 2 w 4"/>
                <a:gd name="T7" fmla="*/ 0 h 19"/>
                <a:gd name="T8" fmla="*/ 0 w 4"/>
                <a:gd name="T9" fmla="*/ 2 h 19"/>
                <a:gd name="T10" fmla="*/ 0 w 4"/>
                <a:gd name="T11" fmla="*/ 16 h 19"/>
                <a:gd name="T12" fmla="*/ 2 w 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4" h="19">
                  <a:moveTo>
                    <a:pt x="2" y="19"/>
                  </a:moveTo>
                  <a:cubicBezTo>
                    <a:pt x="3" y="19"/>
                    <a:pt x="4" y="18"/>
                    <a:pt x="4" y="16"/>
                  </a:cubicBezTo>
                  <a:cubicBezTo>
                    <a:pt x="4" y="2"/>
                    <a:pt x="4" y="2"/>
                    <a:pt x="4" y="2"/>
                  </a:cubicBezTo>
                  <a:cubicBezTo>
                    <a:pt x="4" y="1"/>
                    <a:pt x="3" y="0"/>
                    <a:pt x="2" y="0"/>
                  </a:cubicBezTo>
                  <a:cubicBezTo>
                    <a:pt x="1" y="0"/>
                    <a:pt x="0" y="1"/>
                    <a:pt x="0" y="2"/>
                  </a:cubicBezTo>
                  <a:cubicBezTo>
                    <a:pt x="0" y="16"/>
                    <a:pt x="0" y="16"/>
                    <a:pt x="0" y="16"/>
                  </a:cubicBezTo>
                  <a:cubicBezTo>
                    <a:pt x="0" y="18"/>
                    <a:pt x="1" y="19"/>
                    <a:pt x="2"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sp>
          <p:nvSpPr>
            <p:cNvPr id="57" name="Freeform 21"/>
            <p:cNvSpPr>
              <a:spLocks/>
            </p:cNvSpPr>
            <p:nvPr/>
          </p:nvSpPr>
          <p:spPr bwMode="auto">
            <a:xfrm>
              <a:off x="6865938" y="5689600"/>
              <a:ext cx="393700" cy="403225"/>
            </a:xfrm>
            <a:custGeom>
              <a:avLst/>
              <a:gdLst>
                <a:gd name="T0" fmla="*/ 47 w 49"/>
                <a:gd name="T1" fmla="*/ 23 h 50"/>
                <a:gd name="T2" fmla="*/ 27 w 49"/>
                <a:gd name="T3" fmla="*/ 23 h 50"/>
                <a:gd name="T4" fmla="*/ 27 w 49"/>
                <a:gd name="T5" fmla="*/ 2 h 50"/>
                <a:gd name="T6" fmla="*/ 24 w 49"/>
                <a:gd name="T7" fmla="*/ 0 h 50"/>
                <a:gd name="T8" fmla="*/ 22 w 49"/>
                <a:gd name="T9" fmla="*/ 2 h 50"/>
                <a:gd name="T10" fmla="*/ 22 w 49"/>
                <a:gd name="T11" fmla="*/ 23 h 50"/>
                <a:gd name="T12" fmla="*/ 2 w 49"/>
                <a:gd name="T13" fmla="*/ 23 h 50"/>
                <a:gd name="T14" fmla="*/ 0 w 49"/>
                <a:gd name="T15" fmla="*/ 25 h 50"/>
                <a:gd name="T16" fmla="*/ 2 w 49"/>
                <a:gd name="T17" fmla="*/ 27 h 50"/>
                <a:gd name="T18" fmla="*/ 22 w 49"/>
                <a:gd name="T19" fmla="*/ 27 h 50"/>
                <a:gd name="T20" fmla="*/ 22 w 49"/>
                <a:gd name="T21" fmla="*/ 47 h 50"/>
                <a:gd name="T22" fmla="*/ 24 w 49"/>
                <a:gd name="T23" fmla="*/ 50 h 50"/>
                <a:gd name="T24" fmla="*/ 27 w 49"/>
                <a:gd name="T25" fmla="*/ 47 h 50"/>
                <a:gd name="T26" fmla="*/ 27 w 49"/>
                <a:gd name="T27" fmla="*/ 27 h 50"/>
                <a:gd name="T28" fmla="*/ 47 w 49"/>
                <a:gd name="T29" fmla="*/ 27 h 50"/>
                <a:gd name="T30" fmla="*/ 49 w 49"/>
                <a:gd name="T31" fmla="*/ 25 h 50"/>
                <a:gd name="T32" fmla="*/ 47 w 49"/>
                <a:gd name="T3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0">
                  <a:moveTo>
                    <a:pt x="47" y="23"/>
                  </a:moveTo>
                  <a:cubicBezTo>
                    <a:pt x="27" y="23"/>
                    <a:pt x="27" y="23"/>
                    <a:pt x="27" y="23"/>
                  </a:cubicBezTo>
                  <a:cubicBezTo>
                    <a:pt x="27" y="2"/>
                    <a:pt x="27" y="2"/>
                    <a:pt x="27" y="2"/>
                  </a:cubicBezTo>
                  <a:cubicBezTo>
                    <a:pt x="27" y="1"/>
                    <a:pt x="26" y="0"/>
                    <a:pt x="24" y="0"/>
                  </a:cubicBezTo>
                  <a:cubicBezTo>
                    <a:pt x="23" y="0"/>
                    <a:pt x="22" y="1"/>
                    <a:pt x="22" y="2"/>
                  </a:cubicBezTo>
                  <a:cubicBezTo>
                    <a:pt x="22" y="23"/>
                    <a:pt x="22" y="23"/>
                    <a:pt x="22" y="23"/>
                  </a:cubicBezTo>
                  <a:cubicBezTo>
                    <a:pt x="2" y="23"/>
                    <a:pt x="2" y="23"/>
                    <a:pt x="2" y="23"/>
                  </a:cubicBezTo>
                  <a:cubicBezTo>
                    <a:pt x="1" y="23"/>
                    <a:pt x="0" y="24"/>
                    <a:pt x="0" y="25"/>
                  </a:cubicBezTo>
                  <a:cubicBezTo>
                    <a:pt x="0" y="26"/>
                    <a:pt x="1" y="27"/>
                    <a:pt x="2" y="27"/>
                  </a:cubicBezTo>
                  <a:cubicBezTo>
                    <a:pt x="22" y="27"/>
                    <a:pt x="22" y="27"/>
                    <a:pt x="22" y="27"/>
                  </a:cubicBezTo>
                  <a:cubicBezTo>
                    <a:pt x="22" y="47"/>
                    <a:pt x="22" y="47"/>
                    <a:pt x="22" y="47"/>
                  </a:cubicBezTo>
                  <a:cubicBezTo>
                    <a:pt x="22" y="49"/>
                    <a:pt x="23" y="50"/>
                    <a:pt x="24" y="50"/>
                  </a:cubicBezTo>
                  <a:cubicBezTo>
                    <a:pt x="26" y="50"/>
                    <a:pt x="27" y="49"/>
                    <a:pt x="27" y="47"/>
                  </a:cubicBezTo>
                  <a:cubicBezTo>
                    <a:pt x="27" y="27"/>
                    <a:pt x="27" y="27"/>
                    <a:pt x="27" y="27"/>
                  </a:cubicBezTo>
                  <a:cubicBezTo>
                    <a:pt x="47" y="27"/>
                    <a:pt x="47" y="27"/>
                    <a:pt x="47" y="27"/>
                  </a:cubicBezTo>
                  <a:cubicBezTo>
                    <a:pt x="48" y="27"/>
                    <a:pt x="49" y="26"/>
                    <a:pt x="49" y="25"/>
                  </a:cubicBezTo>
                  <a:cubicBezTo>
                    <a:pt x="49" y="24"/>
                    <a:pt x="48" y="23"/>
                    <a:pt x="4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400">
                <a:solidFill>
                  <a:srgbClr val="FFFFFF"/>
                </a:solidFill>
              </a:endParaRPr>
            </a:p>
          </p:txBody>
        </p:sp>
      </p:grpSp>
      <p:grpSp>
        <p:nvGrpSpPr>
          <p:cNvPr id="21" name="Group 20"/>
          <p:cNvGrpSpPr/>
          <p:nvPr/>
        </p:nvGrpSpPr>
        <p:grpSpPr>
          <a:xfrm>
            <a:off x="4092172" y="1879083"/>
            <a:ext cx="2196244" cy="2952515"/>
            <a:chOff x="4385126" y="1275420"/>
            <a:chExt cx="2196244" cy="2952515"/>
          </a:xfrm>
        </p:grpSpPr>
        <p:sp>
          <p:nvSpPr>
            <p:cNvPr id="14" name="Isosceles Triangle 13"/>
            <p:cNvSpPr>
              <a:spLocks noChangeAspect="1"/>
            </p:cNvSpPr>
            <p:nvPr/>
          </p:nvSpPr>
          <p:spPr>
            <a:xfrm rot="10800000">
              <a:off x="4778602" y="1275420"/>
              <a:ext cx="710990" cy="477879"/>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nvGrpSpPr>
            <p:cNvPr id="20" name="Group 19"/>
            <p:cNvGrpSpPr/>
            <p:nvPr/>
          </p:nvGrpSpPr>
          <p:grpSpPr>
            <a:xfrm>
              <a:off x="4385126" y="1275421"/>
              <a:ext cx="2196244" cy="2952514"/>
              <a:chOff x="4384022" y="1275421"/>
              <a:chExt cx="2196244" cy="2952514"/>
            </a:xfrm>
          </p:grpSpPr>
          <p:sp>
            <p:nvSpPr>
              <p:cNvPr id="13" name="Isosceles Triangle 12"/>
              <p:cNvSpPr>
                <a:spLocks noChangeAspect="1"/>
              </p:cNvSpPr>
              <p:nvPr/>
            </p:nvSpPr>
            <p:spPr>
              <a:xfrm>
                <a:off x="4384022" y="1275421"/>
                <a:ext cx="2196244" cy="147616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5" name="Isosceles Triangle 14"/>
              <p:cNvSpPr>
                <a:spLocks noChangeAspect="1"/>
              </p:cNvSpPr>
              <p:nvPr/>
            </p:nvSpPr>
            <p:spPr>
              <a:xfrm rot="10800000">
                <a:off x="4384022" y="2751771"/>
                <a:ext cx="2196244" cy="1476164"/>
              </a:xfrm>
              <a:prstGeom prst="triangle">
                <a:avLst/>
              </a:prstGeom>
              <a:solidFill>
                <a:schemeClr val="bg1">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25" name="TextBox 24"/>
              <p:cNvSpPr txBox="1"/>
              <p:nvPr/>
            </p:nvSpPr>
            <p:spPr>
              <a:xfrm>
                <a:off x="4919542" y="1325152"/>
                <a:ext cx="429401" cy="276999"/>
              </a:xfrm>
              <a:prstGeom prst="rect">
                <a:avLst/>
              </a:prstGeom>
              <a:noFill/>
            </p:spPr>
            <p:txBody>
              <a:bodyPr wrap="square" rtlCol="0">
                <a:spAutoFit/>
              </a:bodyPr>
              <a:lstStyle/>
              <a:p>
                <a:pPr algn="ctr"/>
                <a:r>
                  <a:rPr lang="en-US" sz="1200" dirty="0">
                    <a:solidFill>
                      <a:srgbClr val="FFFFFF"/>
                    </a:solidFill>
                  </a:rPr>
                  <a:t>03</a:t>
                </a:r>
              </a:p>
            </p:txBody>
          </p:sp>
          <p:sp>
            <p:nvSpPr>
              <p:cNvPr id="29" name="TextBox 28"/>
              <p:cNvSpPr txBox="1"/>
              <p:nvPr/>
            </p:nvSpPr>
            <p:spPr>
              <a:xfrm>
                <a:off x="4385126" y="2377212"/>
                <a:ext cx="2194036" cy="338554"/>
              </a:xfrm>
              <a:prstGeom prst="rect">
                <a:avLst/>
              </a:prstGeom>
              <a:noFill/>
            </p:spPr>
            <p:txBody>
              <a:bodyPr wrap="square" rtlCol="0">
                <a:spAutoFit/>
              </a:bodyPr>
              <a:lstStyle/>
              <a:p>
                <a:pPr algn="ctr"/>
                <a:r>
                  <a:rPr lang="lv-LV" sz="1600" dirty="0"/>
                  <a:t>QUALITY</a:t>
                </a:r>
                <a:endParaRPr lang="en-US" sz="1600" dirty="0"/>
              </a:p>
            </p:txBody>
          </p:sp>
          <p:sp>
            <p:nvSpPr>
              <p:cNvPr id="36" name="TextBox 35"/>
              <p:cNvSpPr txBox="1"/>
              <p:nvPr/>
            </p:nvSpPr>
            <p:spPr>
              <a:xfrm>
                <a:off x="4385126" y="2856784"/>
                <a:ext cx="2194036" cy="307777"/>
              </a:xfrm>
              <a:prstGeom prst="rect">
                <a:avLst/>
              </a:prstGeom>
              <a:noFill/>
            </p:spPr>
            <p:txBody>
              <a:bodyPr wrap="square" rtlCol="0">
                <a:spAutoFit/>
              </a:bodyPr>
              <a:lstStyle/>
              <a:p>
                <a:pPr lvl="0" algn="ctr"/>
                <a:r>
                  <a:rPr lang="lv-LV" sz="1400" dirty="0"/>
                  <a:t>1 (bad) – 3 (</a:t>
                </a:r>
                <a:r>
                  <a:rPr lang="lv-LV" sz="1400" dirty="0" err="1"/>
                  <a:t>good</a:t>
                </a:r>
                <a:r>
                  <a:rPr lang="lv-LV" sz="1400" dirty="0"/>
                  <a:t>)</a:t>
                </a:r>
              </a:p>
            </p:txBody>
          </p:sp>
          <p:sp>
            <p:nvSpPr>
              <p:cNvPr id="63" name="Isosceles Triangle 62"/>
              <p:cNvSpPr>
                <a:spLocks noChangeAspect="1"/>
              </p:cNvSpPr>
              <p:nvPr/>
            </p:nvSpPr>
            <p:spPr>
              <a:xfrm rot="10800000">
                <a:off x="5361120" y="3869931"/>
                <a:ext cx="233842"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grpSp>
      <p:sp>
        <p:nvSpPr>
          <p:cNvPr id="64" name="Isosceles Triangle 63"/>
          <p:cNvSpPr>
            <a:spLocks noChangeAspect="1"/>
          </p:cNvSpPr>
          <p:nvPr/>
        </p:nvSpPr>
        <p:spPr>
          <a:xfrm rot="10800000">
            <a:off x="7143863" y="3869931"/>
            <a:ext cx="233842"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5" name="Isosceles Triangle 64"/>
          <p:cNvSpPr>
            <a:spLocks noChangeAspect="1"/>
          </p:cNvSpPr>
          <p:nvPr/>
        </p:nvSpPr>
        <p:spPr>
          <a:xfrm rot="10800000">
            <a:off x="3559919" y="3882151"/>
            <a:ext cx="233842"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nvGrpSpPr>
          <p:cNvPr id="12" name="Group 11"/>
          <p:cNvGrpSpPr/>
          <p:nvPr/>
        </p:nvGrpSpPr>
        <p:grpSpPr>
          <a:xfrm>
            <a:off x="534907" y="1505626"/>
            <a:ext cx="2196244" cy="2952515"/>
            <a:chOff x="774695" y="1275420"/>
            <a:chExt cx="2196244" cy="2952515"/>
          </a:xfrm>
        </p:grpSpPr>
        <p:grpSp>
          <p:nvGrpSpPr>
            <p:cNvPr id="7" name="Group 6"/>
            <p:cNvGrpSpPr/>
            <p:nvPr/>
          </p:nvGrpSpPr>
          <p:grpSpPr>
            <a:xfrm>
              <a:off x="774695" y="1275420"/>
              <a:ext cx="2196244" cy="2952515"/>
              <a:chOff x="755576" y="1338821"/>
              <a:chExt cx="1872208" cy="2952515"/>
            </a:xfrm>
          </p:grpSpPr>
          <p:sp>
            <p:nvSpPr>
              <p:cNvPr id="4" name="Isosceles Triangle 3"/>
              <p:cNvSpPr>
                <a:spLocks noChangeAspect="1"/>
              </p:cNvSpPr>
              <p:nvPr/>
            </p:nvSpPr>
            <p:spPr>
              <a:xfrm>
                <a:off x="755576" y="1338822"/>
                <a:ext cx="1872208" cy="147616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5" name="Isosceles Triangle 4"/>
              <p:cNvSpPr>
                <a:spLocks noChangeAspect="1"/>
              </p:cNvSpPr>
              <p:nvPr/>
            </p:nvSpPr>
            <p:spPr>
              <a:xfrm rot="10800000">
                <a:off x="1091939" y="1338821"/>
                <a:ext cx="606090" cy="477879"/>
              </a:xfrm>
              <a:prstGeom prst="triangle">
                <a:avLst/>
              </a:prstGeom>
              <a:gradFill flip="none" rotWithShape="1">
                <a:gsLst>
                  <a:gs pos="0">
                    <a:schemeClr val="accent1">
                      <a:lumMod val="75000"/>
                    </a:schemeClr>
                  </a:gs>
                  <a:gs pos="100000">
                    <a:schemeClr val="accent1">
                      <a:shade val="100000"/>
                      <a:satMod val="11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Isosceles Triangle 5"/>
              <p:cNvSpPr>
                <a:spLocks noChangeAspect="1"/>
              </p:cNvSpPr>
              <p:nvPr/>
            </p:nvSpPr>
            <p:spPr>
              <a:xfrm rot="10800000">
                <a:off x="755576" y="2815172"/>
                <a:ext cx="1872208" cy="1476164"/>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2" name="TextBox 21"/>
            <p:cNvSpPr txBox="1"/>
            <p:nvPr/>
          </p:nvSpPr>
          <p:spPr>
            <a:xfrm>
              <a:off x="1323176" y="1325152"/>
              <a:ext cx="429401" cy="276999"/>
            </a:xfrm>
            <a:prstGeom prst="rect">
              <a:avLst/>
            </a:prstGeom>
            <a:noFill/>
          </p:spPr>
          <p:txBody>
            <a:bodyPr wrap="square" rtlCol="0">
              <a:spAutoFit/>
            </a:bodyPr>
            <a:lstStyle/>
            <a:p>
              <a:pPr algn="ctr"/>
              <a:r>
                <a:rPr lang="en-US" sz="1200" dirty="0">
                  <a:solidFill>
                    <a:srgbClr val="FFFFFF"/>
                  </a:solidFill>
                </a:rPr>
                <a:t>01</a:t>
              </a:r>
            </a:p>
          </p:txBody>
        </p:sp>
        <p:sp>
          <p:nvSpPr>
            <p:cNvPr id="27" name="TextBox 26"/>
            <p:cNvSpPr txBox="1"/>
            <p:nvPr/>
          </p:nvSpPr>
          <p:spPr>
            <a:xfrm>
              <a:off x="775799" y="2377212"/>
              <a:ext cx="2194036" cy="338554"/>
            </a:xfrm>
            <a:prstGeom prst="rect">
              <a:avLst/>
            </a:prstGeom>
            <a:noFill/>
          </p:spPr>
          <p:txBody>
            <a:bodyPr wrap="square" rtlCol="0">
              <a:spAutoFit/>
            </a:bodyPr>
            <a:lstStyle/>
            <a:p>
              <a:pPr algn="ctr"/>
              <a:r>
                <a:rPr lang="lv-LV" sz="1600" dirty="0">
                  <a:solidFill>
                    <a:srgbClr val="FFFFFF"/>
                  </a:solidFill>
                </a:rPr>
                <a:t>COOPERATION</a:t>
              </a:r>
              <a:endParaRPr lang="en-US" sz="1600" dirty="0">
                <a:solidFill>
                  <a:srgbClr val="FFFFFF"/>
                </a:solidFill>
              </a:endParaRPr>
            </a:p>
          </p:txBody>
        </p:sp>
        <p:sp>
          <p:nvSpPr>
            <p:cNvPr id="31" name="TextBox 30"/>
            <p:cNvSpPr txBox="1"/>
            <p:nvPr/>
          </p:nvSpPr>
          <p:spPr>
            <a:xfrm>
              <a:off x="775799" y="2856784"/>
              <a:ext cx="2194036" cy="477054"/>
            </a:xfrm>
            <a:prstGeom prst="rect">
              <a:avLst/>
            </a:prstGeom>
            <a:noFill/>
          </p:spPr>
          <p:txBody>
            <a:bodyPr wrap="square" rtlCol="0">
              <a:spAutoFit/>
            </a:bodyPr>
            <a:lstStyle/>
            <a:p>
              <a:pPr algn="ctr"/>
              <a:r>
                <a:rPr lang="lv-LV" sz="1400" dirty="0">
                  <a:solidFill>
                    <a:srgbClr val="FFFFFF"/>
                  </a:solidFill>
                </a:rPr>
                <a:t>1 (bad) – 3 (</a:t>
              </a:r>
              <a:r>
                <a:rPr lang="lv-LV" sz="1400" dirty="0" err="1">
                  <a:solidFill>
                    <a:srgbClr val="FFFFFF"/>
                  </a:solidFill>
                </a:rPr>
                <a:t>good</a:t>
              </a:r>
              <a:r>
                <a:rPr lang="lv-LV" sz="1400" dirty="0">
                  <a:solidFill>
                    <a:srgbClr val="FFFFFF"/>
                  </a:solidFill>
                </a:rPr>
                <a:t>)</a:t>
              </a:r>
            </a:p>
            <a:p>
              <a:pPr algn="ctr"/>
              <a:endParaRPr lang="en-US" sz="1100" dirty="0">
                <a:solidFill>
                  <a:srgbClr val="FFFFFF"/>
                </a:solidFill>
              </a:endParaRPr>
            </a:p>
          </p:txBody>
        </p:sp>
        <p:sp>
          <p:nvSpPr>
            <p:cNvPr id="66" name="Isosceles Triangle 65"/>
            <p:cNvSpPr>
              <a:spLocks noChangeAspect="1"/>
            </p:cNvSpPr>
            <p:nvPr/>
          </p:nvSpPr>
          <p:spPr>
            <a:xfrm rot="10800000">
              <a:off x="1755896" y="3882151"/>
              <a:ext cx="233842"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grpSp>
        <p:nvGrpSpPr>
          <p:cNvPr id="67" name="Group 66"/>
          <p:cNvGrpSpPr/>
          <p:nvPr/>
        </p:nvGrpSpPr>
        <p:grpSpPr>
          <a:xfrm>
            <a:off x="6501276" y="690614"/>
            <a:ext cx="2160240" cy="4050304"/>
            <a:chOff x="3491881" y="892972"/>
            <a:chExt cx="2160240" cy="4050304"/>
          </a:xfrm>
        </p:grpSpPr>
        <p:grpSp>
          <p:nvGrpSpPr>
            <p:cNvPr id="68" name="Group 67"/>
            <p:cNvGrpSpPr/>
            <p:nvPr/>
          </p:nvGrpSpPr>
          <p:grpSpPr>
            <a:xfrm>
              <a:off x="3491881" y="1625402"/>
              <a:ext cx="2160240" cy="3317874"/>
              <a:chOff x="3491881" y="1625402"/>
              <a:chExt cx="2160240" cy="3317874"/>
            </a:xfrm>
          </p:grpSpPr>
          <p:sp>
            <p:nvSpPr>
              <p:cNvPr id="70" name="Chevron 6"/>
              <p:cNvSpPr/>
              <p:nvPr/>
            </p:nvSpPr>
            <p:spPr>
              <a:xfrm rot="5400000">
                <a:off x="3873094" y="3164249"/>
                <a:ext cx="1397814" cy="2160240"/>
              </a:xfrm>
              <a:prstGeom prst="chevron">
                <a:avLst>
                  <a:gd name="adj" fmla="val 20758"/>
                </a:avLst>
              </a:prstGeom>
              <a:solidFill>
                <a:schemeClr val="accent4"/>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157734" rtlCol="0" anchor="t" anchorCtr="0"/>
              <a:lstStyle/>
              <a:p>
                <a:pPr algn="ctr"/>
                <a:r>
                  <a:rPr lang="en-US" sz="2400" dirty="0">
                    <a:solidFill>
                      <a:srgbClr val="FFFFFF"/>
                    </a:solidFill>
                  </a:rPr>
                  <a:t>04</a:t>
                </a:r>
              </a:p>
              <a:p>
                <a:pPr algn="ctr"/>
                <a:r>
                  <a:rPr lang="lv-LV" sz="1000" dirty="0" err="1">
                    <a:solidFill>
                      <a:srgbClr val="FFFFFF"/>
                    </a:solidFill>
                  </a:rPr>
                  <a:t>After</a:t>
                </a:r>
                <a:r>
                  <a:rPr lang="lv-LV" sz="1000" dirty="0">
                    <a:solidFill>
                      <a:srgbClr val="FFFFFF"/>
                    </a:solidFill>
                  </a:rPr>
                  <a:t> </a:t>
                </a:r>
                <a:r>
                  <a:rPr lang="lv-LV" sz="1000" dirty="0" err="1">
                    <a:solidFill>
                      <a:srgbClr val="FFFFFF"/>
                    </a:solidFill>
                  </a:rPr>
                  <a:t>waiting</a:t>
                </a:r>
                <a:r>
                  <a:rPr lang="lv-LV" sz="1000" dirty="0">
                    <a:solidFill>
                      <a:srgbClr val="FFFFFF"/>
                    </a:solidFill>
                  </a:rPr>
                  <a:t> period – a </a:t>
                </a:r>
                <a:r>
                  <a:rPr lang="lv-LV" sz="1000" dirty="0" err="1">
                    <a:solidFill>
                      <a:srgbClr val="FFFFFF"/>
                    </a:solidFill>
                  </a:rPr>
                  <a:t>firm</a:t>
                </a:r>
                <a:r>
                  <a:rPr lang="lv-LV" sz="1000" dirty="0">
                    <a:solidFill>
                      <a:srgbClr val="FFFFFF"/>
                    </a:solidFill>
                  </a:rPr>
                  <a:t> </a:t>
                </a:r>
                <a:r>
                  <a:rPr lang="lv-LV" sz="1000" dirty="0" err="1">
                    <a:solidFill>
                      <a:srgbClr val="FFFFFF"/>
                    </a:solidFill>
                  </a:rPr>
                  <a:t>may</a:t>
                </a:r>
                <a:r>
                  <a:rPr lang="lv-LV" sz="1000" dirty="0">
                    <a:solidFill>
                      <a:srgbClr val="FFFFFF"/>
                    </a:solidFill>
                  </a:rPr>
                  <a:t> </a:t>
                </a:r>
                <a:r>
                  <a:rPr lang="lv-LV" sz="1000" dirty="0" err="1">
                    <a:solidFill>
                      <a:srgbClr val="FFFFFF"/>
                    </a:solidFill>
                  </a:rPr>
                  <a:t>take</a:t>
                </a:r>
                <a:r>
                  <a:rPr lang="lv-LV" sz="1000" dirty="0">
                    <a:solidFill>
                      <a:srgbClr val="FFFFFF"/>
                    </a:solidFill>
                  </a:rPr>
                  <a:t> </a:t>
                </a:r>
                <a:r>
                  <a:rPr lang="lv-LV" sz="1000" dirty="0" err="1">
                    <a:solidFill>
                      <a:srgbClr val="FFFFFF"/>
                    </a:solidFill>
                  </a:rPr>
                  <a:t>part</a:t>
                </a:r>
                <a:r>
                  <a:rPr lang="lv-LV" sz="1000" dirty="0">
                    <a:solidFill>
                      <a:srgbClr val="FFFFFF"/>
                    </a:solidFill>
                  </a:rPr>
                  <a:t> </a:t>
                </a:r>
                <a:r>
                  <a:rPr lang="lv-LV" sz="1000" dirty="0" err="1">
                    <a:solidFill>
                      <a:srgbClr val="FFFFFF"/>
                    </a:solidFill>
                  </a:rPr>
                  <a:t>again</a:t>
                </a:r>
                <a:endParaRPr lang="en-US" sz="1000" dirty="0">
                  <a:solidFill>
                    <a:srgbClr val="FFFFFF"/>
                  </a:solidFill>
                </a:endParaRPr>
              </a:p>
            </p:txBody>
          </p:sp>
          <p:sp>
            <p:nvSpPr>
              <p:cNvPr id="71" name="Chevron 20"/>
              <p:cNvSpPr/>
              <p:nvPr/>
            </p:nvSpPr>
            <p:spPr>
              <a:xfrm rot="5400000">
                <a:off x="3873094" y="2143390"/>
                <a:ext cx="1397814" cy="2160240"/>
              </a:xfrm>
              <a:prstGeom prst="chevron">
                <a:avLst>
                  <a:gd name="adj" fmla="val 20758"/>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157734" rtlCol="0" anchor="t" anchorCtr="0"/>
              <a:lstStyle/>
              <a:p>
                <a:pPr algn="ctr"/>
                <a:r>
                  <a:rPr lang="en-US" sz="2400" dirty="0">
                    <a:solidFill>
                      <a:srgbClr val="FFFFFF"/>
                    </a:solidFill>
                  </a:rPr>
                  <a:t>03</a:t>
                </a:r>
              </a:p>
              <a:p>
                <a:pPr algn="ctr"/>
                <a:r>
                  <a:rPr lang="lv-LV" sz="1000" dirty="0" err="1">
                    <a:solidFill>
                      <a:srgbClr val="FFFFFF"/>
                    </a:solidFill>
                  </a:rPr>
                  <a:t>If</a:t>
                </a:r>
                <a:r>
                  <a:rPr lang="lv-LV" sz="1000" dirty="0">
                    <a:solidFill>
                      <a:srgbClr val="FFFFFF"/>
                    </a:solidFill>
                  </a:rPr>
                  <a:t> a </a:t>
                </a:r>
                <a:r>
                  <a:rPr lang="lv-LV" sz="1000" dirty="0" err="1">
                    <a:solidFill>
                      <a:srgbClr val="FFFFFF"/>
                    </a:solidFill>
                  </a:rPr>
                  <a:t>firm</a:t>
                </a:r>
                <a:r>
                  <a:rPr lang="lv-LV" sz="1000" dirty="0">
                    <a:solidFill>
                      <a:srgbClr val="FFFFFF"/>
                    </a:solidFill>
                  </a:rPr>
                  <a:t> </a:t>
                </a:r>
                <a:r>
                  <a:rPr lang="lv-LV" sz="1000" dirty="0" err="1">
                    <a:solidFill>
                      <a:srgbClr val="FFFFFF"/>
                    </a:solidFill>
                  </a:rPr>
                  <a:t>received</a:t>
                </a:r>
                <a:r>
                  <a:rPr lang="lv-LV" sz="1000" dirty="0">
                    <a:solidFill>
                      <a:srgbClr val="FFFFFF"/>
                    </a:solidFill>
                  </a:rPr>
                  <a:t> </a:t>
                </a:r>
                <a:r>
                  <a:rPr lang="lv-LV" sz="1000" dirty="0" err="1">
                    <a:solidFill>
                      <a:srgbClr val="FFFFFF"/>
                    </a:solidFill>
                  </a:rPr>
                  <a:t>twice</a:t>
                </a:r>
                <a:r>
                  <a:rPr lang="lv-LV" sz="1000" dirty="0">
                    <a:solidFill>
                      <a:srgbClr val="FFFFFF"/>
                    </a:solidFill>
                  </a:rPr>
                  <a:t> 2 </a:t>
                </a:r>
                <a:r>
                  <a:rPr lang="lv-LV" sz="1000" dirty="0" err="1">
                    <a:solidFill>
                      <a:srgbClr val="FFFFFF"/>
                    </a:solidFill>
                  </a:rPr>
                  <a:t>or</a:t>
                </a:r>
                <a:r>
                  <a:rPr lang="lv-LV" sz="1000" dirty="0">
                    <a:solidFill>
                      <a:srgbClr val="FFFFFF"/>
                    </a:solidFill>
                  </a:rPr>
                  <a:t> less,  </a:t>
                </a:r>
                <a:r>
                  <a:rPr lang="lv-LV" sz="1000" dirty="0" err="1">
                    <a:solidFill>
                      <a:srgbClr val="FFFFFF"/>
                    </a:solidFill>
                  </a:rPr>
                  <a:t>will</a:t>
                </a:r>
                <a:r>
                  <a:rPr lang="lv-LV" sz="1000" dirty="0">
                    <a:solidFill>
                      <a:srgbClr val="FFFFFF"/>
                    </a:solidFill>
                  </a:rPr>
                  <a:t> </a:t>
                </a:r>
                <a:r>
                  <a:rPr lang="lv-LV" sz="1000" dirty="0" err="1">
                    <a:solidFill>
                      <a:srgbClr val="FFFFFF"/>
                    </a:solidFill>
                  </a:rPr>
                  <a:t>not</a:t>
                </a:r>
                <a:r>
                  <a:rPr lang="lv-LV" sz="1000" dirty="0">
                    <a:solidFill>
                      <a:srgbClr val="FFFFFF"/>
                    </a:solidFill>
                  </a:rPr>
                  <a:t> </a:t>
                </a:r>
                <a:r>
                  <a:rPr lang="lv-LV" sz="1000" dirty="0" err="1">
                    <a:solidFill>
                      <a:srgbClr val="FFFFFF"/>
                    </a:solidFill>
                  </a:rPr>
                  <a:t>be</a:t>
                </a:r>
                <a:r>
                  <a:rPr lang="lv-LV" sz="1000" dirty="0">
                    <a:solidFill>
                      <a:srgbClr val="FFFFFF"/>
                    </a:solidFill>
                  </a:rPr>
                  <a:t> </a:t>
                </a:r>
                <a:r>
                  <a:rPr lang="lv-LV" sz="1000" dirty="0" err="1">
                    <a:solidFill>
                      <a:srgbClr val="FFFFFF"/>
                    </a:solidFill>
                  </a:rPr>
                  <a:t>invited</a:t>
                </a:r>
                <a:r>
                  <a:rPr lang="lv-LV" sz="1000" dirty="0">
                    <a:solidFill>
                      <a:srgbClr val="FFFFFF"/>
                    </a:solidFill>
                  </a:rPr>
                  <a:t> </a:t>
                </a:r>
                <a:r>
                  <a:rPr lang="lv-LV" sz="1000" dirty="0" err="1">
                    <a:solidFill>
                      <a:srgbClr val="FFFFFF"/>
                    </a:solidFill>
                  </a:rPr>
                  <a:t>for</a:t>
                </a:r>
                <a:r>
                  <a:rPr lang="lv-LV" sz="1000" dirty="0">
                    <a:solidFill>
                      <a:srgbClr val="FFFFFF"/>
                    </a:solidFill>
                  </a:rPr>
                  <a:t> </a:t>
                </a:r>
                <a:r>
                  <a:rPr lang="lv-LV" sz="1000" dirty="0" err="1">
                    <a:solidFill>
                      <a:srgbClr val="FFFFFF"/>
                    </a:solidFill>
                  </a:rPr>
                  <a:t>next</a:t>
                </a:r>
                <a:r>
                  <a:rPr lang="lv-LV" sz="1000" dirty="0">
                    <a:solidFill>
                      <a:srgbClr val="FFFFFF"/>
                    </a:solidFill>
                  </a:rPr>
                  <a:t> 3 mini </a:t>
                </a:r>
                <a:r>
                  <a:rPr lang="lv-LV" sz="1000" dirty="0" err="1">
                    <a:solidFill>
                      <a:srgbClr val="FFFFFF"/>
                    </a:solidFill>
                  </a:rPr>
                  <a:t>competitions</a:t>
                </a:r>
                <a:r>
                  <a:rPr lang="lv-LV" sz="1000" dirty="0">
                    <a:solidFill>
                      <a:srgbClr val="FFFFFF"/>
                    </a:solidFill>
                  </a:rPr>
                  <a:t> </a:t>
                </a:r>
                <a:r>
                  <a:rPr lang="lv-LV" sz="1000" dirty="0" err="1">
                    <a:solidFill>
                      <a:srgbClr val="FFFFFF"/>
                    </a:solidFill>
                  </a:rPr>
                  <a:t>and</a:t>
                </a:r>
                <a:r>
                  <a:rPr lang="lv-LV" sz="1000" dirty="0">
                    <a:solidFill>
                      <a:srgbClr val="FFFFFF"/>
                    </a:solidFill>
                  </a:rPr>
                  <a:t>/</a:t>
                </a:r>
                <a:r>
                  <a:rPr lang="lv-LV" sz="1000" dirty="0" err="1">
                    <a:solidFill>
                      <a:srgbClr val="FFFFFF"/>
                    </a:solidFill>
                  </a:rPr>
                  <a:t>or</a:t>
                </a:r>
                <a:r>
                  <a:rPr lang="lv-LV" sz="1000" dirty="0">
                    <a:solidFill>
                      <a:srgbClr val="FFFFFF"/>
                    </a:solidFill>
                  </a:rPr>
                  <a:t> </a:t>
                </a:r>
                <a:r>
                  <a:rPr lang="lv-LV" sz="1000" dirty="0" err="1">
                    <a:solidFill>
                      <a:srgbClr val="FFFFFF"/>
                    </a:solidFill>
                  </a:rPr>
                  <a:t>direct</a:t>
                </a:r>
                <a:r>
                  <a:rPr lang="lv-LV" sz="1000" dirty="0">
                    <a:solidFill>
                      <a:srgbClr val="FFFFFF"/>
                    </a:solidFill>
                  </a:rPr>
                  <a:t> </a:t>
                </a:r>
                <a:r>
                  <a:rPr lang="lv-LV" sz="1000" dirty="0" err="1">
                    <a:solidFill>
                      <a:srgbClr val="FFFFFF"/>
                    </a:solidFill>
                  </a:rPr>
                  <a:t>task</a:t>
                </a:r>
                <a:endParaRPr lang="en-US" sz="1000" dirty="0">
                  <a:solidFill>
                    <a:srgbClr val="FFFFFF"/>
                  </a:solidFill>
                </a:endParaRPr>
              </a:p>
            </p:txBody>
          </p:sp>
          <p:sp>
            <p:nvSpPr>
              <p:cNvPr id="72" name="Chevron 21"/>
              <p:cNvSpPr/>
              <p:nvPr/>
            </p:nvSpPr>
            <p:spPr>
              <a:xfrm rot="5400000">
                <a:off x="3873093" y="1244190"/>
                <a:ext cx="1397815" cy="2160240"/>
              </a:xfrm>
              <a:prstGeom prst="chevron">
                <a:avLst>
                  <a:gd name="adj" fmla="val 20758"/>
                </a:avLst>
              </a:prstGeom>
              <a:solidFill>
                <a:schemeClr val="accent3"/>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157734" rtlCol="0" anchor="t" anchorCtr="0"/>
              <a:lstStyle/>
              <a:p>
                <a:pPr algn="ctr"/>
                <a:r>
                  <a:rPr lang="en-US" sz="2400" dirty="0">
                    <a:solidFill>
                      <a:srgbClr val="FFFFFF"/>
                    </a:solidFill>
                  </a:rPr>
                  <a:t>02</a:t>
                </a:r>
              </a:p>
              <a:p>
                <a:pPr algn="ctr"/>
                <a:r>
                  <a:rPr lang="lv-LV" sz="1000" dirty="0" err="1">
                    <a:solidFill>
                      <a:srgbClr val="FFFFFF"/>
                    </a:solidFill>
                  </a:rPr>
                  <a:t>Results</a:t>
                </a:r>
                <a:r>
                  <a:rPr lang="lv-LV" sz="1000" dirty="0">
                    <a:solidFill>
                      <a:srgbClr val="FFFFFF"/>
                    </a:solidFill>
                  </a:rPr>
                  <a:t> </a:t>
                </a:r>
                <a:r>
                  <a:rPr lang="lv-LV" sz="1000" dirty="0" err="1">
                    <a:solidFill>
                      <a:srgbClr val="FFFFFF"/>
                    </a:solidFill>
                  </a:rPr>
                  <a:t>of</a:t>
                </a:r>
                <a:r>
                  <a:rPr lang="lv-LV" sz="1000" dirty="0">
                    <a:solidFill>
                      <a:srgbClr val="FFFFFF"/>
                    </a:solidFill>
                  </a:rPr>
                  <a:t> </a:t>
                </a:r>
                <a:r>
                  <a:rPr lang="lv-LV" sz="1000" dirty="0" err="1">
                    <a:solidFill>
                      <a:srgbClr val="FFFFFF"/>
                    </a:solidFill>
                  </a:rPr>
                  <a:t>KPI’s</a:t>
                </a:r>
                <a:r>
                  <a:rPr lang="lv-LV" sz="1000" dirty="0">
                    <a:solidFill>
                      <a:srgbClr val="FFFFFF"/>
                    </a:solidFill>
                  </a:rPr>
                  <a:t>  </a:t>
                </a:r>
                <a:r>
                  <a:rPr lang="lv-LV" sz="1000" dirty="0" err="1">
                    <a:solidFill>
                      <a:srgbClr val="FFFFFF"/>
                    </a:solidFill>
                  </a:rPr>
                  <a:t>will</a:t>
                </a:r>
                <a:r>
                  <a:rPr lang="lv-LV" sz="1000" dirty="0">
                    <a:solidFill>
                      <a:srgbClr val="FFFFFF"/>
                    </a:solidFill>
                  </a:rPr>
                  <a:t> </a:t>
                </a:r>
                <a:r>
                  <a:rPr lang="lv-LV" sz="1000" dirty="0" err="1">
                    <a:solidFill>
                      <a:srgbClr val="FFFFFF"/>
                    </a:solidFill>
                  </a:rPr>
                  <a:t>be</a:t>
                </a:r>
                <a:r>
                  <a:rPr lang="lv-LV" sz="1000" dirty="0">
                    <a:solidFill>
                      <a:srgbClr val="FFFFFF"/>
                    </a:solidFill>
                  </a:rPr>
                  <a:t> </a:t>
                </a:r>
                <a:r>
                  <a:rPr lang="lv-LV" sz="1000" dirty="0" err="1">
                    <a:solidFill>
                      <a:srgbClr val="FFFFFF"/>
                    </a:solidFill>
                  </a:rPr>
                  <a:t>combined</a:t>
                </a:r>
                <a:endParaRPr lang="en-US" sz="1000" dirty="0">
                  <a:solidFill>
                    <a:srgbClr val="FFFFFF"/>
                  </a:solidFill>
                </a:endParaRPr>
              </a:p>
            </p:txBody>
          </p:sp>
        </p:grpSp>
        <p:sp>
          <p:nvSpPr>
            <p:cNvPr id="69" name="Pentagon 3"/>
            <p:cNvSpPr/>
            <p:nvPr/>
          </p:nvSpPr>
          <p:spPr>
            <a:xfrm rot="5400000">
              <a:off x="3984639" y="400214"/>
              <a:ext cx="1174724" cy="2160240"/>
            </a:xfrm>
            <a:prstGeom prst="homePlate">
              <a:avLst>
                <a:gd name="adj" fmla="val 22102"/>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137160" rtlCol="0" anchor="ctr" anchorCtr="0"/>
            <a:lstStyle/>
            <a:p>
              <a:pPr algn="ctr"/>
              <a:r>
                <a:rPr lang="en-US" sz="2400" dirty="0">
                  <a:solidFill>
                    <a:srgbClr val="FFFFFF"/>
                  </a:solidFill>
                </a:rPr>
                <a:t>01</a:t>
              </a:r>
            </a:p>
            <a:p>
              <a:pPr algn="ctr">
                <a:lnSpc>
                  <a:spcPct val="90000"/>
                </a:lnSpc>
              </a:pPr>
              <a:r>
                <a:rPr lang="lv-LV" sz="1000" dirty="0" err="1">
                  <a:solidFill>
                    <a:srgbClr val="FFFFFF"/>
                  </a:solidFill>
                </a:rPr>
                <a:t>The</a:t>
              </a:r>
              <a:r>
                <a:rPr lang="lv-LV" sz="1000" dirty="0">
                  <a:solidFill>
                    <a:srgbClr val="FFFFFF"/>
                  </a:solidFill>
                </a:rPr>
                <a:t> </a:t>
              </a:r>
              <a:r>
                <a:rPr lang="lv-LV" sz="1000" dirty="0" err="1">
                  <a:solidFill>
                    <a:srgbClr val="FFFFFF"/>
                  </a:solidFill>
                </a:rPr>
                <a:t>KPIs</a:t>
              </a:r>
              <a:r>
                <a:rPr lang="lv-LV" sz="1000" dirty="0">
                  <a:solidFill>
                    <a:srgbClr val="FFFFFF"/>
                  </a:solidFill>
                </a:rPr>
                <a:t> </a:t>
              </a:r>
              <a:r>
                <a:rPr lang="lv-LV" sz="1000" dirty="0" err="1">
                  <a:solidFill>
                    <a:srgbClr val="FFFFFF"/>
                  </a:solidFill>
                </a:rPr>
                <a:t>are</a:t>
              </a:r>
              <a:r>
                <a:rPr lang="lv-LV" sz="1000" dirty="0">
                  <a:solidFill>
                    <a:srgbClr val="FFFFFF"/>
                  </a:solidFill>
                </a:rPr>
                <a:t> </a:t>
              </a:r>
              <a:r>
                <a:rPr lang="lv-LV" sz="1000" dirty="0" err="1">
                  <a:solidFill>
                    <a:srgbClr val="FFFFFF"/>
                  </a:solidFill>
                </a:rPr>
                <a:t>evaluated</a:t>
              </a:r>
              <a:r>
                <a:rPr lang="lv-LV" sz="1000" dirty="0">
                  <a:solidFill>
                    <a:srgbClr val="FFFFFF"/>
                  </a:solidFill>
                </a:rPr>
                <a:t> </a:t>
              </a:r>
              <a:r>
                <a:rPr lang="lv-LV" sz="1000" dirty="0" err="1">
                  <a:solidFill>
                    <a:srgbClr val="FFFFFF"/>
                  </a:solidFill>
                </a:rPr>
                <a:t>after</a:t>
              </a:r>
              <a:r>
                <a:rPr lang="lv-LV" sz="1000" dirty="0">
                  <a:solidFill>
                    <a:srgbClr val="FFFFFF"/>
                  </a:solidFill>
                </a:rPr>
                <a:t> </a:t>
              </a:r>
              <a:r>
                <a:rPr lang="lv-LV" sz="1000" dirty="0" err="1">
                  <a:solidFill>
                    <a:srgbClr val="FFFFFF"/>
                  </a:solidFill>
                </a:rPr>
                <a:t>each</a:t>
              </a:r>
              <a:r>
                <a:rPr lang="lv-LV" sz="1000" dirty="0">
                  <a:solidFill>
                    <a:srgbClr val="FFFFFF"/>
                  </a:solidFill>
                </a:rPr>
                <a:t> </a:t>
              </a:r>
              <a:r>
                <a:rPr lang="lv-LV" sz="1000" dirty="0" err="1">
                  <a:solidFill>
                    <a:srgbClr val="FFFFFF"/>
                  </a:solidFill>
                </a:rPr>
                <a:t>task</a:t>
              </a:r>
              <a:endParaRPr lang="en-US" sz="1000" dirty="0">
                <a:solidFill>
                  <a:srgbClr val="FFFFFF"/>
                </a:solidFill>
              </a:endParaRPr>
            </a:p>
          </p:txBody>
        </p:sp>
      </p:grpSp>
    </p:spTree>
    <p:extLst>
      <p:ext uri="{BB962C8B-B14F-4D97-AF65-F5344CB8AC3E}">
        <p14:creationId xmlns:p14="http://schemas.microsoft.com/office/powerpoint/2010/main" val="37047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7" grpId="0"/>
      <p:bldP spid="43" grpId="0" animBg="1"/>
      <p:bldP spid="64" grpId="0" animBg="1"/>
      <p:bldP spid="6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Conflict of Interests</a:t>
            </a:r>
          </a:p>
        </p:txBody>
      </p:sp>
      <p:sp>
        <p:nvSpPr>
          <p:cNvPr id="3" name="Text Placeholder 2"/>
          <p:cNvSpPr>
            <a:spLocks noGrp="1"/>
          </p:cNvSpPr>
          <p:nvPr>
            <p:ph idx="1"/>
          </p:nvPr>
        </p:nvSpPr>
        <p:spPr>
          <a:xfrm>
            <a:off x="851934" y="1033320"/>
            <a:ext cx="7418474" cy="387209"/>
          </a:xfrm>
        </p:spPr>
        <p:txBody>
          <a:bodyPr/>
          <a:lstStyle/>
          <a:p>
            <a:pPr indent="0" algn="ctr">
              <a:buNone/>
            </a:pPr>
            <a:r>
              <a:rPr lang="lv-LV" dirty="0" err="1"/>
              <a:t>Rules</a:t>
            </a:r>
            <a:r>
              <a:rPr lang="lv-LV" dirty="0"/>
              <a:t> </a:t>
            </a:r>
            <a:r>
              <a:rPr lang="lv-LV" dirty="0" err="1"/>
              <a:t>apply</a:t>
            </a:r>
            <a:r>
              <a:rPr lang="lv-LV" dirty="0"/>
              <a:t> to </a:t>
            </a:r>
            <a:r>
              <a:rPr lang="lv-LV" dirty="0" err="1"/>
              <a:t>Pan-Baltic</a:t>
            </a:r>
            <a:r>
              <a:rPr lang="lv-LV" dirty="0"/>
              <a:t> &amp; </a:t>
            </a:r>
            <a:r>
              <a:rPr lang="lv-LV" dirty="0" err="1"/>
              <a:t>individual</a:t>
            </a:r>
            <a:r>
              <a:rPr lang="lv-LV" dirty="0"/>
              <a:t> </a:t>
            </a:r>
            <a:r>
              <a:rPr lang="lv-LV" dirty="0" err="1"/>
              <a:t>level</a:t>
            </a:r>
            <a:endParaRPr lang="en-US" dirty="0"/>
          </a:p>
        </p:txBody>
      </p:sp>
      <p:sp>
        <p:nvSpPr>
          <p:cNvPr id="23" name="Rectangle 22"/>
          <p:cNvSpPr/>
          <p:nvPr/>
        </p:nvSpPr>
        <p:spPr>
          <a:xfrm>
            <a:off x="5513614" y="1572434"/>
            <a:ext cx="2478311" cy="715581"/>
          </a:xfrm>
          <a:prstGeom prst="rect">
            <a:avLst/>
          </a:prstGeom>
        </p:spPr>
        <p:txBody>
          <a:bodyPr wrap="square">
            <a:spAutoFit/>
          </a:bodyPr>
          <a:lstStyle/>
          <a:p>
            <a:pPr>
              <a:lnSpc>
                <a:spcPct val="90000"/>
              </a:lnSpc>
            </a:pPr>
            <a:r>
              <a:rPr lang="lv-LV" sz="1500" dirty="0" err="1"/>
              <a:t>After</a:t>
            </a:r>
            <a:r>
              <a:rPr lang="lv-LV" sz="1500" dirty="0"/>
              <a:t> </a:t>
            </a:r>
            <a:r>
              <a:rPr lang="lv-LV" sz="1500" dirty="0" err="1"/>
              <a:t>panel</a:t>
            </a:r>
            <a:r>
              <a:rPr lang="lv-LV" sz="1500" dirty="0"/>
              <a:t> – </a:t>
            </a:r>
            <a:r>
              <a:rPr lang="lv-LV" sz="1500" dirty="0" err="1"/>
              <a:t>prevented</a:t>
            </a:r>
            <a:r>
              <a:rPr lang="lv-LV" sz="1500" dirty="0"/>
              <a:t> </a:t>
            </a:r>
            <a:r>
              <a:rPr lang="lv-LV" sz="1500" dirty="0" err="1"/>
              <a:t>in</a:t>
            </a:r>
            <a:r>
              <a:rPr lang="lv-LV" sz="1500" dirty="0"/>
              <a:t> </a:t>
            </a:r>
            <a:r>
              <a:rPr lang="lv-LV" sz="1500" dirty="0" err="1"/>
              <a:t>the</a:t>
            </a:r>
            <a:r>
              <a:rPr lang="lv-LV" sz="1500" dirty="0"/>
              <a:t> </a:t>
            </a:r>
            <a:r>
              <a:rPr lang="lv-LV" sz="1500" dirty="0" err="1"/>
              <a:t>same</a:t>
            </a:r>
            <a:r>
              <a:rPr lang="lv-LV" sz="1500" dirty="0"/>
              <a:t> </a:t>
            </a:r>
            <a:r>
              <a:rPr lang="lv-LV" sz="1500" dirty="0" err="1"/>
              <a:t>matter</a:t>
            </a:r>
            <a:r>
              <a:rPr lang="lv-LV" sz="1500" dirty="0"/>
              <a:t> </a:t>
            </a:r>
            <a:r>
              <a:rPr lang="lv-LV" sz="1500" dirty="0" err="1"/>
              <a:t>or</a:t>
            </a:r>
            <a:r>
              <a:rPr lang="lv-LV" sz="1500" dirty="0"/>
              <a:t> </a:t>
            </a:r>
            <a:r>
              <a:rPr lang="lv-LV" sz="1500" dirty="0" err="1"/>
              <a:t>due</a:t>
            </a:r>
            <a:r>
              <a:rPr lang="lv-LV" sz="1500" dirty="0"/>
              <a:t> to </a:t>
            </a:r>
            <a:r>
              <a:rPr lang="lv-LV" sz="1500" dirty="0" err="1"/>
              <a:t>received</a:t>
            </a:r>
            <a:r>
              <a:rPr lang="lv-LV" sz="1500" dirty="0"/>
              <a:t> </a:t>
            </a:r>
            <a:r>
              <a:rPr lang="lv-LV" sz="1500" dirty="0" err="1"/>
              <a:t>confidential</a:t>
            </a:r>
            <a:r>
              <a:rPr lang="lv-LV" sz="1500" dirty="0"/>
              <a:t> info</a:t>
            </a:r>
            <a:endParaRPr lang="en-US" sz="1050" dirty="0"/>
          </a:p>
        </p:txBody>
      </p:sp>
      <p:sp>
        <p:nvSpPr>
          <p:cNvPr id="24" name="Rectangle 23"/>
          <p:cNvSpPr/>
          <p:nvPr/>
        </p:nvSpPr>
        <p:spPr>
          <a:xfrm>
            <a:off x="1905001" y="1572435"/>
            <a:ext cx="2478311" cy="923330"/>
          </a:xfrm>
          <a:prstGeom prst="rect">
            <a:avLst/>
          </a:prstGeom>
        </p:spPr>
        <p:txBody>
          <a:bodyPr wrap="square">
            <a:spAutoFit/>
          </a:bodyPr>
          <a:lstStyle/>
          <a:p>
            <a:pPr>
              <a:lnSpc>
                <a:spcPct val="90000"/>
              </a:lnSpc>
            </a:pPr>
            <a:r>
              <a:rPr lang="lv-LV" sz="1500" dirty="0"/>
              <a:t>Representation </a:t>
            </a:r>
            <a:r>
              <a:rPr lang="lv-LV" sz="1500" dirty="0" err="1"/>
              <a:t>of</a:t>
            </a:r>
            <a:r>
              <a:rPr lang="lv-LV" sz="1500" dirty="0"/>
              <a:t> </a:t>
            </a:r>
            <a:r>
              <a:rPr lang="lv-LV" sz="1500" dirty="0" err="1"/>
              <a:t>another</a:t>
            </a:r>
            <a:r>
              <a:rPr lang="lv-LV" sz="1500" dirty="0"/>
              <a:t> </a:t>
            </a:r>
            <a:r>
              <a:rPr lang="lv-LV" sz="1500" dirty="0" err="1"/>
              <a:t>client</a:t>
            </a:r>
            <a:r>
              <a:rPr lang="lv-LV" sz="1500" dirty="0"/>
              <a:t> </a:t>
            </a:r>
            <a:r>
              <a:rPr lang="lv-LV" sz="1500" dirty="0" err="1"/>
              <a:t>that</a:t>
            </a:r>
            <a:r>
              <a:rPr lang="lv-LV" sz="1500" dirty="0"/>
              <a:t> </a:t>
            </a:r>
            <a:r>
              <a:rPr lang="lv-LV" sz="1500" dirty="0" err="1"/>
              <a:t>will</a:t>
            </a:r>
            <a:r>
              <a:rPr lang="lv-LV" sz="1500" dirty="0"/>
              <a:t> </a:t>
            </a:r>
            <a:r>
              <a:rPr lang="lv-LV" sz="1500" dirty="0" err="1"/>
              <a:t>be</a:t>
            </a:r>
            <a:r>
              <a:rPr lang="lv-LV" sz="1500" dirty="0"/>
              <a:t> </a:t>
            </a:r>
            <a:r>
              <a:rPr lang="lv-LV" sz="1500" dirty="0" err="1"/>
              <a:t>directly</a:t>
            </a:r>
            <a:r>
              <a:rPr lang="lv-LV" sz="1500" dirty="0"/>
              <a:t> </a:t>
            </a:r>
            <a:r>
              <a:rPr lang="lv-LV" sz="1500" dirty="0" err="1"/>
              <a:t>adverse</a:t>
            </a:r>
            <a:r>
              <a:rPr lang="lv-LV" sz="1500" dirty="0"/>
              <a:t> to RB Rail </a:t>
            </a:r>
            <a:r>
              <a:rPr lang="lv-LV" sz="1500" dirty="0" err="1"/>
              <a:t>interests</a:t>
            </a:r>
            <a:endParaRPr lang="en-US" sz="1050" dirty="0"/>
          </a:p>
        </p:txBody>
      </p:sp>
      <p:sp>
        <p:nvSpPr>
          <p:cNvPr id="25" name="Rectangle 24"/>
          <p:cNvSpPr/>
          <p:nvPr/>
        </p:nvSpPr>
        <p:spPr>
          <a:xfrm>
            <a:off x="5513614" y="2568114"/>
            <a:ext cx="2478311" cy="300082"/>
          </a:xfrm>
          <a:prstGeom prst="rect">
            <a:avLst/>
          </a:prstGeom>
        </p:spPr>
        <p:txBody>
          <a:bodyPr wrap="square">
            <a:spAutoFit/>
          </a:bodyPr>
          <a:lstStyle/>
          <a:p>
            <a:pPr>
              <a:lnSpc>
                <a:spcPct val="90000"/>
              </a:lnSpc>
            </a:pPr>
            <a:r>
              <a:rPr lang="lv-LV" sz="1500" dirty="0" err="1"/>
              <a:t>Notification</a:t>
            </a:r>
            <a:r>
              <a:rPr lang="lv-LV" sz="1500" dirty="0"/>
              <a:t> to RB Rail</a:t>
            </a:r>
            <a:endParaRPr lang="en-US" sz="1050" dirty="0"/>
          </a:p>
        </p:txBody>
      </p:sp>
      <p:sp>
        <p:nvSpPr>
          <p:cNvPr id="26" name="Rectangle 25"/>
          <p:cNvSpPr/>
          <p:nvPr/>
        </p:nvSpPr>
        <p:spPr>
          <a:xfrm>
            <a:off x="5513614" y="3531514"/>
            <a:ext cx="2478311" cy="300082"/>
          </a:xfrm>
          <a:prstGeom prst="rect">
            <a:avLst/>
          </a:prstGeom>
        </p:spPr>
        <p:txBody>
          <a:bodyPr wrap="square">
            <a:spAutoFit/>
          </a:bodyPr>
          <a:lstStyle/>
          <a:p>
            <a:pPr>
              <a:lnSpc>
                <a:spcPct val="90000"/>
              </a:lnSpc>
            </a:pPr>
            <a:r>
              <a:rPr lang="lv-LV" sz="1500" dirty="0"/>
              <a:t>«</a:t>
            </a:r>
            <a:r>
              <a:rPr lang="lv-LV" sz="1500" dirty="0" err="1"/>
              <a:t>Chinese</a:t>
            </a:r>
            <a:r>
              <a:rPr lang="lv-LV" sz="1500" dirty="0"/>
              <a:t> </a:t>
            </a:r>
            <a:r>
              <a:rPr lang="lv-LV" sz="1500" dirty="0" err="1"/>
              <a:t>wall</a:t>
            </a:r>
            <a:r>
              <a:rPr lang="lv-LV" sz="1500" dirty="0"/>
              <a:t>» </a:t>
            </a:r>
            <a:r>
              <a:rPr lang="lv-LV" sz="1500" dirty="0" err="1"/>
              <a:t>solution</a:t>
            </a:r>
            <a:endParaRPr lang="en-US" sz="1050" dirty="0"/>
          </a:p>
        </p:txBody>
      </p:sp>
      <p:sp>
        <p:nvSpPr>
          <p:cNvPr id="27" name="Rectangle 26"/>
          <p:cNvSpPr/>
          <p:nvPr/>
        </p:nvSpPr>
        <p:spPr>
          <a:xfrm>
            <a:off x="1905001" y="3531514"/>
            <a:ext cx="2478311" cy="507831"/>
          </a:xfrm>
          <a:prstGeom prst="rect">
            <a:avLst/>
          </a:prstGeom>
        </p:spPr>
        <p:txBody>
          <a:bodyPr wrap="square">
            <a:spAutoFit/>
          </a:bodyPr>
          <a:lstStyle/>
          <a:p>
            <a:pPr>
              <a:lnSpc>
                <a:spcPct val="90000"/>
              </a:lnSpc>
            </a:pPr>
            <a:r>
              <a:rPr lang="lv-LV" sz="1500" dirty="0" err="1"/>
              <a:t>Prevented</a:t>
            </a:r>
            <a:r>
              <a:rPr lang="lv-LV" sz="1500" dirty="0"/>
              <a:t> </a:t>
            </a:r>
            <a:r>
              <a:rPr lang="lv-LV" sz="1500" dirty="0" err="1"/>
              <a:t>unless</a:t>
            </a:r>
            <a:r>
              <a:rPr lang="lv-LV" sz="1500" dirty="0"/>
              <a:t> RB Rail </a:t>
            </a:r>
            <a:r>
              <a:rPr lang="lv-LV" sz="1500" dirty="0" err="1"/>
              <a:t>consents</a:t>
            </a:r>
            <a:endParaRPr lang="en-US" sz="1050" dirty="0"/>
          </a:p>
        </p:txBody>
      </p:sp>
      <p:sp>
        <p:nvSpPr>
          <p:cNvPr id="28" name="Rectangle 27"/>
          <p:cNvSpPr/>
          <p:nvPr/>
        </p:nvSpPr>
        <p:spPr>
          <a:xfrm>
            <a:off x="1905001" y="2568114"/>
            <a:ext cx="2478311" cy="923330"/>
          </a:xfrm>
          <a:prstGeom prst="rect">
            <a:avLst/>
          </a:prstGeom>
        </p:spPr>
        <p:txBody>
          <a:bodyPr wrap="square">
            <a:spAutoFit/>
          </a:bodyPr>
          <a:lstStyle/>
          <a:p>
            <a:pPr lvl="0">
              <a:lnSpc>
                <a:spcPct val="90000"/>
              </a:lnSpc>
            </a:pPr>
            <a:r>
              <a:rPr lang="lv-LV" sz="1500" dirty="0">
                <a:solidFill>
                  <a:srgbClr val="5D5D5D"/>
                </a:solidFill>
              </a:rPr>
              <a:t>Representation </a:t>
            </a:r>
            <a:r>
              <a:rPr lang="lv-LV" sz="1500" dirty="0" err="1">
                <a:solidFill>
                  <a:srgbClr val="5D5D5D"/>
                </a:solidFill>
              </a:rPr>
              <a:t>of</a:t>
            </a:r>
            <a:r>
              <a:rPr lang="lv-LV" sz="1500" dirty="0">
                <a:solidFill>
                  <a:srgbClr val="5D5D5D"/>
                </a:solidFill>
              </a:rPr>
              <a:t> </a:t>
            </a:r>
            <a:r>
              <a:rPr lang="lv-LV" sz="1500" dirty="0" err="1">
                <a:solidFill>
                  <a:srgbClr val="5D5D5D"/>
                </a:solidFill>
              </a:rPr>
              <a:t>another</a:t>
            </a:r>
            <a:r>
              <a:rPr lang="lv-LV" sz="1500" dirty="0">
                <a:solidFill>
                  <a:srgbClr val="5D5D5D"/>
                </a:solidFill>
              </a:rPr>
              <a:t> </a:t>
            </a:r>
            <a:r>
              <a:rPr lang="lv-LV" sz="1500" dirty="0" err="1">
                <a:solidFill>
                  <a:srgbClr val="5D5D5D"/>
                </a:solidFill>
              </a:rPr>
              <a:t>client</a:t>
            </a:r>
            <a:r>
              <a:rPr lang="lv-LV" sz="1500" dirty="0">
                <a:solidFill>
                  <a:srgbClr val="5D5D5D"/>
                </a:solidFill>
              </a:rPr>
              <a:t> </a:t>
            </a:r>
            <a:r>
              <a:rPr lang="lv-LV" sz="1500" dirty="0" err="1">
                <a:solidFill>
                  <a:srgbClr val="5D5D5D"/>
                </a:solidFill>
              </a:rPr>
              <a:t>that</a:t>
            </a:r>
            <a:r>
              <a:rPr lang="lv-LV" sz="1500" dirty="0">
                <a:solidFill>
                  <a:srgbClr val="5D5D5D"/>
                </a:solidFill>
              </a:rPr>
              <a:t> </a:t>
            </a:r>
            <a:r>
              <a:rPr lang="lv-LV" sz="1500" dirty="0" err="1">
                <a:solidFill>
                  <a:srgbClr val="5D5D5D"/>
                </a:solidFill>
              </a:rPr>
              <a:t>harm</a:t>
            </a:r>
            <a:r>
              <a:rPr lang="lv-LV" sz="1500" dirty="0">
                <a:solidFill>
                  <a:srgbClr val="5D5D5D"/>
                </a:solidFill>
              </a:rPr>
              <a:t> </a:t>
            </a:r>
            <a:r>
              <a:rPr lang="lv-LV" sz="1500" dirty="0" err="1">
                <a:solidFill>
                  <a:srgbClr val="5D5D5D"/>
                </a:solidFill>
              </a:rPr>
              <a:t>possibility</a:t>
            </a:r>
            <a:r>
              <a:rPr lang="lv-LV" sz="1500" dirty="0">
                <a:solidFill>
                  <a:srgbClr val="5D5D5D"/>
                </a:solidFill>
              </a:rPr>
              <a:t> to </a:t>
            </a:r>
            <a:r>
              <a:rPr lang="lv-LV" sz="1500" dirty="0" err="1">
                <a:solidFill>
                  <a:srgbClr val="5D5D5D"/>
                </a:solidFill>
              </a:rPr>
              <a:t>act</a:t>
            </a:r>
            <a:r>
              <a:rPr lang="lv-LV" sz="1500" dirty="0">
                <a:solidFill>
                  <a:srgbClr val="5D5D5D"/>
                </a:solidFill>
              </a:rPr>
              <a:t> </a:t>
            </a:r>
            <a:r>
              <a:rPr lang="lv-LV" sz="1500" dirty="0" err="1">
                <a:solidFill>
                  <a:srgbClr val="5D5D5D"/>
                </a:solidFill>
              </a:rPr>
              <a:t>solely</a:t>
            </a:r>
            <a:r>
              <a:rPr lang="lv-LV" sz="1500" dirty="0">
                <a:solidFill>
                  <a:srgbClr val="5D5D5D"/>
                </a:solidFill>
              </a:rPr>
              <a:t> </a:t>
            </a:r>
            <a:r>
              <a:rPr lang="lv-LV" sz="1500" dirty="0" err="1">
                <a:solidFill>
                  <a:srgbClr val="5D5D5D"/>
                </a:solidFill>
              </a:rPr>
              <a:t>on</a:t>
            </a:r>
            <a:r>
              <a:rPr lang="lv-LV" sz="1500" dirty="0">
                <a:solidFill>
                  <a:srgbClr val="5D5D5D"/>
                </a:solidFill>
              </a:rPr>
              <a:t> RB Rail </a:t>
            </a:r>
            <a:r>
              <a:rPr lang="lv-LV" sz="1500" dirty="0" err="1">
                <a:solidFill>
                  <a:srgbClr val="5D5D5D"/>
                </a:solidFill>
              </a:rPr>
              <a:t>interests</a:t>
            </a:r>
            <a:endParaRPr lang="en-US" sz="1050" dirty="0">
              <a:solidFill>
                <a:srgbClr val="5D5D5D"/>
              </a:solidFill>
            </a:endParaRPr>
          </a:p>
        </p:txBody>
      </p:sp>
      <p:grpSp>
        <p:nvGrpSpPr>
          <p:cNvPr id="29" name="Group 28"/>
          <p:cNvGrpSpPr/>
          <p:nvPr/>
        </p:nvGrpSpPr>
        <p:grpSpPr>
          <a:xfrm>
            <a:off x="1070432" y="1490422"/>
            <a:ext cx="762000" cy="762000"/>
            <a:chOff x="1427243" y="1987229"/>
            <a:chExt cx="1016000" cy="1016000"/>
          </a:xfrm>
        </p:grpSpPr>
        <p:sp>
          <p:nvSpPr>
            <p:cNvPr id="30" name="Oval 29"/>
            <p:cNvSpPr/>
            <p:nvPr/>
          </p:nvSpPr>
          <p:spPr>
            <a:xfrm>
              <a:off x="1427243" y="1987229"/>
              <a:ext cx="1016000" cy="10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1" name="Picture 30"/>
            <p:cNvPicPr>
              <a:picLocks noChangeAspect="1"/>
            </p:cNvPicPr>
            <p:nvPr/>
          </p:nvPicPr>
          <p:blipFill>
            <a:blip r:embed="rId3"/>
            <a:stretch>
              <a:fillRect/>
            </a:stretch>
          </p:blipFill>
          <p:spPr>
            <a:xfrm>
              <a:off x="1552657" y="2277804"/>
              <a:ext cx="765171" cy="434851"/>
            </a:xfrm>
            <a:prstGeom prst="rect">
              <a:avLst/>
            </a:prstGeom>
          </p:spPr>
        </p:pic>
      </p:grpSp>
      <p:grpSp>
        <p:nvGrpSpPr>
          <p:cNvPr id="32" name="Group 31"/>
          <p:cNvGrpSpPr/>
          <p:nvPr/>
        </p:nvGrpSpPr>
        <p:grpSpPr>
          <a:xfrm>
            <a:off x="4697181" y="1490422"/>
            <a:ext cx="762000" cy="762000"/>
            <a:chOff x="6262908" y="1987229"/>
            <a:chExt cx="1016000" cy="1016000"/>
          </a:xfrm>
        </p:grpSpPr>
        <p:sp>
          <p:nvSpPr>
            <p:cNvPr id="33" name="Oval 32"/>
            <p:cNvSpPr/>
            <p:nvPr/>
          </p:nvSpPr>
          <p:spPr>
            <a:xfrm>
              <a:off x="6262908" y="1987229"/>
              <a:ext cx="1016000" cy="1016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4" name="Picture 33"/>
            <p:cNvPicPr>
              <a:picLocks noChangeAspect="1"/>
            </p:cNvPicPr>
            <p:nvPr/>
          </p:nvPicPr>
          <p:blipFill>
            <a:blip r:embed="rId4"/>
            <a:stretch>
              <a:fillRect/>
            </a:stretch>
          </p:blipFill>
          <p:spPr>
            <a:xfrm>
              <a:off x="6452379" y="2184613"/>
              <a:ext cx="637059" cy="621232"/>
            </a:xfrm>
            <a:prstGeom prst="rect">
              <a:avLst/>
            </a:prstGeom>
          </p:spPr>
        </p:pic>
      </p:grpSp>
      <p:grpSp>
        <p:nvGrpSpPr>
          <p:cNvPr id="35" name="Group 34"/>
          <p:cNvGrpSpPr/>
          <p:nvPr/>
        </p:nvGrpSpPr>
        <p:grpSpPr>
          <a:xfrm>
            <a:off x="1070432" y="2486102"/>
            <a:ext cx="762000" cy="762000"/>
            <a:chOff x="1427243" y="3314803"/>
            <a:chExt cx="1016000" cy="1016000"/>
          </a:xfrm>
        </p:grpSpPr>
        <p:sp>
          <p:nvSpPr>
            <p:cNvPr id="36" name="Oval 35"/>
            <p:cNvSpPr/>
            <p:nvPr/>
          </p:nvSpPr>
          <p:spPr>
            <a:xfrm>
              <a:off x="1427243" y="3314803"/>
              <a:ext cx="1016000" cy="1016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7" name="Picture 36"/>
            <p:cNvPicPr>
              <a:picLocks noChangeAspect="1"/>
            </p:cNvPicPr>
            <p:nvPr/>
          </p:nvPicPr>
          <p:blipFill>
            <a:blip r:embed="rId5"/>
            <a:stretch>
              <a:fillRect/>
            </a:stretch>
          </p:blipFill>
          <p:spPr>
            <a:xfrm>
              <a:off x="1636620" y="3570519"/>
              <a:ext cx="597245" cy="504568"/>
            </a:xfrm>
            <a:prstGeom prst="rect">
              <a:avLst/>
            </a:prstGeom>
          </p:spPr>
        </p:pic>
      </p:grpSp>
      <p:grpSp>
        <p:nvGrpSpPr>
          <p:cNvPr id="38" name="Group 37"/>
          <p:cNvGrpSpPr/>
          <p:nvPr/>
        </p:nvGrpSpPr>
        <p:grpSpPr>
          <a:xfrm>
            <a:off x="1070432" y="3449501"/>
            <a:ext cx="762000" cy="762000"/>
            <a:chOff x="1427243" y="4599335"/>
            <a:chExt cx="1016000" cy="1016000"/>
          </a:xfrm>
          <a:solidFill>
            <a:schemeClr val="bg1">
              <a:lumMod val="75000"/>
            </a:schemeClr>
          </a:solidFill>
        </p:grpSpPr>
        <p:sp>
          <p:nvSpPr>
            <p:cNvPr id="39" name="Oval 38"/>
            <p:cNvSpPr/>
            <p:nvPr/>
          </p:nvSpPr>
          <p:spPr>
            <a:xfrm>
              <a:off x="1427243" y="4599335"/>
              <a:ext cx="1016000" cy="1016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0" name="Picture 39"/>
            <p:cNvPicPr>
              <a:picLocks noChangeAspect="1"/>
            </p:cNvPicPr>
            <p:nvPr/>
          </p:nvPicPr>
          <p:blipFill>
            <a:blip r:embed="rId6"/>
            <a:stretch>
              <a:fillRect/>
            </a:stretch>
          </p:blipFill>
          <p:spPr>
            <a:xfrm>
              <a:off x="1599715" y="4771807"/>
              <a:ext cx="671056" cy="671056"/>
            </a:xfrm>
            <a:prstGeom prst="rect">
              <a:avLst/>
            </a:prstGeom>
            <a:grpFill/>
          </p:spPr>
        </p:pic>
      </p:grpSp>
      <p:grpSp>
        <p:nvGrpSpPr>
          <p:cNvPr id="41" name="Group 40"/>
          <p:cNvGrpSpPr/>
          <p:nvPr/>
        </p:nvGrpSpPr>
        <p:grpSpPr>
          <a:xfrm>
            <a:off x="4697181" y="2486102"/>
            <a:ext cx="762000" cy="762000"/>
            <a:chOff x="6262908" y="3314803"/>
            <a:chExt cx="1016000" cy="1016000"/>
          </a:xfrm>
        </p:grpSpPr>
        <p:sp>
          <p:nvSpPr>
            <p:cNvPr id="42" name="Oval 41"/>
            <p:cNvSpPr/>
            <p:nvPr/>
          </p:nvSpPr>
          <p:spPr>
            <a:xfrm>
              <a:off x="6262908" y="3314803"/>
              <a:ext cx="1016000" cy="1016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3" name="Picture 42"/>
            <p:cNvPicPr>
              <a:picLocks noChangeAspect="1"/>
            </p:cNvPicPr>
            <p:nvPr/>
          </p:nvPicPr>
          <p:blipFill>
            <a:blip r:embed="rId7"/>
            <a:stretch>
              <a:fillRect/>
            </a:stretch>
          </p:blipFill>
          <p:spPr>
            <a:xfrm>
              <a:off x="6389908" y="3623601"/>
              <a:ext cx="762000" cy="398407"/>
            </a:xfrm>
            <a:prstGeom prst="rect">
              <a:avLst/>
            </a:prstGeom>
          </p:spPr>
        </p:pic>
      </p:grpSp>
      <p:grpSp>
        <p:nvGrpSpPr>
          <p:cNvPr id="44" name="Group 43"/>
          <p:cNvGrpSpPr/>
          <p:nvPr/>
        </p:nvGrpSpPr>
        <p:grpSpPr>
          <a:xfrm>
            <a:off x="4697181" y="3449501"/>
            <a:ext cx="762000" cy="762000"/>
            <a:chOff x="6262908" y="4599335"/>
            <a:chExt cx="1016000" cy="1016000"/>
          </a:xfrm>
          <a:solidFill>
            <a:schemeClr val="tx2"/>
          </a:solidFill>
        </p:grpSpPr>
        <p:sp>
          <p:nvSpPr>
            <p:cNvPr id="45" name="Oval 44"/>
            <p:cNvSpPr/>
            <p:nvPr/>
          </p:nvSpPr>
          <p:spPr>
            <a:xfrm>
              <a:off x="6262908" y="4599335"/>
              <a:ext cx="1016000" cy="10160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6" name="Picture 45"/>
            <p:cNvPicPr>
              <a:picLocks noChangeAspect="1"/>
            </p:cNvPicPr>
            <p:nvPr/>
          </p:nvPicPr>
          <p:blipFill>
            <a:blip r:embed="rId8"/>
            <a:stretch>
              <a:fillRect/>
            </a:stretch>
          </p:blipFill>
          <p:spPr>
            <a:xfrm>
              <a:off x="6534278" y="4823701"/>
              <a:ext cx="473263" cy="567267"/>
            </a:xfrm>
            <a:prstGeom prst="rect">
              <a:avLst/>
            </a:prstGeom>
            <a:grpFill/>
          </p:spPr>
        </p:pic>
      </p:grpSp>
    </p:spTree>
    <p:extLst>
      <p:ext uri="{BB962C8B-B14F-4D97-AF65-F5344CB8AC3E}">
        <p14:creationId xmlns:p14="http://schemas.microsoft.com/office/powerpoint/2010/main" val="23475972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6667">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667">
                                          <p:cBhvr additive="base">
                                            <p:cTn id="7" dur="9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2" presetClass="entr" presetSubtype="1" fill="hold" nodeType="withEffect" p14:presetBounceEnd="66667">
                                      <p:stCondLst>
                                        <p:cond delay="200"/>
                                      </p:stCondLst>
                                      <p:childTnLst>
                                        <p:set>
                                          <p:cBhvr>
                                            <p:cTn id="13" dur="1" fill="hold">
                                              <p:stCondLst>
                                                <p:cond delay="0"/>
                                              </p:stCondLst>
                                            </p:cTn>
                                            <p:tgtEl>
                                              <p:spTgt spid="35"/>
                                            </p:tgtEl>
                                            <p:attrNameLst>
                                              <p:attrName>style.visibility</p:attrName>
                                            </p:attrNameLst>
                                          </p:cBhvr>
                                          <p:to>
                                            <p:strVal val="visible"/>
                                          </p:to>
                                        </p:set>
                                        <p:anim calcmode="lin" valueType="num" p14:bounceEnd="66667">
                                          <p:cBhvr additive="base">
                                            <p:cTn id="14" dur="900" fill="hold"/>
                                            <p:tgtEl>
                                              <p:spTgt spid="35"/>
                                            </p:tgtEl>
                                            <p:attrNameLst>
                                              <p:attrName>ppt_x</p:attrName>
                                            </p:attrNameLst>
                                          </p:cBhvr>
                                          <p:tavLst>
                                            <p:tav tm="0">
                                              <p:val>
                                                <p:strVal val="#ppt_x"/>
                                              </p:val>
                                            </p:tav>
                                            <p:tav tm="100000">
                                              <p:val>
                                                <p:strVal val="#ppt_x"/>
                                              </p:val>
                                            </p:tav>
                                          </p:tavLst>
                                        </p:anim>
                                        <p:anim calcmode="lin" valueType="num" p14:bounceEnd="66667">
                                          <p:cBhvr additive="base">
                                            <p:cTn id="15" dur="900" fill="hold"/>
                                            <p:tgtEl>
                                              <p:spTgt spid="35"/>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 presetClass="entr" presetSubtype="1" fill="hold" nodeType="withEffect" p14:presetBounceEnd="66667">
                                      <p:stCondLst>
                                        <p:cond delay="400"/>
                                      </p:stCondLst>
                                      <p:childTnLst>
                                        <p:set>
                                          <p:cBhvr>
                                            <p:cTn id="20" dur="1" fill="hold">
                                              <p:stCondLst>
                                                <p:cond delay="0"/>
                                              </p:stCondLst>
                                            </p:cTn>
                                            <p:tgtEl>
                                              <p:spTgt spid="38"/>
                                            </p:tgtEl>
                                            <p:attrNameLst>
                                              <p:attrName>style.visibility</p:attrName>
                                            </p:attrNameLst>
                                          </p:cBhvr>
                                          <p:to>
                                            <p:strVal val="visible"/>
                                          </p:to>
                                        </p:set>
                                        <p:anim calcmode="lin" valueType="num" p14:bounceEnd="66667">
                                          <p:cBhvr additive="base">
                                            <p:cTn id="21" dur="900" fill="hold"/>
                                            <p:tgtEl>
                                              <p:spTgt spid="38"/>
                                            </p:tgtEl>
                                            <p:attrNameLst>
                                              <p:attrName>ppt_x</p:attrName>
                                            </p:attrNameLst>
                                          </p:cBhvr>
                                          <p:tavLst>
                                            <p:tav tm="0">
                                              <p:val>
                                                <p:strVal val="#ppt_x"/>
                                              </p:val>
                                            </p:tav>
                                            <p:tav tm="100000">
                                              <p:val>
                                                <p:strVal val="#ppt_x"/>
                                              </p:val>
                                            </p:tav>
                                          </p:tavLst>
                                        </p:anim>
                                        <p:anim calcmode="lin" valueType="num" p14:bounceEnd="66667">
                                          <p:cBhvr additive="base">
                                            <p:cTn id="22" dur="900" fill="hold"/>
                                            <p:tgtEl>
                                              <p:spTgt spid="38"/>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9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2" presetClass="entr" presetSubtype="1" fill="hold" nodeType="withEffect" p14:presetBounceEnd="66667">
                                      <p:stCondLst>
                                        <p:cond delay="600"/>
                                      </p:stCondLst>
                                      <p:childTnLst>
                                        <p:set>
                                          <p:cBhvr>
                                            <p:cTn id="27" dur="1" fill="hold">
                                              <p:stCondLst>
                                                <p:cond delay="0"/>
                                              </p:stCondLst>
                                            </p:cTn>
                                            <p:tgtEl>
                                              <p:spTgt spid="32"/>
                                            </p:tgtEl>
                                            <p:attrNameLst>
                                              <p:attrName>style.visibility</p:attrName>
                                            </p:attrNameLst>
                                          </p:cBhvr>
                                          <p:to>
                                            <p:strVal val="visible"/>
                                          </p:to>
                                        </p:set>
                                        <p:anim calcmode="lin" valueType="num" p14:bounceEnd="66667">
                                          <p:cBhvr additive="base">
                                            <p:cTn id="28" dur="900" fill="hold"/>
                                            <p:tgtEl>
                                              <p:spTgt spid="32"/>
                                            </p:tgtEl>
                                            <p:attrNameLst>
                                              <p:attrName>ppt_x</p:attrName>
                                            </p:attrNameLst>
                                          </p:cBhvr>
                                          <p:tavLst>
                                            <p:tav tm="0">
                                              <p:val>
                                                <p:strVal val="#ppt_x"/>
                                              </p:val>
                                            </p:tav>
                                            <p:tav tm="100000">
                                              <p:val>
                                                <p:strVal val="#ppt_x"/>
                                              </p:val>
                                            </p:tav>
                                          </p:tavLst>
                                        </p:anim>
                                        <p:anim calcmode="lin" valueType="num" p14:bounceEnd="66667">
                                          <p:cBhvr additive="base">
                                            <p:cTn id="29" dur="900" fill="hold"/>
                                            <p:tgtEl>
                                              <p:spTgt spid="3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2" presetClass="entr" presetSubtype="1" fill="hold" nodeType="withEffect" p14:presetBounceEnd="66667">
                                      <p:stCondLst>
                                        <p:cond delay="800"/>
                                      </p:stCondLst>
                                      <p:childTnLst>
                                        <p:set>
                                          <p:cBhvr>
                                            <p:cTn id="34" dur="1" fill="hold">
                                              <p:stCondLst>
                                                <p:cond delay="0"/>
                                              </p:stCondLst>
                                            </p:cTn>
                                            <p:tgtEl>
                                              <p:spTgt spid="41"/>
                                            </p:tgtEl>
                                            <p:attrNameLst>
                                              <p:attrName>style.visibility</p:attrName>
                                            </p:attrNameLst>
                                          </p:cBhvr>
                                          <p:to>
                                            <p:strVal val="visible"/>
                                          </p:to>
                                        </p:set>
                                        <p:anim calcmode="lin" valueType="num" p14:bounceEnd="66667">
                                          <p:cBhvr additive="base">
                                            <p:cTn id="35" dur="900" fill="hold"/>
                                            <p:tgtEl>
                                              <p:spTgt spid="41"/>
                                            </p:tgtEl>
                                            <p:attrNameLst>
                                              <p:attrName>ppt_x</p:attrName>
                                            </p:attrNameLst>
                                          </p:cBhvr>
                                          <p:tavLst>
                                            <p:tav tm="0">
                                              <p:val>
                                                <p:strVal val="#ppt_x"/>
                                              </p:val>
                                            </p:tav>
                                            <p:tav tm="100000">
                                              <p:val>
                                                <p:strVal val="#ppt_x"/>
                                              </p:val>
                                            </p:tav>
                                          </p:tavLst>
                                        </p:anim>
                                        <p:anim calcmode="lin" valueType="num" p14:bounceEnd="66667">
                                          <p:cBhvr additive="base">
                                            <p:cTn id="36" dur="900" fill="hold"/>
                                            <p:tgtEl>
                                              <p:spTgt spid="41"/>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13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2" presetClass="entr" presetSubtype="1" fill="hold" nodeType="withEffect" p14:presetBounceEnd="66667">
                                      <p:stCondLst>
                                        <p:cond delay="1000"/>
                                      </p:stCondLst>
                                      <p:childTnLst>
                                        <p:set>
                                          <p:cBhvr>
                                            <p:cTn id="41" dur="1" fill="hold">
                                              <p:stCondLst>
                                                <p:cond delay="0"/>
                                              </p:stCondLst>
                                            </p:cTn>
                                            <p:tgtEl>
                                              <p:spTgt spid="44"/>
                                            </p:tgtEl>
                                            <p:attrNameLst>
                                              <p:attrName>style.visibility</p:attrName>
                                            </p:attrNameLst>
                                          </p:cBhvr>
                                          <p:to>
                                            <p:strVal val="visible"/>
                                          </p:to>
                                        </p:set>
                                        <p:anim calcmode="lin" valueType="num" p14:bounceEnd="66667">
                                          <p:cBhvr additive="base">
                                            <p:cTn id="42" dur="9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43" dur="900" fill="hold"/>
                                            <p:tgtEl>
                                              <p:spTgt spid="44"/>
                                            </p:tgtEl>
                                            <p:attrNameLst>
                                              <p:attrName>ppt_y</p:attrName>
                                            </p:attrNameLst>
                                          </p:cBhvr>
                                          <p:tavLst>
                                            <p:tav tm="0">
                                              <p:val>
                                                <p:strVal val="0-#ppt_h/2"/>
                                              </p:val>
                                            </p:tav>
                                            <p:tav tm="100000">
                                              <p:val>
                                                <p:strVal val="#ppt_y"/>
                                              </p:val>
                                            </p:tav>
                                          </p:tavLst>
                                        </p:anim>
                                      </p:childTnLst>
                                    </p:cTn>
                                  </p:par>
                                  <p:par>
                                    <p:cTn id="44" presetID="10" presetClass="entr" presetSubtype="0" fill="hold" grpId="0" nodeType="withEffect">
                                      <p:stCondLst>
                                        <p:cond delay="150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900" fill="hold"/>
                                            <p:tgtEl>
                                              <p:spTgt spid="29"/>
                                            </p:tgtEl>
                                            <p:attrNameLst>
                                              <p:attrName>ppt_x</p:attrName>
                                            </p:attrNameLst>
                                          </p:cBhvr>
                                          <p:tavLst>
                                            <p:tav tm="0">
                                              <p:val>
                                                <p:strVal val="#ppt_x"/>
                                              </p:val>
                                            </p:tav>
                                            <p:tav tm="100000">
                                              <p:val>
                                                <p:strVal val="#ppt_x"/>
                                              </p:val>
                                            </p:tav>
                                          </p:tavLst>
                                        </p:anim>
                                        <p:anim calcmode="lin" valueType="num">
                                          <p:cBhvr additive="base">
                                            <p:cTn id="8" dur="900" fill="hold"/>
                                            <p:tgtEl>
                                              <p:spTgt spid="2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2" presetClass="entr" presetSubtype="1" fill="hold" nodeType="withEffect">
                                      <p:stCondLst>
                                        <p:cond delay="20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900" fill="hold"/>
                                            <p:tgtEl>
                                              <p:spTgt spid="35"/>
                                            </p:tgtEl>
                                            <p:attrNameLst>
                                              <p:attrName>ppt_x</p:attrName>
                                            </p:attrNameLst>
                                          </p:cBhvr>
                                          <p:tavLst>
                                            <p:tav tm="0">
                                              <p:val>
                                                <p:strVal val="#ppt_x"/>
                                              </p:val>
                                            </p:tav>
                                            <p:tav tm="100000">
                                              <p:val>
                                                <p:strVal val="#ppt_x"/>
                                              </p:val>
                                            </p:tav>
                                          </p:tavLst>
                                        </p:anim>
                                        <p:anim calcmode="lin" valueType="num">
                                          <p:cBhvr additive="base">
                                            <p:cTn id="15" dur="900" fill="hold"/>
                                            <p:tgtEl>
                                              <p:spTgt spid="35"/>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 presetClass="entr" presetSubtype="1" fill="hold" nodeType="withEffect">
                                      <p:stCondLst>
                                        <p:cond delay="40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900" fill="hold"/>
                                            <p:tgtEl>
                                              <p:spTgt spid="38"/>
                                            </p:tgtEl>
                                            <p:attrNameLst>
                                              <p:attrName>ppt_x</p:attrName>
                                            </p:attrNameLst>
                                          </p:cBhvr>
                                          <p:tavLst>
                                            <p:tav tm="0">
                                              <p:val>
                                                <p:strVal val="#ppt_x"/>
                                              </p:val>
                                            </p:tav>
                                            <p:tav tm="100000">
                                              <p:val>
                                                <p:strVal val="#ppt_x"/>
                                              </p:val>
                                            </p:tav>
                                          </p:tavLst>
                                        </p:anim>
                                        <p:anim calcmode="lin" valueType="num">
                                          <p:cBhvr additive="base">
                                            <p:cTn id="22" dur="900" fill="hold"/>
                                            <p:tgtEl>
                                              <p:spTgt spid="38"/>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9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2" presetClass="entr" presetSubtype="1" fill="hold" nodeType="withEffect">
                                      <p:stCondLst>
                                        <p:cond delay="60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900" fill="hold"/>
                                            <p:tgtEl>
                                              <p:spTgt spid="32"/>
                                            </p:tgtEl>
                                            <p:attrNameLst>
                                              <p:attrName>ppt_x</p:attrName>
                                            </p:attrNameLst>
                                          </p:cBhvr>
                                          <p:tavLst>
                                            <p:tav tm="0">
                                              <p:val>
                                                <p:strVal val="#ppt_x"/>
                                              </p:val>
                                            </p:tav>
                                            <p:tav tm="100000">
                                              <p:val>
                                                <p:strVal val="#ppt_x"/>
                                              </p:val>
                                            </p:tav>
                                          </p:tavLst>
                                        </p:anim>
                                        <p:anim calcmode="lin" valueType="num">
                                          <p:cBhvr additive="base">
                                            <p:cTn id="29" dur="900" fill="hold"/>
                                            <p:tgtEl>
                                              <p:spTgt spid="3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2" presetClass="entr" presetSubtype="1" fill="hold" nodeType="withEffect">
                                      <p:stCondLst>
                                        <p:cond delay="8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900" fill="hold"/>
                                            <p:tgtEl>
                                              <p:spTgt spid="41"/>
                                            </p:tgtEl>
                                            <p:attrNameLst>
                                              <p:attrName>ppt_x</p:attrName>
                                            </p:attrNameLst>
                                          </p:cBhvr>
                                          <p:tavLst>
                                            <p:tav tm="0">
                                              <p:val>
                                                <p:strVal val="#ppt_x"/>
                                              </p:val>
                                            </p:tav>
                                            <p:tav tm="100000">
                                              <p:val>
                                                <p:strVal val="#ppt_x"/>
                                              </p:val>
                                            </p:tav>
                                          </p:tavLst>
                                        </p:anim>
                                        <p:anim calcmode="lin" valueType="num">
                                          <p:cBhvr additive="base">
                                            <p:cTn id="36" dur="900" fill="hold"/>
                                            <p:tgtEl>
                                              <p:spTgt spid="41"/>
                                            </p:tgtEl>
                                            <p:attrNameLst>
                                              <p:attrName>ppt_y</p:attrName>
                                            </p:attrNameLst>
                                          </p:cBhvr>
                                          <p:tavLst>
                                            <p:tav tm="0">
                                              <p:val>
                                                <p:strVal val="0-#ppt_h/2"/>
                                              </p:val>
                                            </p:tav>
                                            <p:tav tm="100000">
                                              <p:val>
                                                <p:strVal val="#ppt_y"/>
                                              </p:val>
                                            </p:tav>
                                          </p:tavLst>
                                        </p:anim>
                                      </p:childTnLst>
                                    </p:cTn>
                                  </p:par>
                                  <p:par>
                                    <p:cTn id="37" presetID="10" presetClass="entr" presetSubtype="0" fill="hold" grpId="0" nodeType="withEffect">
                                      <p:stCondLst>
                                        <p:cond delay="13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2" presetClass="entr" presetSubtype="1" fill="hold" nodeType="withEffect">
                                      <p:stCondLst>
                                        <p:cond delay="100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900" fill="hold"/>
                                            <p:tgtEl>
                                              <p:spTgt spid="44"/>
                                            </p:tgtEl>
                                            <p:attrNameLst>
                                              <p:attrName>ppt_x</p:attrName>
                                            </p:attrNameLst>
                                          </p:cBhvr>
                                          <p:tavLst>
                                            <p:tav tm="0">
                                              <p:val>
                                                <p:strVal val="#ppt_x"/>
                                              </p:val>
                                            </p:tav>
                                            <p:tav tm="100000">
                                              <p:val>
                                                <p:strVal val="#ppt_x"/>
                                              </p:val>
                                            </p:tav>
                                          </p:tavLst>
                                        </p:anim>
                                        <p:anim calcmode="lin" valueType="num">
                                          <p:cBhvr additive="base">
                                            <p:cTn id="43" dur="900" fill="hold"/>
                                            <p:tgtEl>
                                              <p:spTgt spid="44"/>
                                            </p:tgtEl>
                                            <p:attrNameLst>
                                              <p:attrName>ppt_y</p:attrName>
                                            </p:attrNameLst>
                                          </p:cBhvr>
                                          <p:tavLst>
                                            <p:tav tm="0">
                                              <p:val>
                                                <p:strVal val="0-#ppt_h/2"/>
                                              </p:val>
                                            </p:tav>
                                            <p:tav tm="100000">
                                              <p:val>
                                                <p:strVal val="#ppt_y"/>
                                              </p:val>
                                            </p:tav>
                                          </p:tavLst>
                                        </p:anim>
                                      </p:childTnLst>
                                    </p:cTn>
                                  </p:par>
                                  <p:par>
                                    <p:cTn id="44" presetID="10" presetClass="entr" presetSubtype="0" fill="hold" grpId="0" nodeType="withEffect">
                                      <p:stCondLst>
                                        <p:cond delay="150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349625" y="1945969"/>
            <a:ext cx="1018542" cy="1018542"/>
            <a:chOff x="3994149" y="2298699"/>
            <a:chExt cx="1018542" cy="1018542"/>
          </a:xfrm>
        </p:grpSpPr>
        <p:sp>
          <p:nvSpPr>
            <p:cNvPr id="7" name="Oval 6"/>
            <p:cNvSpPr>
              <a:spLocks noChangeAspect="1"/>
            </p:cNvSpPr>
            <p:nvPr/>
          </p:nvSpPr>
          <p:spPr>
            <a:xfrm>
              <a:off x="3994149" y="2298699"/>
              <a:ext cx="1018542" cy="1018542"/>
            </a:xfrm>
            <a:prstGeom prst="ellipse">
              <a:avLst/>
            </a:prstGeom>
            <a:solidFill>
              <a:schemeClr val="accent3">
                <a:alpha val="91000"/>
              </a:schemeClr>
            </a:solid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18" name="Group 17"/>
            <p:cNvGrpSpPr/>
            <p:nvPr/>
          </p:nvGrpSpPr>
          <p:grpSpPr>
            <a:xfrm>
              <a:off x="4244342" y="2545759"/>
              <a:ext cx="518158" cy="524424"/>
              <a:chOff x="4525886" y="4183659"/>
              <a:chExt cx="558217" cy="564967"/>
            </a:xfrm>
          </p:grpSpPr>
          <p:sp>
            <p:nvSpPr>
              <p:cNvPr id="19" name="Oval 55"/>
              <p:cNvSpPr>
                <a:spLocks noChangeArrowheads="1"/>
              </p:cNvSpPr>
              <p:nvPr/>
            </p:nvSpPr>
            <p:spPr bwMode="auto">
              <a:xfrm>
                <a:off x="4525886" y="4387874"/>
                <a:ext cx="324888" cy="110546"/>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0" name="Freeform 56"/>
              <p:cNvSpPr>
                <a:spLocks/>
              </p:cNvSpPr>
              <p:nvPr/>
            </p:nvSpPr>
            <p:spPr bwMode="auto">
              <a:xfrm>
                <a:off x="4525886" y="4443569"/>
                <a:ext cx="324888" cy="305057"/>
              </a:xfrm>
              <a:custGeom>
                <a:avLst/>
                <a:gdLst>
                  <a:gd name="T0" fmla="*/ 326 w 326"/>
                  <a:gd name="T1" fmla="*/ 0 h 306"/>
                  <a:gd name="T2" fmla="*/ 326 w 326"/>
                  <a:gd name="T3" fmla="*/ 250 h 306"/>
                  <a:gd name="T4" fmla="*/ 163 w 326"/>
                  <a:gd name="T5" fmla="*/ 306 h 306"/>
                  <a:gd name="T6" fmla="*/ 0 w 326"/>
                  <a:gd name="T7" fmla="*/ 250 h 306"/>
                  <a:gd name="T8" fmla="*/ 0 w 326"/>
                  <a:gd name="T9" fmla="*/ 0 h 306"/>
                </a:gdLst>
                <a:ahLst/>
                <a:cxnLst>
                  <a:cxn ang="0">
                    <a:pos x="T0" y="T1"/>
                  </a:cxn>
                  <a:cxn ang="0">
                    <a:pos x="T2" y="T3"/>
                  </a:cxn>
                  <a:cxn ang="0">
                    <a:pos x="T4" y="T5"/>
                  </a:cxn>
                  <a:cxn ang="0">
                    <a:pos x="T6" y="T7"/>
                  </a:cxn>
                  <a:cxn ang="0">
                    <a:pos x="T8" y="T9"/>
                  </a:cxn>
                </a:cxnLst>
                <a:rect l="0" t="0" r="r" b="b"/>
                <a:pathLst>
                  <a:path w="326" h="306">
                    <a:moveTo>
                      <a:pt x="326" y="0"/>
                    </a:moveTo>
                    <a:cubicBezTo>
                      <a:pt x="326" y="250"/>
                      <a:pt x="326" y="250"/>
                      <a:pt x="326" y="250"/>
                    </a:cubicBezTo>
                    <a:cubicBezTo>
                      <a:pt x="326" y="281"/>
                      <a:pt x="253" y="306"/>
                      <a:pt x="163" y="306"/>
                    </a:cubicBezTo>
                    <a:cubicBezTo>
                      <a:pt x="73" y="306"/>
                      <a:pt x="0" y="281"/>
                      <a:pt x="0" y="250"/>
                    </a:cubicBezTo>
                    <a:cubicBezTo>
                      <a:pt x="0" y="0"/>
                      <a:pt x="0" y="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1" name="Freeform 57"/>
              <p:cNvSpPr>
                <a:spLocks/>
              </p:cNvSpPr>
              <p:nvPr/>
            </p:nvSpPr>
            <p:spPr bwMode="auto">
              <a:xfrm>
                <a:off x="4525886" y="4612342"/>
                <a:ext cx="324888" cy="55695"/>
              </a:xfrm>
              <a:custGeom>
                <a:avLst/>
                <a:gdLst>
                  <a:gd name="T0" fmla="*/ 326 w 326"/>
                  <a:gd name="T1" fmla="*/ 0 h 56"/>
                  <a:gd name="T2" fmla="*/ 163 w 326"/>
                  <a:gd name="T3" fmla="*/ 56 h 56"/>
                  <a:gd name="T4" fmla="*/ 0 w 326"/>
                  <a:gd name="T5" fmla="*/ 0 h 56"/>
                </a:gdLst>
                <a:ahLst/>
                <a:cxnLst>
                  <a:cxn ang="0">
                    <a:pos x="T0" y="T1"/>
                  </a:cxn>
                  <a:cxn ang="0">
                    <a:pos x="T2" y="T3"/>
                  </a:cxn>
                  <a:cxn ang="0">
                    <a:pos x="T4" y="T5"/>
                  </a:cxn>
                </a:cxnLst>
                <a:rect l="0" t="0" r="r" b="b"/>
                <a:pathLst>
                  <a:path w="326" h="56">
                    <a:moveTo>
                      <a:pt x="326" y="0"/>
                    </a:moveTo>
                    <a:cubicBezTo>
                      <a:pt x="326" y="31"/>
                      <a:pt x="253" y="56"/>
                      <a:pt x="163" y="56"/>
                    </a:cubicBezTo>
                    <a:cubicBezTo>
                      <a:pt x="73" y="56"/>
                      <a:pt x="0" y="31"/>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2" name="Freeform 58"/>
              <p:cNvSpPr>
                <a:spLocks/>
              </p:cNvSpPr>
              <p:nvPr/>
            </p:nvSpPr>
            <p:spPr bwMode="auto">
              <a:xfrm>
                <a:off x="4525886" y="4532597"/>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3" name="Oval 59"/>
              <p:cNvSpPr>
                <a:spLocks noChangeArrowheads="1"/>
              </p:cNvSpPr>
              <p:nvPr/>
            </p:nvSpPr>
            <p:spPr bwMode="auto">
              <a:xfrm>
                <a:off x="4759215" y="4183659"/>
                <a:ext cx="324888" cy="109702"/>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4" name="Line 60"/>
              <p:cNvSpPr>
                <a:spLocks noChangeShapeType="1"/>
              </p:cNvSpPr>
              <p:nvPr/>
            </p:nvSpPr>
            <p:spPr bwMode="auto">
              <a:xfrm flipV="1">
                <a:off x="4759215" y="4238510"/>
                <a:ext cx="0" cy="155271"/>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5" name="Freeform 61"/>
              <p:cNvSpPr>
                <a:spLocks/>
              </p:cNvSpPr>
              <p:nvPr/>
            </p:nvSpPr>
            <p:spPr bwMode="auto">
              <a:xfrm>
                <a:off x="4850774" y="4238510"/>
                <a:ext cx="233329" cy="400414"/>
              </a:xfrm>
              <a:custGeom>
                <a:avLst/>
                <a:gdLst>
                  <a:gd name="T0" fmla="*/ 234 w 234"/>
                  <a:gd name="T1" fmla="*/ 0 h 402"/>
                  <a:gd name="T2" fmla="*/ 234 w 234"/>
                  <a:gd name="T3" fmla="*/ 347 h 402"/>
                  <a:gd name="T4" fmla="*/ 71 w 234"/>
                  <a:gd name="T5" fmla="*/ 402 h 402"/>
                  <a:gd name="T6" fmla="*/ 0 w 234"/>
                  <a:gd name="T7" fmla="*/ 397 h 402"/>
                </a:gdLst>
                <a:ahLst/>
                <a:cxnLst>
                  <a:cxn ang="0">
                    <a:pos x="T0" y="T1"/>
                  </a:cxn>
                  <a:cxn ang="0">
                    <a:pos x="T2" y="T3"/>
                  </a:cxn>
                  <a:cxn ang="0">
                    <a:pos x="T4" y="T5"/>
                  </a:cxn>
                  <a:cxn ang="0">
                    <a:pos x="T6" y="T7"/>
                  </a:cxn>
                </a:cxnLst>
                <a:rect l="0" t="0" r="r" b="b"/>
                <a:pathLst>
                  <a:path w="234" h="402">
                    <a:moveTo>
                      <a:pt x="234" y="0"/>
                    </a:moveTo>
                    <a:cubicBezTo>
                      <a:pt x="234" y="347"/>
                      <a:pt x="234" y="347"/>
                      <a:pt x="234" y="347"/>
                    </a:cubicBezTo>
                    <a:cubicBezTo>
                      <a:pt x="234" y="377"/>
                      <a:pt x="161" y="402"/>
                      <a:pt x="71" y="402"/>
                    </a:cubicBezTo>
                    <a:cubicBezTo>
                      <a:pt x="46" y="402"/>
                      <a:pt x="22" y="400"/>
                      <a:pt x="0" y="39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6" name="Freeform 62"/>
              <p:cNvSpPr>
                <a:spLocks/>
              </p:cNvSpPr>
              <p:nvPr/>
            </p:nvSpPr>
            <p:spPr bwMode="auto">
              <a:xfrm>
                <a:off x="4850774" y="4503483"/>
                <a:ext cx="233329" cy="54851"/>
              </a:xfrm>
              <a:custGeom>
                <a:avLst/>
                <a:gdLst>
                  <a:gd name="T0" fmla="*/ 234 w 234"/>
                  <a:gd name="T1" fmla="*/ 0 h 55"/>
                  <a:gd name="T2" fmla="*/ 71 w 234"/>
                  <a:gd name="T3" fmla="*/ 55 h 55"/>
                  <a:gd name="T4" fmla="*/ 0 w 234"/>
                  <a:gd name="T5" fmla="*/ 50 h 55"/>
                </a:gdLst>
                <a:ahLst/>
                <a:cxnLst>
                  <a:cxn ang="0">
                    <a:pos x="T0" y="T1"/>
                  </a:cxn>
                  <a:cxn ang="0">
                    <a:pos x="T2" y="T3"/>
                  </a:cxn>
                  <a:cxn ang="0">
                    <a:pos x="T4" y="T5"/>
                  </a:cxn>
                </a:cxnLst>
                <a:rect l="0" t="0" r="r" b="b"/>
                <a:pathLst>
                  <a:path w="234" h="55">
                    <a:moveTo>
                      <a:pt x="234" y="0"/>
                    </a:moveTo>
                    <a:cubicBezTo>
                      <a:pt x="234" y="30"/>
                      <a:pt x="161" y="55"/>
                      <a:pt x="71" y="55"/>
                    </a:cubicBezTo>
                    <a:cubicBezTo>
                      <a:pt x="46" y="55"/>
                      <a:pt x="22" y="53"/>
                      <a:pt x="0" y="5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7" name="Freeform 63"/>
              <p:cNvSpPr>
                <a:spLocks/>
              </p:cNvSpPr>
              <p:nvPr/>
            </p:nvSpPr>
            <p:spPr bwMode="auto">
              <a:xfrm>
                <a:off x="4850774" y="4417831"/>
                <a:ext cx="233329" cy="55695"/>
              </a:xfrm>
              <a:custGeom>
                <a:avLst/>
                <a:gdLst>
                  <a:gd name="T0" fmla="*/ 234 w 234"/>
                  <a:gd name="T1" fmla="*/ 0 h 56"/>
                  <a:gd name="T2" fmla="*/ 71 w 234"/>
                  <a:gd name="T3" fmla="*/ 56 h 56"/>
                  <a:gd name="T4" fmla="*/ 0 w 234"/>
                  <a:gd name="T5" fmla="*/ 50 h 56"/>
                </a:gdLst>
                <a:ahLst/>
                <a:cxnLst>
                  <a:cxn ang="0">
                    <a:pos x="T0" y="T1"/>
                  </a:cxn>
                  <a:cxn ang="0">
                    <a:pos x="T2" y="T3"/>
                  </a:cxn>
                  <a:cxn ang="0">
                    <a:pos x="T4" y="T5"/>
                  </a:cxn>
                </a:cxnLst>
                <a:rect l="0" t="0" r="r" b="b"/>
                <a:pathLst>
                  <a:path w="234" h="56">
                    <a:moveTo>
                      <a:pt x="234" y="0"/>
                    </a:moveTo>
                    <a:cubicBezTo>
                      <a:pt x="234" y="31"/>
                      <a:pt x="161" y="56"/>
                      <a:pt x="71" y="56"/>
                    </a:cubicBezTo>
                    <a:cubicBezTo>
                      <a:pt x="46" y="56"/>
                      <a:pt x="22" y="54"/>
                      <a:pt x="0" y="5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8" name="Freeform 64"/>
              <p:cNvSpPr>
                <a:spLocks/>
              </p:cNvSpPr>
              <p:nvPr/>
            </p:nvSpPr>
            <p:spPr bwMode="auto">
              <a:xfrm>
                <a:off x="4759215" y="4333023"/>
                <a:ext cx="324888" cy="54851"/>
              </a:xfrm>
              <a:custGeom>
                <a:avLst/>
                <a:gdLst>
                  <a:gd name="T0" fmla="*/ 326 w 326"/>
                  <a:gd name="T1" fmla="*/ 0 h 55"/>
                  <a:gd name="T2" fmla="*/ 163 w 326"/>
                  <a:gd name="T3" fmla="*/ 55 h 55"/>
                  <a:gd name="T4" fmla="*/ 0 w 326"/>
                  <a:gd name="T5" fmla="*/ 0 h 55"/>
                </a:gdLst>
                <a:ahLst/>
                <a:cxnLst>
                  <a:cxn ang="0">
                    <a:pos x="T0" y="T1"/>
                  </a:cxn>
                  <a:cxn ang="0">
                    <a:pos x="T2" y="T3"/>
                  </a:cxn>
                  <a:cxn ang="0">
                    <a:pos x="T4" y="T5"/>
                  </a:cxn>
                </a:cxnLst>
                <a:rect l="0" t="0" r="r" b="b"/>
                <a:pathLst>
                  <a:path w="326" h="55">
                    <a:moveTo>
                      <a:pt x="326" y="0"/>
                    </a:moveTo>
                    <a:cubicBezTo>
                      <a:pt x="326" y="30"/>
                      <a:pt x="253" y="55"/>
                      <a:pt x="163" y="55"/>
                    </a:cubicBezTo>
                    <a:cubicBezTo>
                      <a:pt x="73" y="55"/>
                      <a:pt x="0" y="30"/>
                      <a:pt x="0"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grpSp>
        <p:nvGrpSpPr>
          <p:cNvPr id="11" name="Group 10"/>
          <p:cNvGrpSpPr/>
          <p:nvPr/>
        </p:nvGrpSpPr>
        <p:grpSpPr>
          <a:xfrm>
            <a:off x="2090737" y="2676789"/>
            <a:ext cx="1018542" cy="1018540"/>
            <a:chOff x="2412999" y="2813051"/>
            <a:chExt cx="1018542" cy="1018540"/>
          </a:xfrm>
        </p:grpSpPr>
        <p:sp>
          <p:nvSpPr>
            <p:cNvPr id="6" name="Oval 5"/>
            <p:cNvSpPr>
              <a:spLocks noChangeAspect="1"/>
            </p:cNvSpPr>
            <p:nvPr/>
          </p:nvSpPr>
          <p:spPr>
            <a:xfrm>
              <a:off x="2412999" y="2813051"/>
              <a:ext cx="1018542" cy="1018540"/>
            </a:xfrm>
            <a:prstGeom prst="ellipse">
              <a:avLst/>
            </a:prstGeom>
            <a:solidFill>
              <a:schemeClr val="accent2">
                <a:alpha val="91000"/>
              </a:schemeClr>
            </a:solidFill>
            <a:ln w="952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29" name="Group 28"/>
            <p:cNvGrpSpPr/>
            <p:nvPr/>
          </p:nvGrpSpPr>
          <p:grpSpPr>
            <a:xfrm>
              <a:off x="2744884" y="3025141"/>
              <a:ext cx="354772" cy="530860"/>
              <a:chOff x="1068574" y="2664703"/>
              <a:chExt cx="461594" cy="690703"/>
            </a:xfrm>
          </p:grpSpPr>
          <p:sp>
            <p:nvSpPr>
              <p:cNvPr id="30" name="Freeform 65"/>
              <p:cNvSpPr>
                <a:spLocks/>
              </p:cNvSpPr>
              <p:nvPr/>
            </p:nvSpPr>
            <p:spPr bwMode="auto">
              <a:xfrm>
                <a:off x="1100219" y="2741495"/>
                <a:ext cx="422776" cy="467501"/>
              </a:xfrm>
              <a:custGeom>
                <a:avLst/>
                <a:gdLst>
                  <a:gd name="T0" fmla="*/ 49 w 424"/>
                  <a:gd name="T1" fmla="*/ 469 h 469"/>
                  <a:gd name="T2" fmla="*/ 0 w 424"/>
                  <a:gd name="T3" fmla="*/ 202 h 469"/>
                  <a:gd name="T4" fmla="*/ 226 w 424"/>
                  <a:gd name="T5" fmla="*/ 0 h 469"/>
                  <a:gd name="T6" fmla="*/ 306 w 424"/>
                  <a:gd name="T7" fmla="*/ 55 h 469"/>
                  <a:gd name="T8" fmla="*/ 424 w 424"/>
                  <a:gd name="T9" fmla="*/ 173 h 469"/>
                  <a:gd name="T10" fmla="*/ 388 w 424"/>
                  <a:gd name="T11" fmla="*/ 193 h 469"/>
                  <a:gd name="T12" fmla="*/ 354 w 424"/>
                  <a:gd name="T13" fmla="*/ 222 h 469"/>
                  <a:gd name="T14" fmla="*/ 298 w 424"/>
                  <a:gd name="T15" fmla="*/ 199 h 469"/>
                  <a:gd name="T16" fmla="*/ 245 w 424"/>
                  <a:gd name="T17" fmla="*/ 210 h 469"/>
                  <a:gd name="T18" fmla="*/ 214 w 424"/>
                  <a:gd name="T19" fmla="*/ 212 h 469"/>
                  <a:gd name="T20" fmla="*/ 356 w 424"/>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469">
                    <a:moveTo>
                      <a:pt x="49" y="469"/>
                    </a:moveTo>
                    <a:cubicBezTo>
                      <a:pt x="88" y="369"/>
                      <a:pt x="0" y="313"/>
                      <a:pt x="0" y="202"/>
                    </a:cubicBezTo>
                    <a:cubicBezTo>
                      <a:pt x="0" y="91"/>
                      <a:pt x="110" y="0"/>
                      <a:pt x="226" y="0"/>
                    </a:cubicBezTo>
                    <a:cubicBezTo>
                      <a:pt x="270" y="0"/>
                      <a:pt x="312" y="26"/>
                      <a:pt x="306" y="55"/>
                    </a:cubicBezTo>
                    <a:cubicBezTo>
                      <a:pt x="329" y="68"/>
                      <a:pt x="403" y="119"/>
                      <a:pt x="424" y="173"/>
                    </a:cubicBezTo>
                    <a:cubicBezTo>
                      <a:pt x="388" y="193"/>
                      <a:pt x="388" y="193"/>
                      <a:pt x="388" y="193"/>
                    </a:cubicBezTo>
                    <a:cubicBezTo>
                      <a:pt x="388" y="193"/>
                      <a:pt x="364" y="227"/>
                      <a:pt x="354" y="222"/>
                    </a:cubicBezTo>
                    <a:cubicBezTo>
                      <a:pt x="344" y="218"/>
                      <a:pt x="312" y="199"/>
                      <a:pt x="298" y="199"/>
                    </a:cubicBezTo>
                    <a:cubicBezTo>
                      <a:pt x="283" y="199"/>
                      <a:pt x="278" y="210"/>
                      <a:pt x="245" y="210"/>
                    </a:cubicBezTo>
                    <a:cubicBezTo>
                      <a:pt x="235" y="210"/>
                      <a:pt x="214" y="212"/>
                      <a:pt x="214" y="212"/>
                    </a:cubicBezTo>
                    <a:cubicBezTo>
                      <a:pt x="214" y="212"/>
                      <a:pt x="356" y="376"/>
                      <a:pt x="356" y="469"/>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1" name="Freeform 66"/>
              <p:cNvSpPr>
                <a:spLocks/>
              </p:cNvSpPr>
              <p:nvPr/>
            </p:nvSpPr>
            <p:spPr bwMode="auto">
              <a:xfrm>
                <a:off x="1228909" y="2664703"/>
                <a:ext cx="94935" cy="98732"/>
              </a:xfrm>
              <a:custGeom>
                <a:avLst/>
                <a:gdLst>
                  <a:gd name="T0" fmla="*/ 0 w 95"/>
                  <a:gd name="T1" fmla="*/ 99 h 99"/>
                  <a:gd name="T2" fmla="*/ 92 w 95"/>
                  <a:gd name="T3" fmla="*/ 0 h 99"/>
                  <a:gd name="T4" fmla="*/ 92 w 95"/>
                  <a:gd name="T5" fmla="*/ 77 h 99"/>
                </a:gdLst>
                <a:ahLst/>
                <a:cxnLst>
                  <a:cxn ang="0">
                    <a:pos x="T0" y="T1"/>
                  </a:cxn>
                  <a:cxn ang="0">
                    <a:pos x="T2" y="T3"/>
                  </a:cxn>
                  <a:cxn ang="0">
                    <a:pos x="T4" y="T5"/>
                  </a:cxn>
                </a:cxnLst>
                <a:rect l="0" t="0" r="r" b="b"/>
                <a:pathLst>
                  <a:path w="95" h="99">
                    <a:moveTo>
                      <a:pt x="0" y="99"/>
                    </a:moveTo>
                    <a:cubicBezTo>
                      <a:pt x="0" y="99"/>
                      <a:pt x="18" y="5"/>
                      <a:pt x="92" y="0"/>
                    </a:cubicBezTo>
                    <a:cubicBezTo>
                      <a:pt x="95" y="28"/>
                      <a:pt x="92" y="77"/>
                      <a:pt x="92" y="7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2" name="Freeform 67"/>
              <p:cNvSpPr>
                <a:spLocks/>
              </p:cNvSpPr>
              <p:nvPr/>
            </p:nvSpPr>
            <p:spPr bwMode="auto">
              <a:xfrm>
                <a:off x="1091359" y="3208996"/>
                <a:ext cx="415603" cy="69619"/>
              </a:xfrm>
              <a:custGeom>
                <a:avLst/>
                <a:gdLst>
                  <a:gd name="T0" fmla="*/ 35 w 417"/>
                  <a:gd name="T1" fmla="*/ 70 h 70"/>
                  <a:gd name="T2" fmla="*/ 0 w 417"/>
                  <a:gd name="T3" fmla="*/ 35 h 70"/>
                  <a:gd name="T4" fmla="*/ 35 w 417"/>
                  <a:gd name="T5" fmla="*/ 0 h 70"/>
                  <a:gd name="T6" fmla="*/ 381 w 417"/>
                  <a:gd name="T7" fmla="*/ 0 h 70"/>
                  <a:gd name="T8" fmla="*/ 417 w 417"/>
                  <a:gd name="T9" fmla="*/ 35 h 70"/>
                  <a:gd name="T10" fmla="*/ 381 w 417"/>
                  <a:gd name="T11" fmla="*/ 70 h 70"/>
                  <a:gd name="T12" fmla="*/ 35 w 417"/>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417" h="70">
                    <a:moveTo>
                      <a:pt x="35" y="70"/>
                    </a:moveTo>
                    <a:cubicBezTo>
                      <a:pt x="16" y="70"/>
                      <a:pt x="0" y="55"/>
                      <a:pt x="0" y="35"/>
                    </a:cubicBezTo>
                    <a:cubicBezTo>
                      <a:pt x="0" y="15"/>
                      <a:pt x="16" y="0"/>
                      <a:pt x="35" y="0"/>
                    </a:cubicBezTo>
                    <a:cubicBezTo>
                      <a:pt x="381" y="0"/>
                      <a:pt x="381" y="0"/>
                      <a:pt x="381" y="0"/>
                    </a:cubicBezTo>
                    <a:cubicBezTo>
                      <a:pt x="401" y="0"/>
                      <a:pt x="417" y="15"/>
                      <a:pt x="417" y="35"/>
                    </a:cubicBezTo>
                    <a:cubicBezTo>
                      <a:pt x="417" y="55"/>
                      <a:pt x="401" y="70"/>
                      <a:pt x="381" y="70"/>
                    </a:cubicBezTo>
                    <a:lnTo>
                      <a:pt x="35" y="70"/>
                    </a:ln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3" name="Freeform 68"/>
              <p:cNvSpPr>
                <a:spLocks/>
              </p:cNvSpPr>
              <p:nvPr/>
            </p:nvSpPr>
            <p:spPr bwMode="auto">
              <a:xfrm>
                <a:off x="1068574" y="3278614"/>
                <a:ext cx="461594" cy="76792"/>
              </a:xfrm>
              <a:custGeom>
                <a:avLst/>
                <a:gdLst>
                  <a:gd name="T0" fmla="*/ 38 w 463"/>
                  <a:gd name="T1" fmla="*/ 77 h 77"/>
                  <a:gd name="T2" fmla="*/ 0 w 463"/>
                  <a:gd name="T3" fmla="*/ 39 h 77"/>
                  <a:gd name="T4" fmla="*/ 38 w 463"/>
                  <a:gd name="T5" fmla="*/ 0 h 77"/>
                  <a:gd name="T6" fmla="*/ 425 w 463"/>
                  <a:gd name="T7" fmla="*/ 0 h 77"/>
                  <a:gd name="T8" fmla="*/ 463 w 463"/>
                  <a:gd name="T9" fmla="*/ 39 h 77"/>
                  <a:gd name="T10" fmla="*/ 425 w 463"/>
                  <a:gd name="T11" fmla="*/ 77 h 77"/>
                  <a:gd name="T12" fmla="*/ 38 w 463"/>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463" h="77">
                    <a:moveTo>
                      <a:pt x="38" y="77"/>
                    </a:moveTo>
                    <a:cubicBezTo>
                      <a:pt x="17" y="77"/>
                      <a:pt x="0" y="60"/>
                      <a:pt x="0" y="39"/>
                    </a:cubicBezTo>
                    <a:cubicBezTo>
                      <a:pt x="0" y="18"/>
                      <a:pt x="17" y="0"/>
                      <a:pt x="38" y="0"/>
                    </a:cubicBezTo>
                    <a:cubicBezTo>
                      <a:pt x="425" y="0"/>
                      <a:pt x="425" y="0"/>
                      <a:pt x="425" y="0"/>
                    </a:cubicBezTo>
                    <a:cubicBezTo>
                      <a:pt x="446" y="0"/>
                      <a:pt x="463" y="18"/>
                      <a:pt x="463" y="39"/>
                    </a:cubicBezTo>
                    <a:cubicBezTo>
                      <a:pt x="463" y="60"/>
                      <a:pt x="446" y="77"/>
                      <a:pt x="425" y="77"/>
                    </a:cubicBezTo>
                    <a:lnTo>
                      <a:pt x="38" y="77"/>
                    </a:ln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grpSp>
        <p:nvGrpSpPr>
          <p:cNvPr id="12" name="Group 11"/>
          <p:cNvGrpSpPr/>
          <p:nvPr/>
        </p:nvGrpSpPr>
        <p:grpSpPr>
          <a:xfrm>
            <a:off x="5867400" y="484334"/>
            <a:ext cx="1018542" cy="1018540"/>
            <a:chOff x="6511020" y="404125"/>
            <a:chExt cx="1018542" cy="1018540"/>
          </a:xfrm>
          <a:solidFill>
            <a:schemeClr val="bg1"/>
          </a:solidFill>
        </p:grpSpPr>
        <p:sp>
          <p:nvSpPr>
            <p:cNvPr id="9" name="Oval 8"/>
            <p:cNvSpPr>
              <a:spLocks noChangeAspect="1"/>
            </p:cNvSpPr>
            <p:nvPr/>
          </p:nvSpPr>
          <p:spPr>
            <a:xfrm>
              <a:off x="6511020" y="404125"/>
              <a:ext cx="1018542" cy="1018540"/>
            </a:xfrm>
            <a:prstGeom prst="ellipse">
              <a:avLst/>
            </a:prstGeom>
            <a:grpFill/>
            <a:ln w="952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34" name="Freeform 29"/>
            <p:cNvSpPr>
              <a:spLocks/>
            </p:cNvSpPr>
            <p:nvPr/>
          </p:nvSpPr>
          <p:spPr bwMode="auto">
            <a:xfrm>
              <a:off x="6705600" y="666750"/>
              <a:ext cx="629382" cy="398038"/>
            </a:xfrm>
            <a:custGeom>
              <a:avLst/>
              <a:gdLst>
                <a:gd name="T0" fmla="*/ 514 w 606"/>
                <a:gd name="T1" fmla="*/ 160 h 383"/>
                <a:gd name="T2" fmla="*/ 363 w 606"/>
                <a:gd name="T3" fmla="*/ 0 h 383"/>
                <a:gd name="T4" fmla="*/ 236 w 606"/>
                <a:gd name="T5" fmla="*/ 75 h 383"/>
                <a:gd name="T6" fmla="*/ 198 w 606"/>
                <a:gd name="T7" fmla="*/ 67 h 383"/>
                <a:gd name="T8" fmla="*/ 105 w 606"/>
                <a:gd name="T9" fmla="*/ 157 h 383"/>
                <a:gd name="T10" fmla="*/ 0 w 606"/>
                <a:gd name="T11" fmla="*/ 270 h 383"/>
                <a:gd name="T12" fmla="*/ 108 w 606"/>
                <a:gd name="T13" fmla="*/ 383 h 383"/>
                <a:gd name="T14" fmla="*/ 113 w 606"/>
                <a:gd name="T15" fmla="*/ 383 h 383"/>
                <a:gd name="T16" fmla="*/ 506 w 606"/>
                <a:gd name="T17" fmla="*/ 383 h 383"/>
                <a:gd name="T18" fmla="*/ 606 w 606"/>
                <a:gd name="T19" fmla="*/ 270 h 383"/>
                <a:gd name="T20" fmla="*/ 514 w 606"/>
                <a:gd name="T21" fmla="*/ 16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383">
                  <a:moveTo>
                    <a:pt x="514" y="160"/>
                  </a:moveTo>
                  <a:cubicBezTo>
                    <a:pt x="511" y="72"/>
                    <a:pt x="443" y="0"/>
                    <a:pt x="363" y="0"/>
                  </a:cubicBezTo>
                  <a:cubicBezTo>
                    <a:pt x="308" y="0"/>
                    <a:pt x="263" y="30"/>
                    <a:pt x="236" y="75"/>
                  </a:cubicBezTo>
                  <a:cubicBezTo>
                    <a:pt x="223" y="70"/>
                    <a:pt x="211" y="67"/>
                    <a:pt x="198" y="67"/>
                  </a:cubicBezTo>
                  <a:cubicBezTo>
                    <a:pt x="146" y="67"/>
                    <a:pt x="105" y="107"/>
                    <a:pt x="105" y="157"/>
                  </a:cubicBezTo>
                  <a:cubicBezTo>
                    <a:pt x="48" y="160"/>
                    <a:pt x="0" y="210"/>
                    <a:pt x="0" y="270"/>
                  </a:cubicBezTo>
                  <a:cubicBezTo>
                    <a:pt x="0" y="333"/>
                    <a:pt x="48" y="383"/>
                    <a:pt x="108" y="383"/>
                  </a:cubicBezTo>
                  <a:cubicBezTo>
                    <a:pt x="108" y="383"/>
                    <a:pt x="110" y="383"/>
                    <a:pt x="113" y="383"/>
                  </a:cubicBezTo>
                  <a:cubicBezTo>
                    <a:pt x="506" y="383"/>
                    <a:pt x="506" y="383"/>
                    <a:pt x="506" y="383"/>
                  </a:cubicBezTo>
                  <a:cubicBezTo>
                    <a:pt x="561" y="380"/>
                    <a:pt x="606" y="330"/>
                    <a:pt x="606" y="270"/>
                  </a:cubicBezTo>
                  <a:cubicBezTo>
                    <a:pt x="606" y="212"/>
                    <a:pt x="566" y="167"/>
                    <a:pt x="514" y="160"/>
                  </a:cubicBezTo>
                  <a:close/>
                </a:path>
              </a:pathLst>
            </a:custGeom>
            <a:grpFill/>
            <a:ln w="19050" cap="rnd">
              <a:solidFill>
                <a:srgbClr val="FFFFFF"/>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4" name="Group 3"/>
          <p:cNvGrpSpPr/>
          <p:nvPr/>
        </p:nvGrpSpPr>
        <p:grpSpPr>
          <a:xfrm>
            <a:off x="831849" y="3407607"/>
            <a:ext cx="1018542" cy="1018542"/>
            <a:chOff x="807765" y="1727021"/>
            <a:chExt cx="1229366" cy="1229366"/>
          </a:xfrm>
        </p:grpSpPr>
        <p:sp>
          <p:nvSpPr>
            <p:cNvPr id="5" name="Oval 4"/>
            <p:cNvSpPr>
              <a:spLocks noChangeAspect="1"/>
            </p:cNvSpPr>
            <p:nvPr/>
          </p:nvSpPr>
          <p:spPr>
            <a:xfrm>
              <a:off x="807765" y="1727021"/>
              <a:ext cx="1229366" cy="1229366"/>
            </a:xfrm>
            <a:prstGeom prst="ellipse">
              <a:avLst/>
            </a:prstGeom>
            <a:solidFill>
              <a:schemeClr val="accent1">
                <a:alpha val="91000"/>
              </a:schemeClr>
            </a:solidFill>
            <a:ln w="952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35" name="Group 34"/>
            <p:cNvGrpSpPr/>
            <p:nvPr/>
          </p:nvGrpSpPr>
          <p:grpSpPr>
            <a:xfrm>
              <a:off x="1154010" y="2064698"/>
              <a:ext cx="536876" cy="554012"/>
              <a:chOff x="4224785" y="1773473"/>
              <a:chExt cx="381476" cy="393651"/>
            </a:xfrm>
          </p:grpSpPr>
          <p:sp>
            <p:nvSpPr>
              <p:cNvPr id="36" name="Rectangle 49"/>
              <p:cNvSpPr>
                <a:spLocks noChangeArrowheads="1"/>
              </p:cNvSpPr>
              <p:nvPr/>
            </p:nvSpPr>
            <p:spPr bwMode="auto">
              <a:xfrm>
                <a:off x="4333778" y="1773473"/>
                <a:ext cx="158852" cy="38264"/>
              </a:xfrm>
              <a:prstGeom prst="rect">
                <a:avLst/>
              </a:pr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7" name="Freeform 50"/>
              <p:cNvSpPr>
                <a:spLocks/>
              </p:cNvSpPr>
              <p:nvPr/>
            </p:nvSpPr>
            <p:spPr bwMode="auto">
              <a:xfrm>
                <a:off x="4224785" y="1811737"/>
                <a:ext cx="381476" cy="355387"/>
              </a:xfrm>
              <a:custGeom>
                <a:avLst/>
                <a:gdLst>
                  <a:gd name="T0" fmla="*/ 525 w 557"/>
                  <a:gd name="T1" fmla="*/ 399 h 519"/>
                  <a:gd name="T2" fmla="*/ 362 w 557"/>
                  <a:gd name="T3" fmla="*/ 67 h 519"/>
                  <a:gd name="T4" fmla="*/ 362 w 557"/>
                  <a:gd name="T5" fmla="*/ 0 h 519"/>
                  <a:gd name="T6" fmla="*/ 194 w 557"/>
                  <a:gd name="T7" fmla="*/ 0 h 519"/>
                  <a:gd name="T8" fmla="*/ 194 w 557"/>
                  <a:gd name="T9" fmla="*/ 67 h 519"/>
                  <a:gd name="T10" fmla="*/ 32 w 557"/>
                  <a:gd name="T11" fmla="*/ 399 h 519"/>
                  <a:gd name="T12" fmla="*/ 71 w 557"/>
                  <a:gd name="T13" fmla="*/ 519 h 519"/>
                  <a:gd name="T14" fmla="*/ 485 w 557"/>
                  <a:gd name="T15" fmla="*/ 519 h 519"/>
                  <a:gd name="T16" fmla="*/ 525 w 557"/>
                  <a:gd name="T17" fmla="*/ 39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519">
                    <a:moveTo>
                      <a:pt x="525" y="399"/>
                    </a:moveTo>
                    <a:cubicBezTo>
                      <a:pt x="362" y="67"/>
                      <a:pt x="362" y="67"/>
                      <a:pt x="362" y="67"/>
                    </a:cubicBezTo>
                    <a:cubicBezTo>
                      <a:pt x="362" y="0"/>
                      <a:pt x="362" y="0"/>
                      <a:pt x="362" y="0"/>
                    </a:cubicBezTo>
                    <a:cubicBezTo>
                      <a:pt x="194" y="0"/>
                      <a:pt x="194" y="0"/>
                      <a:pt x="194" y="0"/>
                    </a:cubicBezTo>
                    <a:cubicBezTo>
                      <a:pt x="194" y="67"/>
                      <a:pt x="194" y="67"/>
                      <a:pt x="194" y="67"/>
                    </a:cubicBezTo>
                    <a:cubicBezTo>
                      <a:pt x="32" y="399"/>
                      <a:pt x="32" y="399"/>
                      <a:pt x="32" y="399"/>
                    </a:cubicBezTo>
                    <a:cubicBezTo>
                      <a:pt x="6" y="460"/>
                      <a:pt x="0" y="519"/>
                      <a:pt x="71" y="519"/>
                    </a:cubicBezTo>
                    <a:cubicBezTo>
                      <a:pt x="485" y="519"/>
                      <a:pt x="485" y="519"/>
                      <a:pt x="485" y="519"/>
                    </a:cubicBezTo>
                    <a:cubicBezTo>
                      <a:pt x="557" y="519"/>
                      <a:pt x="551" y="460"/>
                      <a:pt x="525" y="399"/>
                    </a:cubicBezTo>
                    <a:close/>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8" name="Freeform 51"/>
              <p:cNvSpPr>
                <a:spLocks/>
              </p:cNvSpPr>
              <p:nvPr/>
            </p:nvSpPr>
            <p:spPr bwMode="auto">
              <a:xfrm>
                <a:off x="4316676" y="1996677"/>
                <a:ext cx="197115" cy="128705"/>
              </a:xfrm>
              <a:custGeom>
                <a:avLst/>
                <a:gdLst>
                  <a:gd name="T0" fmla="*/ 281 w 288"/>
                  <a:gd name="T1" fmla="*/ 1 h 188"/>
                  <a:gd name="T2" fmla="*/ 288 w 288"/>
                  <a:gd name="T3" fmla="*/ 44 h 188"/>
                  <a:gd name="T4" fmla="*/ 144 w 288"/>
                  <a:gd name="T5" fmla="*/ 188 h 188"/>
                  <a:gd name="T6" fmla="*/ 0 w 288"/>
                  <a:gd name="T7" fmla="*/ 44 h 188"/>
                  <a:gd name="T8" fmla="*/ 7 w 288"/>
                  <a:gd name="T9" fmla="*/ 0 h 188"/>
                </a:gdLst>
                <a:ahLst/>
                <a:cxnLst>
                  <a:cxn ang="0">
                    <a:pos x="T0" y="T1"/>
                  </a:cxn>
                  <a:cxn ang="0">
                    <a:pos x="T2" y="T3"/>
                  </a:cxn>
                  <a:cxn ang="0">
                    <a:pos x="T4" y="T5"/>
                  </a:cxn>
                  <a:cxn ang="0">
                    <a:pos x="T6" y="T7"/>
                  </a:cxn>
                  <a:cxn ang="0">
                    <a:pos x="T8" y="T9"/>
                  </a:cxn>
                </a:cxnLst>
                <a:rect l="0" t="0" r="r" b="b"/>
                <a:pathLst>
                  <a:path w="288" h="188">
                    <a:moveTo>
                      <a:pt x="281" y="1"/>
                    </a:moveTo>
                    <a:cubicBezTo>
                      <a:pt x="286" y="15"/>
                      <a:pt x="288" y="29"/>
                      <a:pt x="288" y="44"/>
                    </a:cubicBezTo>
                    <a:cubicBezTo>
                      <a:pt x="288" y="124"/>
                      <a:pt x="223" y="188"/>
                      <a:pt x="144" y="188"/>
                    </a:cubicBezTo>
                    <a:cubicBezTo>
                      <a:pt x="65" y="188"/>
                      <a:pt x="0" y="124"/>
                      <a:pt x="0" y="44"/>
                    </a:cubicBezTo>
                    <a:cubicBezTo>
                      <a:pt x="0" y="29"/>
                      <a:pt x="3" y="14"/>
                      <a:pt x="7"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9" name="Freeform 52"/>
              <p:cNvSpPr>
                <a:spLocks/>
              </p:cNvSpPr>
              <p:nvPr/>
            </p:nvSpPr>
            <p:spPr bwMode="auto">
              <a:xfrm>
                <a:off x="4321314" y="1997257"/>
                <a:ext cx="95949" cy="57685"/>
              </a:xfrm>
              <a:custGeom>
                <a:avLst/>
                <a:gdLst>
                  <a:gd name="T0" fmla="*/ 140 w 140"/>
                  <a:gd name="T1" fmla="*/ 84 h 84"/>
                  <a:gd name="T2" fmla="*/ 0 w 140"/>
                  <a:gd name="T3" fmla="*/ 0 h 84"/>
                </a:gdLst>
                <a:ahLst/>
                <a:cxnLst>
                  <a:cxn ang="0">
                    <a:pos x="T0" y="T1"/>
                  </a:cxn>
                  <a:cxn ang="0">
                    <a:pos x="T2" y="T3"/>
                  </a:cxn>
                </a:cxnLst>
                <a:rect l="0" t="0" r="r" b="b"/>
                <a:pathLst>
                  <a:path w="140" h="84">
                    <a:moveTo>
                      <a:pt x="140" y="84"/>
                    </a:moveTo>
                    <a:cubicBezTo>
                      <a:pt x="111" y="35"/>
                      <a:pt x="59" y="3"/>
                      <a:pt x="0"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0" name="Freeform 53"/>
              <p:cNvSpPr>
                <a:spLocks/>
              </p:cNvSpPr>
              <p:nvPr/>
            </p:nvSpPr>
            <p:spPr bwMode="auto">
              <a:xfrm>
                <a:off x="4400739" y="1997257"/>
                <a:ext cx="108413" cy="127545"/>
              </a:xfrm>
              <a:custGeom>
                <a:avLst/>
                <a:gdLst>
                  <a:gd name="T0" fmla="*/ 158 w 158"/>
                  <a:gd name="T1" fmla="*/ 0 h 186"/>
                  <a:gd name="T2" fmla="*/ 0 w 158"/>
                  <a:gd name="T3" fmla="*/ 172 h 186"/>
                  <a:gd name="T4" fmla="*/ 0 w 158"/>
                  <a:gd name="T5" fmla="*/ 186 h 186"/>
                </a:gdLst>
                <a:ahLst/>
                <a:cxnLst>
                  <a:cxn ang="0">
                    <a:pos x="T0" y="T1"/>
                  </a:cxn>
                  <a:cxn ang="0">
                    <a:pos x="T2" y="T3"/>
                  </a:cxn>
                  <a:cxn ang="0">
                    <a:pos x="T4" y="T5"/>
                  </a:cxn>
                </a:cxnLst>
                <a:rect l="0" t="0" r="r" b="b"/>
                <a:pathLst>
                  <a:path w="158" h="186">
                    <a:moveTo>
                      <a:pt x="158" y="0"/>
                    </a:moveTo>
                    <a:cubicBezTo>
                      <a:pt x="70" y="8"/>
                      <a:pt x="0" y="82"/>
                      <a:pt x="0" y="172"/>
                    </a:cubicBezTo>
                    <a:cubicBezTo>
                      <a:pt x="0" y="177"/>
                      <a:pt x="0" y="181"/>
                      <a:pt x="0" y="186"/>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1" name="Freeform 54"/>
              <p:cNvSpPr>
                <a:spLocks/>
              </p:cNvSpPr>
              <p:nvPr/>
            </p:nvSpPr>
            <p:spPr bwMode="auto">
              <a:xfrm>
                <a:off x="4369433" y="1928267"/>
                <a:ext cx="91021" cy="84064"/>
              </a:xfrm>
              <a:custGeom>
                <a:avLst/>
                <a:gdLst>
                  <a:gd name="T0" fmla="*/ 0 w 133"/>
                  <a:gd name="T1" fmla="*/ 119 h 123"/>
                  <a:gd name="T2" fmla="*/ 67 w 133"/>
                  <a:gd name="T3" fmla="*/ 0 h 123"/>
                  <a:gd name="T4" fmla="*/ 133 w 133"/>
                  <a:gd name="T5" fmla="*/ 123 h 123"/>
                </a:gdLst>
                <a:ahLst/>
                <a:cxnLst>
                  <a:cxn ang="0">
                    <a:pos x="T0" y="T1"/>
                  </a:cxn>
                  <a:cxn ang="0">
                    <a:pos x="T2" y="T3"/>
                  </a:cxn>
                  <a:cxn ang="0">
                    <a:pos x="T4" y="T5"/>
                  </a:cxn>
                </a:cxnLst>
                <a:rect l="0" t="0" r="r" b="b"/>
                <a:pathLst>
                  <a:path w="133" h="123">
                    <a:moveTo>
                      <a:pt x="0" y="119"/>
                    </a:moveTo>
                    <a:cubicBezTo>
                      <a:pt x="7" y="47"/>
                      <a:pt x="56" y="0"/>
                      <a:pt x="67" y="0"/>
                    </a:cubicBezTo>
                    <a:cubicBezTo>
                      <a:pt x="78" y="0"/>
                      <a:pt x="120" y="51"/>
                      <a:pt x="133" y="123"/>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sp>
        <p:nvSpPr>
          <p:cNvPr id="52" name="Rectangle 51"/>
          <p:cNvSpPr/>
          <p:nvPr/>
        </p:nvSpPr>
        <p:spPr>
          <a:xfrm>
            <a:off x="1762125" y="4082514"/>
            <a:ext cx="2298538" cy="311496"/>
          </a:xfrm>
          <a:prstGeom prst="rect">
            <a:avLst/>
          </a:prstGeom>
        </p:spPr>
        <p:txBody>
          <a:bodyPr wrap="square" lIns="182880" rIns="18288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lang="lv-LV" sz="1600" dirty="0">
                <a:solidFill>
                  <a:srgbClr val="5D5D5D"/>
                </a:solidFill>
                <a:latin typeface="Myriad Pro"/>
              </a:rPr>
              <a:t>Feedback</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57" name="Rectangle 56"/>
          <p:cNvSpPr/>
          <p:nvPr/>
        </p:nvSpPr>
        <p:spPr>
          <a:xfrm>
            <a:off x="3032960" y="3352264"/>
            <a:ext cx="2298538" cy="311496"/>
          </a:xfrm>
          <a:prstGeom prst="rect">
            <a:avLst/>
          </a:prstGeom>
        </p:spPr>
        <p:txBody>
          <a:bodyPr wrap="square" lIns="182880" rIns="18288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Announcement</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58" name="Rectangle 57"/>
          <p:cNvSpPr/>
          <p:nvPr/>
        </p:nvSpPr>
        <p:spPr>
          <a:xfrm>
            <a:off x="4303794" y="2622014"/>
            <a:ext cx="2298538" cy="311496"/>
          </a:xfrm>
          <a:prstGeom prst="rect">
            <a:avLst/>
          </a:prstGeom>
        </p:spPr>
        <p:txBody>
          <a:bodyPr wrap="square" lIns="182880" rIns="18288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Tender rules published</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59" name="Rectangle 58"/>
          <p:cNvSpPr/>
          <p:nvPr/>
        </p:nvSpPr>
        <p:spPr>
          <a:xfrm>
            <a:off x="5574627" y="1891764"/>
            <a:ext cx="2298538" cy="311496"/>
          </a:xfrm>
          <a:prstGeom prst="rect">
            <a:avLst/>
          </a:prstGeom>
        </p:spPr>
        <p:txBody>
          <a:bodyPr wrap="square" lIns="182880" rIns="18288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Submission of offers</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60" name="Rectangle 59"/>
          <p:cNvSpPr/>
          <p:nvPr/>
        </p:nvSpPr>
        <p:spPr>
          <a:xfrm>
            <a:off x="6602332" y="1161514"/>
            <a:ext cx="2541669" cy="530658"/>
          </a:xfrm>
          <a:prstGeom prst="rect">
            <a:avLst/>
          </a:prstGeom>
        </p:spPr>
        <p:txBody>
          <a:bodyPr wrap="square" lIns="182880" rIns="18288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Results announced, agreements concluded</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61" name="Oval 60"/>
          <p:cNvSpPr/>
          <p:nvPr/>
        </p:nvSpPr>
        <p:spPr>
          <a:xfrm>
            <a:off x="757441" y="3383998"/>
            <a:ext cx="385040" cy="38504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solidFill>
                  <a:schemeClr val="tx1"/>
                </a:solidFill>
                <a:effectLst/>
                <a:uLnTx/>
                <a:uFillTx/>
                <a:latin typeface="Myriad Pro"/>
                <a:ea typeface="+mn-ea"/>
                <a:cs typeface="+mn-cs"/>
              </a:rPr>
              <a:t>27.06</a:t>
            </a:r>
            <a:endParaRPr kumimoji="0" lang="en-US" sz="1200" b="0" i="0" u="none" strike="noStrike" kern="1200" cap="none" spc="0" normalizeH="0" baseline="0" noProof="0" dirty="0">
              <a:ln>
                <a:noFill/>
              </a:ln>
              <a:solidFill>
                <a:schemeClr val="tx1"/>
              </a:solidFill>
              <a:effectLst/>
              <a:uLnTx/>
              <a:uFillTx/>
              <a:latin typeface="Myriad Pro"/>
              <a:ea typeface="+mn-ea"/>
              <a:cs typeface="+mn-cs"/>
            </a:endParaRPr>
          </a:p>
        </p:txBody>
      </p:sp>
      <p:sp>
        <p:nvSpPr>
          <p:cNvPr id="62" name="Oval 61"/>
          <p:cNvSpPr/>
          <p:nvPr/>
        </p:nvSpPr>
        <p:spPr>
          <a:xfrm>
            <a:off x="2077393" y="2613166"/>
            <a:ext cx="385040" cy="38504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85800" rtl="0" eaLnBrk="1" fontAlgn="auto" latinLnBrk="0" hangingPunct="1">
              <a:lnSpc>
                <a:spcPct val="89000"/>
              </a:lnSpc>
              <a:spcBef>
                <a:spcPts val="0"/>
              </a:spcBef>
              <a:spcAft>
                <a:spcPts val="0"/>
              </a:spcAft>
              <a:buClrTx/>
              <a:buSzTx/>
              <a:buFontTx/>
              <a:buNone/>
              <a:tabLst/>
              <a:defRPr/>
            </a:pPr>
            <a:r>
              <a:rPr lang="lv-LV" sz="1200" dirty="0">
                <a:solidFill>
                  <a:schemeClr val="tx1"/>
                </a:solidFill>
                <a:latin typeface="Myriad Pro"/>
              </a:rPr>
              <a:t>30.06</a:t>
            </a:r>
            <a:endParaRPr kumimoji="0" lang="en-US" sz="1600" b="0" i="0" u="none" strike="noStrike" kern="1200" cap="none" spc="0" normalizeH="0" baseline="0" noProof="0" dirty="0">
              <a:ln>
                <a:noFill/>
              </a:ln>
              <a:solidFill>
                <a:schemeClr val="tx1"/>
              </a:solidFill>
              <a:effectLst/>
              <a:uLnTx/>
              <a:uFillTx/>
              <a:latin typeface="Myriad Pro"/>
            </a:endParaRPr>
          </a:p>
        </p:txBody>
      </p:sp>
      <p:sp>
        <p:nvSpPr>
          <p:cNvPr id="63" name="Oval 62"/>
          <p:cNvSpPr/>
          <p:nvPr/>
        </p:nvSpPr>
        <p:spPr>
          <a:xfrm>
            <a:off x="3341886" y="1858479"/>
            <a:ext cx="385040" cy="385040"/>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85800" rtl="0" eaLnBrk="1" fontAlgn="auto" latinLnBrk="0" hangingPunct="1">
              <a:lnSpc>
                <a:spcPct val="89000"/>
              </a:lnSpc>
              <a:spcBef>
                <a:spcPts val="0"/>
              </a:spcBef>
              <a:spcAft>
                <a:spcPts val="0"/>
              </a:spcAft>
              <a:buClrTx/>
              <a:buSzTx/>
              <a:buFontTx/>
              <a:buNone/>
              <a:tabLst/>
              <a:defRPr/>
            </a:pPr>
            <a:r>
              <a:rPr lang="lv-LV" sz="1200" dirty="0">
                <a:solidFill>
                  <a:schemeClr val="tx1"/>
                </a:solidFill>
                <a:latin typeface="Myriad Pro"/>
              </a:rPr>
              <a:t>04.07</a:t>
            </a:r>
            <a:endParaRPr kumimoji="0" lang="en-US" sz="1200" b="0" i="0" u="none" strike="noStrike" kern="1200" cap="none" spc="0" normalizeH="0" baseline="0" noProof="0" dirty="0">
              <a:ln>
                <a:noFill/>
              </a:ln>
              <a:solidFill>
                <a:schemeClr val="tx1"/>
              </a:solidFill>
              <a:effectLst/>
              <a:uLnTx/>
              <a:uFillTx/>
              <a:latin typeface="Myriad Pro"/>
            </a:endParaRPr>
          </a:p>
        </p:txBody>
      </p:sp>
      <p:sp>
        <p:nvSpPr>
          <p:cNvPr id="65" name="Oval 64"/>
          <p:cNvSpPr/>
          <p:nvPr/>
        </p:nvSpPr>
        <p:spPr>
          <a:xfrm>
            <a:off x="5844256" y="428553"/>
            <a:ext cx="385040" cy="385040"/>
          </a:xfrm>
          <a:prstGeom prst="ellipse">
            <a:avLst/>
          </a:prstGeom>
          <a:solidFill>
            <a:schemeClr val="bg1">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solidFill>
                  <a:schemeClr val="tx1"/>
                </a:solidFill>
                <a:effectLst/>
                <a:uLnTx/>
                <a:uFillTx/>
                <a:latin typeface="Myriad Pro"/>
                <a:ea typeface="+mn-ea"/>
                <a:cs typeface="+mn-cs"/>
              </a:rPr>
              <a:t>01.09</a:t>
            </a:r>
            <a:endParaRPr kumimoji="0" lang="en-US" sz="1200" b="0" i="0" u="none" strike="noStrike" kern="1200" cap="none" spc="0" normalizeH="0" baseline="0" noProof="0" dirty="0">
              <a:ln>
                <a:noFill/>
              </a:ln>
              <a:solidFill>
                <a:schemeClr val="tx1"/>
              </a:solidFill>
              <a:effectLst/>
              <a:uLnTx/>
              <a:uFillTx/>
              <a:latin typeface="Myriad Pro"/>
              <a:ea typeface="+mn-ea"/>
              <a:cs typeface="+mn-cs"/>
            </a:endParaRPr>
          </a:p>
        </p:txBody>
      </p:sp>
      <p:cxnSp>
        <p:nvCxnSpPr>
          <p:cNvPr id="42" name="Straight Arrow Connector 41"/>
          <p:cNvCxnSpPr/>
          <p:nvPr/>
        </p:nvCxnSpPr>
        <p:spPr>
          <a:xfrm flipV="1">
            <a:off x="1778341" y="3459316"/>
            <a:ext cx="371588" cy="192711"/>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3052878" y="2724530"/>
            <a:ext cx="371588" cy="192711"/>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V="1">
            <a:off x="4308181" y="1986116"/>
            <a:ext cx="371588" cy="192711"/>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582718" y="1251329"/>
            <a:ext cx="371588" cy="192711"/>
          </a:xfrm>
          <a:prstGeom prst="straightConnector1">
            <a:avLst/>
          </a:prstGeom>
          <a:ln>
            <a:solidFill>
              <a:schemeClr val="tx1">
                <a:alpha val="34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614944" y="499316"/>
            <a:ext cx="3433016" cy="777136"/>
          </a:xfrm>
          <a:prstGeom prst="rect">
            <a:avLst/>
          </a:prstGeom>
        </p:spPr>
        <p:txBody>
          <a:bodyPr wrap="square" lIns="91440" rIns="91440" bIns="45720">
            <a:spAutoFit/>
          </a:bodyPr>
          <a:lstStyle/>
          <a:p>
            <a:pPr marL="0" marR="0" lvl="0" indent="0" algn="l" defTabSz="685800" rtl="0" eaLnBrk="1" fontAlgn="auto" latinLnBrk="0" hangingPunct="1">
              <a:lnSpc>
                <a:spcPct val="89000"/>
              </a:lnSpc>
              <a:spcBef>
                <a:spcPts val="0"/>
              </a:spcBef>
              <a:spcAft>
                <a:spcPts val="0"/>
              </a:spcAft>
              <a:buClrTx/>
              <a:buSzTx/>
              <a:buFontTx/>
              <a:buNone/>
              <a:tabLst/>
              <a:defRPr/>
            </a:pPr>
            <a:r>
              <a:rPr kumimoji="0" lang="lv-LV" sz="2500" b="1" i="0" u="none" strike="noStrike" kern="1200" cap="none" spc="0" normalizeH="0" baseline="0" noProof="0" dirty="0">
                <a:ln>
                  <a:noFill/>
                </a:ln>
                <a:solidFill>
                  <a:srgbClr val="003787"/>
                </a:solidFill>
                <a:effectLst/>
                <a:uLnTx/>
                <a:uFillTx/>
                <a:latin typeface="Myriad Pro"/>
                <a:ea typeface="+mn-ea"/>
                <a:cs typeface="+mn-cs"/>
              </a:rPr>
              <a:t>PROCUREMENT TIMELINE</a:t>
            </a:r>
            <a:endParaRPr kumimoji="0" lang="en-US" sz="1100" b="0" i="0" u="none" strike="noStrike" kern="1200" cap="none" spc="0" normalizeH="0" baseline="0" noProof="0" dirty="0">
              <a:ln>
                <a:noFill/>
              </a:ln>
              <a:solidFill>
                <a:srgbClr val="5D5D5D"/>
              </a:solidFill>
              <a:effectLst/>
              <a:uLnTx/>
              <a:uFillTx/>
              <a:latin typeface="Myriad Pro"/>
              <a:ea typeface="+mn-ea"/>
              <a:cs typeface="+mn-cs"/>
            </a:endParaRPr>
          </a:p>
        </p:txBody>
      </p:sp>
      <p:grpSp>
        <p:nvGrpSpPr>
          <p:cNvPr id="2" name="Group 1"/>
          <p:cNvGrpSpPr/>
          <p:nvPr/>
        </p:nvGrpSpPr>
        <p:grpSpPr>
          <a:xfrm>
            <a:off x="4608513" y="1215152"/>
            <a:ext cx="1018542" cy="1018540"/>
            <a:chOff x="6144684" y="1620202"/>
            <a:chExt cx="1358056" cy="1358053"/>
          </a:xfrm>
        </p:grpSpPr>
        <p:sp>
          <p:nvSpPr>
            <p:cNvPr id="8" name="Oval 7"/>
            <p:cNvSpPr>
              <a:spLocks noChangeAspect="1"/>
            </p:cNvSpPr>
            <p:nvPr/>
          </p:nvSpPr>
          <p:spPr>
            <a:xfrm>
              <a:off x="6144684" y="1620202"/>
              <a:ext cx="1358056" cy="1358053"/>
            </a:xfrm>
            <a:prstGeom prst="ellipse">
              <a:avLst/>
            </a:prstGeom>
            <a:solidFill>
              <a:schemeClr val="accent4">
                <a:alpha val="91000"/>
              </a:schemeClr>
            </a:solidFill>
            <a:ln w="952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nvGrpSpPr>
            <p:cNvPr id="70" name="Group 69"/>
            <p:cNvGrpSpPr/>
            <p:nvPr/>
          </p:nvGrpSpPr>
          <p:grpSpPr>
            <a:xfrm>
              <a:off x="6428004" y="1924704"/>
              <a:ext cx="814133" cy="766805"/>
              <a:chOff x="6493350" y="2532947"/>
              <a:chExt cx="493658" cy="464960"/>
            </a:xfrm>
          </p:grpSpPr>
          <p:sp>
            <p:nvSpPr>
              <p:cNvPr id="71" name="Freeform 272"/>
              <p:cNvSpPr>
                <a:spLocks/>
              </p:cNvSpPr>
              <p:nvPr/>
            </p:nvSpPr>
            <p:spPr bwMode="auto">
              <a:xfrm>
                <a:off x="6493350" y="2697886"/>
                <a:ext cx="493658" cy="134792"/>
              </a:xfrm>
              <a:custGeom>
                <a:avLst/>
                <a:gdLst>
                  <a:gd name="T0" fmla="*/ 624 w 721"/>
                  <a:gd name="T1" fmla="*/ 166 h 197"/>
                  <a:gd name="T2" fmla="*/ 360 w 721"/>
                  <a:gd name="T3" fmla="*/ 197 h 197"/>
                  <a:gd name="T4" fmla="*/ 0 w 721"/>
                  <a:gd name="T5" fmla="*/ 99 h 197"/>
                  <a:gd name="T6" fmla="*/ 360 w 721"/>
                  <a:gd name="T7" fmla="*/ 0 h 197"/>
                  <a:gd name="T8" fmla="*/ 721 w 721"/>
                  <a:gd name="T9" fmla="*/ 99 h 197"/>
                  <a:gd name="T10" fmla="*/ 669 w 721"/>
                  <a:gd name="T11" fmla="*/ 149 h 197"/>
                </a:gdLst>
                <a:ahLst/>
                <a:cxnLst>
                  <a:cxn ang="0">
                    <a:pos x="T0" y="T1"/>
                  </a:cxn>
                  <a:cxn ang="0">
                    <a:pos x="T2" y="T3"/>
                  </a:cxn>
                  <a:cxn ang="0">
                    <a:pos x="T4" y="T5"/>
                  </a:cxn>
                  <a:cxn ang="0">
                    <a:pos x="T6" y="T7"/>
                  </a:cxn>
                  <a:cxn ang="0">
                    <a:pos x="T8" y="T9"/>
                  </a:cxn>
                  <a:cxn ang="0">
                    <a:pos x="T10" y="T11"/>
                  </a:cxn>
                </a:cxnLst>
                <a:rect l="0" t="0" r="r" b="b"/>
                <a:pathLst>
                  <a:path w="721" h="197">
                    <a:moveTo>
                      <a:pt x="624" y="166"/>
                    </a:moveTo>
                    <a:cubicBezTo>
                      <a:pt x="558" y="185"/>
                      <a:pt x="465" y="197"/>
                      <a:pt x="360" y="197"/>
                    </a:cubicBezTo>
                    <a:cubicBezTo>
                      <a:pt x="161" y="197"/>
                      <a:pt x="0" y="153"/>
                      <a:pt x="0" y="99"/>
                    </a:cubicBezTo>
                    <a:cubicBezTo>
                      <a:pt x="0" y="44"/>
                      <a:pt x="161" y="0"/>
                      <a:pt x="360" y="0"/>
                    </a:cubicBezTo>
                    <a:cubicBezTo>
                      <a:pt x="559" y="0"/>
                      <a:pt x="721" y="44"/>
                      <a:pt x="721" y="99"/>
                    </a:cubicBezTo>
                    <a:cubicBezTo>
                      <a:pt x="721" y="117"/>
                      <a:pt x="702" y="135"/>
                      <a:pt x="669" y="149"/>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2" name="Freeform 273"/>
              <p:cNvSpPr>
                <a:spLocks/>
              </p:cNvSpPr>
              <p:nvPr/>
            </p:nvSpPr>
            <p:spPr bwMode="auto">
              <a:xfrm>
                <a:off x="6600314" y="2532947"/>
                <a:ext cx="295673" cy="464960"/>
              </a:xfrm>
              <a:custGeom>
                <a:avLst/>
                <a:gdLst>
                  <a:gd name="T0" fmla="*/ 26 w 432"/>
                  <a:gd name="T1" fmla="*/ 494 h 679"/>
                  <a:gd name="T2" fmla="*/ 119 w 432"/>
                  <a:gd name="T3" fmla="*/ 290 h 679"/>
                  <a:gd name="T4" fmla="*/ 385 w 432"/>
                  <a:gd name="T5" fmla="*/ 28 h 679"/>
                  <a:gd name="T6" fmla="*/ 290 w 432"/>
                  <a:gd name="T7" fmla="*/ 389 h 679"/>
                  <a:gd name="T8" fmla="*/ 24 w 432"/>
                  <a:gd name="T9" fmla="*/ 652 h 679"/>
                  <a:gd name="T10" fmla="*/ 13 w 432"/>
                  <a:gd name="T11" fmla="*/ 540 h 679"/>
                </a:gdLst>
                <a:ahLst/>
                <a:cxnLst>
                  <a:cxn ang="0">
                    <a:pos x="T0" y="T1"/>
                  </a:cxn>
                  <a:cxn ang="0">
                    <a:pos x="T2" y="T3"/>
                  </a:cxn>
                  <a:cxn ang="0">
                    <a:pos x="T4" y="T5"/>
                  </a:cxn>
                  <a:cxn ang="0">
                    <a:pos x="T6" y="T7"/>
                  </a:cxn>
                  <a:cxn ang="0">
                    <a:pos x="T8" y="T9"/>
                  </a:cxn>
                  <a:cxn ang="0">
                    <a:pos x="T10" y="T11"/>
                  </a:cxn>
                </a:cxnLst>
                <a:rect l="0" t="0" r="r" b="b"/>
                <a:pathLst>
                  <a:path w="432" h="679">
                    <a:moveTo>
                      <a:pt x="26" y="494"/>
                    </a:moveTo>
                    <a:cubicBezTo>
                      <a:pt x="45" y="434"/>
                      <a:pt x="77" y="363"/>
                      <a:pt x="119" y="290"/>
                    </a:cubicBezTo>
                    <a:cubicBezTo>
                      <a:pt x="219" y="118"/>
                      <a:pt x="338" y="0"/>
                      <a:pt x="385" y="28"/>
                    </a:cubicBezTo>
                    <a:cubicBezTo>
                      <a:pt x="432" y="55"/>
                      <a:pt x="389" y="217"/>
                      <a:pt x="290" y="389"/>
                    </a:cubicBezTo>
                    <a:cubicBezTo>
                      <a:pt x="190" y="561"/>
                      <a:pt x="71" y="679"/>
                      <a:pt x="24" y="652"/>
                    </a:cubicBezTo>
                    <a:cubicBezTo>
                      <a:pt x="2" y="639"/>
                      <a:pt x="0" y="598"/>
                      <a:pt x="13" y="540"/>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3" name="Freeform 274"/>
              <p:cNvSpPr>
                <a:spLocks/>
              </p:cNvSpPr>
              <p:nvPr/>
            </p:nvSpPr>
            <p:spPr bwMode="auto">
              <a:xfrm>
                <a:off x="6584371" y="2543962"/>
                <a:ext cx="311616" cy="453945"/>
              </a:xfrm>
              <a:custGeom>
                <a:avLst/>
                <a:gdLst>
                  <a:gd name="T0" fmla="*/ 173 w 455"/>
                  <a:gd name="T1" fmla="*/ 81 h 663"/>
                  <a:gd name="T2" fmla="*/ 313 w 455"/>
                  <a:gd name="T3" fmla="*/ 274 h 663"/>
                  <a:gd name="T4" fmla="*/ 408 w 455"/>
                  <a:gd name="T5" fmla="*/ 636 h 663"/>
                  <a:gd name="T6" fmla="*/ 142 w 455"/>
                  <a:gd name="T7" fmla="*/ 373 h 663"/>
                  <a:gd name="T8" fmla="*/ 47 w 455"/>
                  <a:gd name="T9" fmla="*/ 12 h 663"/>
                  <a:gd name="T10" fmla="*/ 138 w 455"/>
                  <a:gd name="T11" fmla="*/ 48 h 663"/>
                </a:gdLst>
                <a:ahLst/>
                <a:cxnLst>
                  <a:cxn ang="0">
                    <a:pos x="T0" y="T1"/>
                  </a:cxn>
                  <a:cxn ang="0">
                    <a:pos x="T2" y="T3"/>
                  </a:cxn>
                  <a:cxn ang="0">
                    <a:pos x="T4" y="T5"/>
                  </a:cxn>
                  <a:cxn ang="0">
                    <a:pos x="T6" y="T7"/>
                  </a:cxn>
                  <a:cxn ang="0">
                    <a:pos x="T8" y="T9"/>
                  </a:cxn>
                  <a:cxn ang="0">
                    <a:pos x="T10" y="T11"/>
                  </a:cxn>
                </a:cxnLst>
                <a:rect l="0" t="0" r="r" b="b"/>
                <a:pathLst>
                  <a:path w="455" h="663">
                    <a:moveTo>
                      <a:pt x="173" y="81"/>
                    </a:moveTo>
                    <a:cubicBezTo>
                      <a:pt x="218" y="128"/>
                      <a:pt x="267" y="196"/>
                      <a:pt x="313" y="274"/>
                    </a:cubicBezTo>
                    <a:cubicBezTo>
                      <a:pt x="412" y="447"/>
                      <a:pt x="455" y="609"/>
                      <a:pt x="408" y="636"/>
                    </a:cubicBezTo>
                    <a:cubicBezTo>
                      <a:pt x="361" y="663"/>
                      <a:pt x="242" y="545"/>
                      <a:pt x="142" y="373"/>
                    </a:cubicBezTo>
                    <a:cubicBezTo>
                      <a:pt x="43" y="201"/>
                      <a:pt x="0" y="39"/>
                      <a:pt x="47" y="12"/>
                    </a:cubicBezTo>
                    <a:cubicBezTo>
                      <a:pt x="67" y="0"/>
                      <a:pt x="100" y="14"/>
                      <a:pt x="138" y="48"/>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4" name="Oval 275"/>
              <p:cNvSpPr>
                <a:spLocks noChangeArrowheads="1"/>
              </p:cNvSpPr>
              <p:nvPr/>
            </p:nvSpPr>
            <p:spPr bwMode="auto">
              <a:xfrm>
                <a:off x="6920047" y="2789776"/>
                <a:ext cx="32756" cy="32756"/>
              </a:xfrm>
              <a:prstGeom prst="ellipse">
                <a:avLst/>
              </a:pr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5" name="Oval 276"/>
              <p:cNvSpPr>
                <a:spLocks noChangeArrowheads="1"/>
              </p:cNvSpPr>
              <p:nvPr/>
            </p:nvSpPr>
            <p:spPr bwMode="auto">
              <a:xfrm>
                <a:off x="6596836" y="2870362"/>
                <a:ext cx="32756" cy="33046"/>
              </a:xfrm>
              <a:prstGeom prst="ellipse">
                <a:avLst/>
              </a:pr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76" name="Freeform 277"/>
              <p:cNvSpPr>
                <a:spLocks/>
              </p:cNvSpPr>
              <p:nvPr/>
            </p:nvSpPr>
            <p:spPr bwMode="auto">
              <a:xfrm>
                <a:off x="6674812" y="2571210"/>
                <a:ext cx="32756" cy="32756"/>
              </a:xfrm>
              <a:custGeom>
                <a:avLst/>
                <a:gdLst>
                  <a:gd name="T0" fmla="*/ 48 w 48"/>
                  <a:gd name="T1" fmla="*/ 24 h 48"/>
                  <a:gd name="T2" fmla="*/ 40 w 48"/>
                  <a:gd name="T3" fmla="*/ 42 h 48"/>
                  <a:gd name="T4" fmla="*/ 24 w 48"/>
                  <a:gd name="T5" fmla="*/ 48 h 48"/>
                  <a:gd name="T6" fmla="*/ 0 w 48"/>
                  <a:gd name="T7" fmla="*/ 24 h 48"/>
                  <a:gd name="T8" fmla="*/ 24 w 48"/>
                  <a:gd name="T9" fmla="*/ 0 h 48"/>
                  <a:gd name="T10" fmla="*/ 48 w 48"/>
                  <a:gd name="T11" fmla="*/ 24 h 48"/>
                </a:gdLst>
                <a:ahLst/>
                <a:cxnLst>
                  <a:cxn ang="0">
                    <a:pos x="T0" y="T1"/>
                  </a:cxn>
                  <a:cxn ang="0">
                    <a:pos x="T2" y="T3"/>
                  </a:cxn>
                  <a:cxn ang="0">
                    <a:pos x="T4" y="T5"/>
                  </a:cxn>
                  <a:cxn ang="0">
                    <a:pos x="T6" y="T7"/>
                  </a:cxn>
                  <a:cxn ang="0">
                    <a:pos x="T8" y="T9"/>
                  </a:cxn>
                  <a:cxn ang="0">
                    <a:pos x="T10" y="T11"/>
                  </a:cxn>
                </a:cxnLst>
                <a:rect l="0" t="0" r="r" b="b"/>
                <a:pathLst>
                  <a:path w="48" h="48">
                    <a:moveTo>
                      <a:pt x="48" y="24"/>
                    </a:moveTo>
                    <a:cubicBezTo>
                      <a:pt x="48" y="31"/>
                      <a:pt x="45" y="37"/>
                      <a:pt x="40" y="42"/>
                    </a:cubicBezTo>
                    <a:cubicBezTo>
                      <a:pt x="36" y="46"/>
                      <a:pt x="30" y="48"/>
                      <a:pt x="24" y="48"/>
                    </a:cubicBezTo>
                    <a:cubicBezTo>
                      <a:pt x="11" y="48"/>
                      <a:pt x="0" y="37"/>
                      <a:pt x="0" y="24"/>
                    </a:cubicBezTo>
                    <a:cubicBezTo>
                      <a:pt x="0" y="11"/>
                      <a:pt x="11" y="0"/>
                      <a:pt x="24" y="0"/>
                    </a:cubicBezTo>
                    <a:cubicBezTo>
                      <a:pt x="37" y="0"/>
                      <a:pt x="48" y="11"/>
                      <a:pt x="48" y="24"/>
                    </a:cubicBezTo>
                    <a:close/>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sp>
        <p:nvSpPr>
          <p:cNvPr id="64" name="Oval 63"/>
          <p:cNvSpPr/>
          <p:nvPr/>
        </p:nvSpPr>
        <p:spPr>
          <a:xfrm>
            <a:off x="4555441" y="1124701"/>
            <a:ext cx="385040" cy="385040"/>
          </a:xfrm>
          <a:prstGeom prst="ellips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marR="0" lvl="0" indent="0" algn="ctr" defTabSz="685800" rtl="0" eaLnBrk="1" fontAlgn="auto" latinLnBrk="0" hangingPunct="1">
              <a:lnSpc>
                <a:spcPct val="89000"/>
              </a:lnSpc>
              <a:spcBef>
                <a:spcPts val="0"/>
              </a:spcBef>
              <a:spcAft>
                <a:spcPts val="0"/>
              </a:spcAft>
              <a:buClrTx/>
              <a:buSzTx/>
              <a:buFontTx/>
              <a:buNone/>
              <a:tabLst/>
              <a:defRPr/>
            </a:pPr>
            <a:r>
              <a:rPr kumimoji="0" lang="lv-LV" sz="1200" b="0" i="0" u="none" strike="noStrike" kern="1200" cap="none" spc="0" normalizeH="0" baseline="0" noProof="0" dirty="0">
                <a:ln>
                  <a:noFill/>
                </a:ln>
                <a:solidFill>
                  <a:schemeClr val="tx1"/>
                </a:solidFill>
                <a:effectLst/>
                <a:uLnTx/>
                <a:uFillTx/>
                <a:latin typeface="Myriad Pro"/>
                <a:ea typeface="+mn-ea"/>
                <a:cs typeface="+mn-cs"/>
              </a:rPr>
              <a:t>08.08</a:t>
            </a:r>
            <a:endParaRPr kumimoji="0" lang="en-US" sz="1600" b="0" i="0" u="none" strike="noStrike" kern="1200" cap="none" spc="0" normalizeH="0" baseline="0" noProof="0" dirty="0">
              <a:ln>
                <a:noFill/>
              </a:ln>
              <a:solidFill>
                <a:schemeClr val="tx1"/>
              </a:solidFill>
              <a:effectLst/>
              <a:uLnTx/>
              <a:uFillTx/>
              <a:latin typeface="Myriad Pro"/>
              <a:ea typeface="+mn-ea"/>
              <a:cs typeface="+mn-cs"/>
            </a:endParaRPr>
          </a:p>
        </p:txBody>
      </p:sp>
    </p:spTree>
    <p:extLst>
      <p:ext uri="{BB962C8B-B14F-4D97-AF65-F5344CB8AC3E}">
        <p14:creationId xmlns:p14="http://schemas.microsoft.com/office/powerpoint/2010/main" val="8797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50"/>
                                        <p:tgtEl>
                                          <p:spTgt spid="61"/>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250"/>
                                        <p:tgtEl>
                                          <p:spTgt spid="52"/>
                                        </p:tgtEl>
                                      </p:cBhvr>
                                    </p:animEffect>
                                  </p:childTnLst>
                                </p:cTn>
                              </p:par>
                              <p:par>
                                <p:cTn id="14" presetID="22" presetClass="entr" presetSubtype="8" fill="hold" nodeType="withEffect">
                                  <p:stCondLst>
                                    <p:cond delay="50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250"/>
                                        <p:tgtEl>
                                          <p:spTgt spid="42"/>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250"/>
                                        <p:tgtEl>
                                          <p:spTgt spid="62"/>
                                        </p:tgtEl>
                                      </p:cBhvr>
                                    </p:animEffect>
                                  </p:childTnLst>
                                </p:cTn>
                              </p:par>
                              <p:par>
                                <p:cTn id="20" presetID="10" presetClass="entr" presetSubtype="0" fill="hold" nodeType="with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250"/>
                                        <p:tgtEl>
                                          <p:spTgt spid="57"/>
                                        </p:tgtEl>
                                      </p:cBhvr>
                                    </p:animEffect>
                                  </p:childTnLst>
                                </p:cTn>
                              </p:par>
                              <p:par>
                                <p:cTn id="26" presetID="22" presetClass="entr" presetSubtype="8" fill="hold" nodeType="withEffect">
                                  <p:stCondLst>
                                    <p:cond delay="1000"/>
                                  </p:stCondLst>
                                  <p:childTnLst>
                                    <p:set>
                                      <p:cBhvr>
                                        <p:cTn id="27" dur="1" fill="hold">
                                          <p:stCondLst>
                                            <p:cond delay="0"/>
                                          </p:stCondLst>
                                        </p:cTn>
                                        <p:tgtEl>
                                          <p:spTgt spid="66"/>
                                        </p:tgtEl>
                                        <p:attrNameLst>
                                          <p:attrName>style.visibility</p:attrName>
                                        </p:attrNameLst>
                                      </p:cBhvr>
                                      <p:to>
                                        <p:strVal val="visible"/>
                                      </p:to>
                                    </p:set>
                                    <p:animEffect transition="in" filter="wipe(left)">
                                      <p:cBhvr>
                                        <p:cTn id="28" dur="250"/>
                                        <p:tgtEl>
                                          <p:spTgt spid="66"/>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250"/>
                                        <p:tgtEl>
                                          <p:spTgt spid="63"/>
                                        </p:tgtEl>
                                      </p:cBhvr>
                                    </p:animEffect>
                                  </p:childTnLst>
                                </p:cTn>
                              </p:par>
                              <p:par>
                                <p:cTn id="32" presetID="10" presetClass="entr" presetSubtype="0"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50"/>
                                        <p:tgtEl>
                                          <p:spTgt spid="58"/>
                                        </p:tgtEl>
                                      </p:cBhvr>
                                    </p:animEffect>
                                  </p:childTnLst>
                                </p:cTn>
                              </p:par>
                              <p:par>
                                <p:cTn id="38" presetID="22" presetClass="entr" presetSubtype="8" fill="hold" nodeType="withEffect">
                                  <p:stCondLst>
                                    <p:cond delay="1750"/>
                                  </p:stCondLst>
                                  <p:childTnLst>
                                    <p:set>
                                      <p:cBhvr>
                                        <p:cTn id="39" dur="1" fill="hold">
                                          <p:stCondLst>
                                            <p:cond delay="0"/>
                                          </p:stCondLst>
                                        </p:cTn>
                                        <p:tgtEl>
                                          <p:spTgt spid="67"/>
                                        </p:tgtEl>
                                        <p:attrNameLst>
                                          <p:attrName>style.visibility</p:attrName>
                                        </p:attrNameLst>
                                      </p:cBhvr>
                                      <p:to>
                                        <p:strVal val="visible"/>
                                      </p:to>
                                    </p:set>
                                    <p:animEffect transition="in" filter="wipe(left)">
                                      <p:cBhvr>
                                        <p:cTn id="40" dur="250"/>
                                        <p:tgtEl>
                                          <p:spTgt spid="67"/>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250"/>
                                        <p:tgtEl>
                                          <p:spTgt spid="64"/>
                                        </p:tgtEl>
                                      </p:cBhvr>
                                    </p:animEffect>
                                  </p:childTnLst>
                                </p:cTn>
                              </p:par>
                              <p:par>
                                <p:cTn id="44" presetID="10" presetClass="entr" presetSubtype="0" fill="hold" nodeType="withEffect">
                                  <p:stCondLst>
                                    <p:cond delay="225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50"/>
                                        <p:tgtEl>
                                          <p:spTgt spid="2"/>
                                        </p:tgtEl>
                                      </p:cBhvr>
                                    </p:animEffect>
                                  </p:childTnLst>
                                </p:cTn>
                              </p:par>
                              <p:par>
                                <p:cTn id="47" presetID="10" presetClass="entr" presetSubtype="0" fill="hold" grpId="0" nodeType="withEffect">
                                  <p:stCondLst>
                                    <p:cond delay="225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250"/>
                                        <p:tgtEl>
                                          <p:spTgt spid="59"/>
                                        </p:tgtEl>
                                      </p:cBhvr>
                                    </p:animEffect>
                                  </p:childTnLst>
                                </p:cTn>
                              </p:par>
                              <p:par>
                                <p:cTn id="50" presetID="22" presetClass="entr" presetSubtype="8" fill="hold" nodeType="withEffect">
                                  <p:stCondLst>
                                    <p:cond delay="2500"/>
                                  </p:stCondLst>
                                  <p:childTnLst>
                                    <p:set>
                                      <p:cBhvr>
                                        <p:cTn id="51" dur="1" fill="hold">
                                          <p:stCondLst>
                                            <p:cond delay="0"/>
                                          </p:stCondLst>
                                        </p:cTn>
                                        <p:tgtEl>
                                          <p:spTgt spid="68"/>
                                        </p:tgtEl>
                                        <p:attrNameLst>
                                          <p:attrName>style.visibility</p:attrName>
                                        </p:attrNameLst>
                                      </p:cBhvr>
                                      <p:to>
                                        <p:strVal val="visible"/>
                                      </p:to>
                                    </p:set>
                                    <p:animEffect transition="in" filter="wipe(left)">
                                      <p:cBhvr>
                                        <p:cTn id="52" dur="250"/>
                                        <p:tgtEl>
                                          <p:spTgt spid="68"/>
                                        </p:tgtEl>
                                      </p:cBhvr>
                                    </p:animEffect>
                                  </p:childTnLst>
                                </p:cTn>
                              </p:par>
                              <p:par>
                                <p:cTn id="53" presetID="10" presetClass="entr" presetSubtype="0" fill="hold" grpId="0" nodeType="withEffect">
                                  <p:stCondLst>
                                    <p:cond delay="275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250"/>
                                        <p:tgtEl>
                                          <p:spTgt spid="65"/>
                                        </p:tgtEl>
                                      </p:cBhvr>
                                    </p:animEffect>
                                  </p:childTnLst>
                                </p:cTn>
                              </p:par>
                              <p:par>
                                <p:cTn id="56" presetID="10" presetClass="entr" presetSubtype="0" fill="hold" nodeType="withEffect">
                                  <p:stCondLst>
                                    <p:cond delay="30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cTn>
                              </p:par>
                              <p:par>
                                <p:cTn id="59" presetID="10" presetClass="entr" presetSubtype="0" fill="hold" grpId="0" nodeType="withEffect">
                                  <p:stCondLst>
                                    <p:cond delay="300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250"/>
                                        <p:tgtEl>
                                          <p:spTgt spid="60"/>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2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7" grpId="0"/>
      <p:bldP spid="58" grpId="0"/>
      <p:bldP spid="59" grpId="0"/>
      <p:bldP spid="60" grpId="0"/>
      <p:bldP spid="61" grpId="0" animBg="1"/>
      <p:bldP spid="62" grpId="0" animBg="1"/>
      <p:bldP spid="63" grpId="0" animBg="1"/>
      <p:bldP spid="65" grpId="0" animBg="1"/>
      <p:bldP spid="69" grpId="0"/>
      <p:bldP spid="6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77006" cy="51434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Content Placeholder 5"/>
          <p:cNvPicPr>
            <a:picLocks noChangeAspect="1"/>
          </p:cNvPicPr>
          <p:nvPr/>
        </p:nvPicPr>
        <p:blipFill rotWithShape="1">
          <a:blip r:embed="rId3"/>
          <a:srcRect l="10533" r="14079" b="2"/>
          <a:stretch/>
        </p:blipFill>
        <p:spPr>
          <a:xfrm>
            <a:off x="3957066" y="480061"/>
            <a:ext cx="4707187" cy="4183379"/>
          </a:xfrm>
          <a:prstGeom prst="rect">
            <a:avLst/>
          </a:prstGeom>
          <a:effectLst/>
        </p:spPr>
      </p:pic>
      <p:sp>
        <p:nvSpPr>
          <p:cNvPr id="2" name="Title 1"/>
          <p:cNvSpPr>
            <a:spLocks noGrp="1"/>
          </p:cNvSpPr>
          <p:nvPr>
            <p:ph type="title"/>
          </p:nvPr>
        </p:nvSpPr>
        <p:spPr>
          <a:xfrm>
            <a:off x="216476" y="2070966"/>
            <a:ext cx="3149811" cy="625331"/>
          </a:xfrm>
        </p:spPr>
        <p:txBody>
          <a:bodyPr>
            <a:noAutofit/>
          </a:bodyPr>
          <a:lstStyle/>
          <a:p>
            <a:r>
              <a:rPr lang="lv-LV" sz="2600" dirty="0" err="1">
                <a:solidFill>
                  <a:srgbClr val="FFFF00"/>
                </a:solidFill>
              </a:rPr>
              <a:t>Together</a:t>
            </a:r>
            <a:r>
              <a:rPr lang="lv-LV" sz="2600" dirty="0">
                <a:solidFill>
                  <a:srgbClr val="FFFF00"/>
                </a:solidFill>
              </a:rPr>
              <a:t> </a:t>
            </a:r>
            <a:r>
              <a:rPr lang="lv-LV" sz="2600" dirty="0" err="1">
                <a:solidFill>
                  <a:srgbClr val="FFFF00"/>
                </a:solidFill>
              </a:rPr>
              <a:t>we</a:t>
            </a:r>
            <a:r>
              <a:rPr lang="lv-LV" sz="2600" dirty="0">
                <a:solidFill>
                  <a:srgbClr val="FFFF00"/>
                </a:solidFill>
              </a:rPr>
              <a:t> </a:t>
            </a:r>
            <a:r>
              <a:rPr lang="lv-LV" sz="2600" dirty="0" err="1">
                <a:solidFill>
                  <a:srgbClr val="FFFF00"/>
                </a:solidFill>
              </a:rPr>
              <a:t>can</a:t>
            </a:r>
            <a:r>
              <a:rPr lang="lv-LV" sz="2600" dirty="0">
                <a:solidFill>
                  <a:srgbClr val="FFFF00"/>
                </a:solidFill>
              </a:rPr>
              <a:t>!</a:t>
            </a:r>
          </a:p>
        </p:txBody>
      </p:sp>
      <p:sp>
        <p:nvSpPr>
          <p:cNvPr id="4" name="Slide Number Placeholder 3"/>
          <p:cNvSpPr>
            <a:spLocks noGrp="1"/>
          </p:cNvSpPr>
          <p:nvPr>
            <p:ph type="sldNum" sz="quarter" idx="12"/>
          </p:nvPr>
        </p:nvSpPr>
        <p:spPr>
          <a:xfrm>
            <a:off x="216476" y="4767262"/>
            <a:ext cx="514350" cy="273844"/>
          </a:xfrm>
        </p:spPr>
        <p:txBody>
          <a:bodyPr>
            <a:norm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B46EC70-82E4-6749-B503-D86A1E0367C5}" type="slidenum">
              <a:rPr kumimoji="0" lang="en-US" sz="1000" b="0" i="0" u="none" strike="noStrike" kern="1200" cap="none" spc="0" normalizeH="0" baseline="0" noProof="0" smtClean="0">
                <a:ln>
                  <a:noFill/>
                </a:ln>
                <a:solidFill>
                  <a:srgbClr val="5D5D5D">
                    <a:tint val="75000"/>
                  </a:srgbClr>
                </a:solidFill>
                <a:effectLst/>
                <a:uLnTx/>
                <a:uFillTx/>
                <a:latin typeface="Myriad Pro" charset="0"/>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5D5D5D">
                  <a:tint val="75000"/>
                </a:srgbClr>
              </a:solidFill>
              <a:effectLst/>
              <a:uLnTx/>
              <a:uFillTx/>
              <a:latin typeface="Myriad Pro" charset="0"/>
            </a:endParaRPr>
          </a:p>
        </p:txBody>
      </p:sp>
      <p:sp>
        <p:nvSpPr>
          <p:cNvPr id="11" name="Content Placeholder 10"/>
          <p:cNvSpPr>
            <a:spLocks noGrp="1"/>
          </p:cNvSpPr>
          <p:nvPr>
            <p:ph idx="1"/>
          </p:nvPr>
        </p:nvSpPr>
        <p:spPr>
          <a:xfrm>
            <a:off x="486698" y="1036320"/>
            <a:ext cx="2750277" cy="3627120"/>
          </a:xfrm>
        </p:spPr>
        <p:txBody>
          <a:bodyPr>
            <a:normAutofit/>
          </a:bodyPr>
          <a:lstStyle/>
          <a:p>
            <a:endParaRPr lang="lv-LV" sz="1400" dirty="0">
              <a:solidFill>
                <a:schemeClr val="bg1"/>
              </a:solidFill>
            </a:endParaRPr>
          </a:p>
          <a:p>
            <a:endParaRPr lang="en-US" sz="1400" dirty="0">
              <a:solidFill>
                <a:schemeClr val="bg1"/>
              </a:solidFill>
            </a:endParaRPr>
          </a:p>
        </p:txBody>
      </p:sp>
    </p:spTree>
    <p:extLst>
      <p:ext uri="{BB962C8B-B14F-4D97-AF65-F5344CB8AC3E}">
        <p14:creationId xmlns:p14="http://schemas.microsoft.com/office/powerpoint/2010/main" val="2921104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36507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328490" y="1138"/>
            <a:ext cx="9421754" cy="5299075"/>
          </a:xfrm>
        </p:spPr>
      </p:pic>
      <p:sp>
        <p:nvSpPr>
          <p:cNvPr id="2" name="Title 1"/>
          <p:cNvSpPr>
            <a:spLocks noGrp="1"/>
          </p:cNvSpPr>
          <p:nvPr>
            <p:ph type="title"/>
          </p:nvPr>
        </p:nvSpPr>
        <p:spPr>
          <a:xfrm>
            <a:off x="413784" y="292748"/>
            <a:ext cx="7418474" cy="528914"/>
          </a:xfrm>
        </p:spPr>
        <p:txBody>
          <a:bodyPr>
            <a:normAutofit fontScale="90000"/>
          </a:bodyPr>
          <a:lstStyle/>
          <a:p>
            <a:r>
              <a:rPr lang="lv-LV" dirty="0"/>
              <a:t>RAIL BALTICA – PART OF THE NORTH SEA-BALTIC CORE NETWORK CORRIDOR</a:t>
            </a:r>
            <a:endParaRPr lang="en-US" dirty="0"/>
          </a:p>
        </p:txBody>
      </p:sp>
      <p:sp>
        <p:nvSpPr>
          <p:cNvPr id="4" name="Slide Number Placeholder 3"/>
          <p:cNvSpPr>
            <a:spLocks noGrp="1"/>
          </p:cNvSpPr>
          <p:nvPr>
            <p:ph type="sldNum" sz="quarter" idx="12"/>
          </p:nvPr>
        </p:nvSpPr>
        <p:spPr/>
        <p:txBody>
          <a:bodyPr/>
          <a:lstStyle/>
          <a:p>
            <a:fld id="{FB46EC70-82E4-6749-B503-D86A1E0367C5}" type="slidenum">
              <a:rPr lang="en-US" smtClean="0"/>
              <a:pPr/>
              <a:t>4</a:t>
            </a:fld>
            <a:endParaRPr lang="en-US"/>
          </a:p>
        </p:txBody>
      </p:sp>
      <p:pic>
        <p:nvPicPr>
          <p:cNvPr id="7" name="Picture 6"/>
          <p:cNvPicPr>
            <a:picLocks noChangeAspect="1"/>
          </p:cNvPicPr>
          <p:nvPr/>
        </p:nvPicPr>
        <p:blipFill>
          <a:blip r:embed="rId4"/>
          <a:stretch>
            <a:fillRect/>
          </a:stretch>
        </p:blipFill>
        <p:spPr>
          <a:xfrm>
            <a:off x="320104" y="4198500"/>
            <a:ext cx="1260000" cy="945000"/>
          </a:xfrm>
          <a:prstGeom prst="rect">
            <a:avLst/>
          </a:prstGeom>
          <a:solidFill>
            <a:schemeClr val="bg2"/>
          </a:solidFill>
        </p:spPr>
      </p:pic>
    </p:spTree>
    <p:extLst>
      <p:ext uri="{BB962C8B-B14F-4D97-AF65-F5344CB8AC3E}">
        <p14:creationId xmlns:p14="http://schemas.microsoft.com/office/powerpoint/2010/main" val="189746609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rot="10800000">
            <a:off x="2669352" y="4195973"/>
            <a:ext cx="1526190" cy="892793"/>
            <a:chOff x="5889822" y="1186327"/>
            <a:chExt cx="2583577" cy="1511345"/>
          </a:xfrm>
          <a:solidFill>
            <a:schemeClr val="tx1">
              <a:lumMod val="65000"/>
              <a:alpha val="20000"/>
            </a:schemeClr>
          </a:solidFill>
        </p:grpSpPr>
        <p:grpSp>
          <p:nvGrpSpPr>
            <p:cNvPr id="47" name="Group 46"/>
            <p:cNvGrpSpPr/>
            <p:nvPr/>
          </p:nvGrpSpPr>
          <p:grpSpPr>
            <a:xfrm rot="10800000">
              <a:off x="5889822" y="1186327"/>
              <a:ext cx="1321806" cy="1511345"/>
              <a:chOff x="6971420" y="948999"/>
              <a:chExt cx="1321806" cy="1511345"/>
            </a:xfrm>
            <a:grpFill/>
          </p:grpSpPr>
          <p:sp>
            <p:nvSpPr>
              <p:cNvPr id="49" name="Rounded Rectangle 48"/>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50" name="Rounded Rectangle 49"/>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48" name="Rounded Rectangle 47"/>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grpSp>
        <p:nvGrpSpPr>
          <p:cNvPr id="61" name="Group 60"/>
          <p:cNvGrpSpPr/>
          <p:nvPr/>
        </p:nvGrpSpPr>
        <p:grpSpPr>
          <a:xfrm rot="10800000">
            <a:off x="1272858" y="3237606"/>
            <a:ext cx="1526190" cy="892793"/>
            <a:chOff x="5889822" y="1186327"/>
            <a:chExt cx="2583577" cy="1511345"/>
          </a:xfrm>
          <a:solidFill>
            <a:schemeClr val="tx1">
              <a:lumMod val="65000"/>
              <a:alpha val="20000"/>
            </a:schemeClr>
          </a:solidFill>
        </p:grpSpPr>
        <p:grpSp>
          <p:nvGrpSpPr>
            <p:cNvPr id="62" name="Group 61"/>
            <p:cNvGrpSpPr/>
            <p:nvPr/>
          </p:nvGrpSpPr>
          <p:grpSpPr>
            <a:xfrm rot="10800000">
              <a:off x="5889822" y="1186327"/>
              <a:ext cx="1321806" cy="1511345"/>
              <a:chOff x="6971420" y="948999"/>
              <a:chExt cx="1321806" cy="1511345"/>
            </a:xfrm>
            <a:grpFill/>
          </p:grpSpPr>
          <p:sp>
            <p:nvSpPr>
              <p:cNvPr id="74" name="Rounded Rectangle 73"/>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93" name="Rounded Rectangle 92"/>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63" name="Rounded Rectangle 62"/>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sp>
        <p:nvSpPr>
          <p:cNvPr id="2" name="Title 1"/>
          <p:cNvSpPr>
            <a:spLocks noGrp="1"/>
          </p:cNvSpPr>
          <p:nvPr>
            <p:ph type="title"/>
          </p:nvPr>
        </p:nvSpPr>
        <p:spPr>
          <a:xfrm>
            <a:off x="862763" y="310728"/>
            <a:ext cx="7418474" cy="528914"/>
          </a:xfrm>
        </p:spPr>
        <p:txBody>
          <a:bodyPr>
            <a:normAutofit/>
          </a:bodyPr>
          <a:lstStyle/>
          <a:p>
            <a:pPr algn="ctr"/>
            <a:r>
              <a:rPr lang="lv-LV" dirty="0"/>
              <a:t>BENEFITS VERSUS COST</a:t>
            </a:r>
            <a:endParaRPr lang="en-US" dirty="0"/>
          </a:p>
        </p:txBody>
      </p:sp>
      <p:grpSp>
        <p:nvGrpSpPr>
          <p:cNvPr id="4" name="Group 3"/>
          <p:cNvGrpSpPr/>
          <p:nvPr/>
        </p:nvGrpSpPr>
        <p:grpSpPr>
          <a:xfrm>
            <a:off x="300969" y="986792"/>
            <a:ext cx="2804993" cy="1487593"/>
            <a:chOff x="257699" y="240137"/>
            <a:chExt cx="2804993" cy="1487593"/>
          </a:xfrm>
        </p:grpSpPr>
        <p:sp>
          <p:nvSpPr>
            <p:cNvPr id="5" name="Rounded Rectangle 4"/>
            <p:cNvSpPr/>
            <p:nvPr/>
          </p:nvSpPr>
          <p:spPr>
            <a:xfrm rot="2700000">
              <a:off x="1761438" y="628369"/>
              <a:ext cx="1325880" cy="549415"/>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6" name="Rounded Rectangle 5"/>
            <p:cNvSpPr/>
            <p:nvPr/>
          </p:nvSpPr>
          <p:spPr>
            <a:xfrm rot="8100000">
              <a:off x="1737892" y="1176930"/>
              <a:ext cx="1324800" cy="55080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7" name="Rounded Rectangle 6"/>
            <p:cNvSpPr/>
            <p:nvPr/>
          </p:nvSpPr>
          <p:spPr>
            <a:xfrm>
              <a:off x="257699" y="876062"/>
              <a:ext cx="2655300" cy="62714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640080" bIns="0" rtlCol="0" anchor="ctr"/>
            <a:lstStyle/>
            <a:p>
              <a:pPr algn="ctr"/>
              <a:r>
                <a:rPr lang="en-US" sz="1600" b="1" dirty="0">
                  <a:solidFill>
                    <a:srgbClr val="FFFFFF"/>
                  </a:solidFill>
                </a:rPr>
                <a:t>SOCIAL ECONOMIC BENEFITS</a:t>
              </a:r>
            </a:p>
          </p:txBody>
        </p:sp>
      </p:grpSp>
      <p:grpSp>
        <p:nvGrpSpPr>
          <p:cNvPr id="70" name="Group 69"/>
          <p:cNvGrpSpPr/>
          <p:nvPr/>
        </p:nvGrpSpPr>
        <p:grpSpPr>
          <a:xfrm>
            <a:off x="5864850" y="1677084"/>
            <a:ext cx="2753289" cy="1551784"/>
            <a:chOff x="5950007" y="1224221"/>
            <a:chExt cx="2753289" cy="1551784"/>
          </a:xfrm>
          <a:solidFill>
            <a:schemeClr val="accent2">
              <a:alpha val="88000"/>
            </a:schemeClr>
          </a:solidFill>
        </p:grpSpPr>
        <p:grpSp>
          <p:nvGrpSpPr>
            <p:cNvPr id="69" name="Group 68"/>
            <p:cNvGrpSpPr/>
            <p:nvPr/>
          </p:nvGrpSpPr>
          <p:grpSpPr>
            <a:xfrm rot="10800000">
              <a:off x="5950007" y="1224221"/>
              <a:ext cx="1324800" cy="1551784"/>
              <a:chOff x="6908241" y="870666"/>
              <a:chExt cx="1324800" cy="1551784"/>
            </a:xfrm>
            <a:grpFill/>
          </p:grpSpPr>
          <p:sp>
            <p:nvSpPr>
              <p:cNvPr id="21" name="Rounded Rectangle 20"/>
              <p:cNvSpPr/>
              <p:nvPr/>
            </p:nvSpPr>
            <p:spPr>
              <a:xfrm rot="2700000">
                <a:off x="6908083" y="1258206"/>
                <a:ext cx="1325880" cy="5508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22" name="Rounded Rectangle 21"/>
              <p:cNvSpPr/>
              <p:nvPr/>
            </p:nvSpPr>
            <p:spPr>
              <a:xfrm rot="8100000">
                <a:off x="6908241" y="1871650"/>
                <a:ext cx="1324800" cy="5508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23" name="Rounded Rectangle 22"/>
            <p:cNvSpPr/>
            <p:nvPr/>
          </p:nvSpPr>
          <p:spPr>
            <a:xfrm>
              <a:off x="6046496" y="1507243"/>
              <a:ext cx="2656800" cy="6264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pPr algn="ctr"/>
              <a:r>
                <a:rPr lang="lv-LV" sz="2000" b="1" dirty="0">
                  <a:solidFill>
                    <a:schemeClr val="bg2"/>
                  </a:solidFill>
                </a:rPr>
                <a:t>COST</a:t>
              </a:r>
              <a:endParaRPr lang="en-US" sz="2000" b="1" dirty="0">
                <a:solidFill>
                  <a:schemeClr val="bg2"/>
                </a:solidFill>
              </a:endParaRPr>
            </a:p>
          </p:txBody>
        </p:sp>
        <p:sp useBgFill="1">
          <p:nvSpPr>
            <p:cNvPr id="24" name="Oval 23"/>
            <p:cNvSpPr/>
            <p:nvPr/>
          </p:nvSpPr>
          <p:spPr>
            <a:xfrm>
              <a:off x="6244635" y="1610002"/>
              <a:ext cx="374532" cy="377529"/>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lv-LV" sz="3000" dirty="0">
                  <a:solidFill>
                    <a:schemeClr val="bg2"/>
                  </a:solidFill>
                </a:rPr>
                <a:t>5.8</a:t>
              </a:r>
              <a:endParaRPr lang="en-US" sz="3000" dirty="0">
                <a:solidFill>
                  <a:schemeClr val="bg2"/>
                </a:solidFill>
              </a:endParaRPr>
            </a:p>
          </p:txBody>
        </p:sp>
      </p:grpSp>
      <p:sp>
        <p:nvSpPr>
          <p:cNvPr id="92" name="Rectangle 91"/>
          <p:cNvSpPr/>
          <p:nvPr/>
        </p:nvSpPr>
        <p:spPr>
          <a:xfrm>
            <a:off x="6274507" y="3767720"/>
            <a:ext cx="2298538" cy="914096"/>
          </a:xfrm>
          <a:prstGeom prst="rect">
            <a:avLst/>
          </a:prstGeom>
          <a:solidFill>
            <a:schemeClr val="bg1">
              <a:lumMod val="90000"/>
            </a:schemeClr>
          </a:solidFill>
        </p:spPr>
        <p:txBody>
          <a:bodyPr wrap="square" lIns="91440" rIns="91440" bIns="45720">
            <a:spAutoFit/>
          </a:bodyPr>
          <a:lstStyle/>
          <a:p>
            <a:pPr>
              <a:lnSpc>
                <a:spcPct val="89000"/>
              </a:lnSpc>
            </a:pPr>
            <a:r>
              <a:rPr lang="lv-LV" sz="2000" b="1" dirty="0"/>
              <a:t>TOTAL BENEFITS:</a:t>
            </a:r>
          </a:p>
          <a:p>
            <a:pPr>
              <a:lnSpc>
                <a:spcPct val="89000"/>
              </a:lnSpc>
            </a:pPr>
            <a:r>
              <a:rPr lang="lv-LV" sz="2000" b="1" dirty="0">
                <a:solidFill>
                  <a:schemeClr val="accent2"/>
                </a:solidFill>
              </a:rPr>
              <a:t>18.2+ </a:t>
            </a:r>
            <a:r>
              <a:rPr lang="lv-LV" sz="2000" b="1" dirty="0"/>
              <a:t>BILLION EUROS</a:t>
            </a:r>
            <a:endParaRPr lang="en-US" sz="2000" b="1" dirty="0"/>
          </a:p>
        </p:txBody>
      </p:sp>
      <p:sp>
        <p:nvSpPr>
          <p:cNvPr id="3" name="TextBox 2"/>
          <p:cNvSpPr txBox="1"/>
          <p:nvPr/>
        </p:nvSpPr>
        <p:spPr>
          <a:xfrm>
            <a:off x="2157964" y="1596205"/>
            <a:ext cx="926689" cy="800219"/>
          </a:xfrm>
          <a:prstGeom prst="rect">
            <a:avLst/>
          </a:prstGeom>
          <a:noFill/>
        </p:spPr>
        <p:txBody>
          <a:bodyPr wrap="square" rtlCol="0">
            <a:spAutoFit/>
          </a:bodyPr>
          <a:lstStyle/>
          <a:p>
            <a:r>
              <a:rPr lang="lv-LV" sz="3000" dirty="0">
                <a:solidFill>
                  <a:schemeClr val="bg2"/>
                </a:solidFill>
              </a:rPr>
              <a:t>16.2</a:t>
            </a:r>
            <a:endParaRPr lang="lv-LV" sz="1600" dirty="0">
              <a:solidFill>
                <a:schemeClr val="bg2"/>
              </a:solidFill>
            </a:endParaRPr>
          </a:p>
          <a:p>
            <a:r>
              <a:rPr lang="lv-LV" sz="1600" dirty="0"/>
              <a:t> </a:t>
            </a:r>
            <a:endParaRPr lang="en-US" sz="1600" dirty="0"/>
          </a:p>
        </p:txBody>
      </p:sp>
      <p:grpSp>
        <p:nvGrpSpPr>
          <p:cNvPr id="8" name="Group 7"/>
          <p:cNvGrpSpPr/>
          <p:nvPr/>
        </p:nvGrpSpPr>
        <p:grpSpPr>
          <a:xfrm>
            <a:off x="3008132" y="3113955"/>
            <a:ext cx="3227735" cy="1635455"/>
            <a:chOff x="1579973" y="1697726"/>
            <a:chExt cx="3227735" cy="1635455"/>
          </a:xfrm>
        </p:grpSpPr>
        <p:grpSp>
          <p:nvGrpSpPr>
            <p:cNvPr id="10" name="Group 9"/>
            <p:cNvGrpSpPr/>
            <p:nvPr/>
          </p:nvGrpSpPr>
          <p:grpSpPr>
            <a:xfrm>
              <a:off x="1579973" y="1697726"/>
              <a:ext cx="3227735" cy="1635455"/>
              <a:chOff x="1565799" y="990701"/>
              <a:chExt cx="3227735" cy="1635455"/>
            </a:xfrm>
          </p:grpSpPr>
          <p:sp>
            <p:nvSpPr>
              <p:cNvPr id="11" name="Rounded Rectangle 10"/>
              <p:cNvSpPr/>
              <p:nvPr/>
            </p:nvSpPr>
            <p:spPr>
              <a:xfrm rot="2700000">
                <a:off x="3377566" y="1378241"/>
                <a:ext cx="1325880" cy="55080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12" name="Rounded Rectangle 11"/>
              <p:cNvSpPr/>
              <p:nvPr/>
            </p:nvSpPr>
            <p:spPr>
              <a:xfrm rot="8100000">
                <a:off x="3468734" y="2075356"/>
                <a:ext cx="1324800" cy="55080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13" name="Rounded Rectangle 12"/>
              <p:cNvSpPr/>
              <p:nvPr/>
            </p:nvSpPr>
            <p:spPr>
              <a:xfrm>
                <a:off x="1565799" y="1732588"/>
                <a:ext cx="3111560" cy="62640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pPr algn="ctr"/>
                <a:r>
                  <a:rPr lang="lv-LV" sz="1600" b="1" dirty="0">
                    <a:solidFill>
                      <a:srgbClr val="FFFFFF"/>
                    </a:solidFill>
                  </a:rPr>
                  <a:t>UNMEASURABLE CATALYTIC EFFECTS </a:t>
                </a:r>
                <a:endParaRPr lang="en-US" sz="1600" b="1" dirty="0">
                  <a:solidFill>
                    <a:srgbClr val="FFFFFF"/>
                  </a:solidFill>
                </a:endParaRPr>
              </a:p>
            </p:txBody>
          </p:sp>
        </p:grpSp>
        <p:sp>
          <p:nvSpPr>
            <p:cNvPr id="9" name="TextBox 8"/>
            <p:cNvSpPr txBox="1"/>
            <p:nvPr/>
          </p:nvSpPr>
          <p:spPr>
            <a:xfrm>
              <a:off x="4098685" y="2360227"/>
              <a:ext cx="548202" cy="707886"/>
            </a:xfrm>
            <a:prstGeom prst="rect">
              <a:avLst/>
            </a:prstGeom>
            <a:noFill/>
          </p:spPr>
          <p:txBody>
            <a:bodyPr wrap="square" rtlCol="0">
              <a:spAutoFit/>
            </a:bodyPr>
            <a:lstStyle/>
            <a:p>
              <a:r>
                <a:rPr lang="lv-LV" sz="4000" dirty="0">
                  <a:solidFill>
                    <a:schemeClr val="bg2"/>
                  </a:solidFill>
                </a:rPr>
                <a:t>+</a:t>
              </a:r>
              <a:endParaRPr lang="en-US" sz="4000" dirty="0">
                <a:solidFill>
                  <a:schemeClr val="bg2"/>
                </a:solidFill>
              </a:endParaRPr>
            </a:p>
          </p:txBody>
        </p:sp>
      </p:grpSp>
      <p:grpSp>
        <p:nvGrpSpPr>
          <p:cNvPr id="14" name="Group 13"/>
          <p:cNvGrpSpPr/>
          <p:nvPr/>
        </p:nvGrpSpPr>
        <p:grpSpPr>
          <a:xfrm>
            <a:off x="1715015" y="2082521"/>
            <a:ext cx="2747027" cy="1601846"/>
            <a:chOff x="3501596" y="2692245"/>
            <a:chExt cx="2747027" cy="1601846"/>
          </a:xfrm>
        </p:grpSpPr>
        <p:grpSp>
          <p:nvGrpSpPr>
            <p:cNvPr id="64" name="Group 63"/>
            <p:cNvGrpSpPr/>
            <p:nvPr/>
          </p:nvGrpSpPr>
          <p:grpSpPr>
            <a:xfrm>
              <a:off x="3501596" y="2692245"/>
              <a:ext cx="2747027" cy="1601846"/>
              <a:chOff x="2072042" y="1053605"/>
              <a:chExt cx="2747027" cy="1601846"/>
            </a:xfrm>
            <a:solidFill>
              <a:schemeClr val="accent4">
                <a:alpha val="83000"/>
              </a:schemeClr>
            </a:solidFill>
          </p:grpSpPr>
          <p:sp>
            <p:nvSpPr>
              <p:cNvPr id="65" name="Rounded Rectangle 64"/>
              <p:cNvSpPr/>
              <p:nvPr/>
            </p:nvSpPr>
            <p:spPr>
              <a:xfrm rot="2700000">
                <a:off x="3484034" y="1441145"/>
                <a:ext cx="1325880" cy="5508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66" name="Rounded Rectangle 65"/>
              <p:cNvSpPr/>
              <p:nvPr/>
            </p:nvSpPr>
            <p:spPr>
              <a:xfrm rot="8100000">
                <a:off x="3494269" y="2104651"/>
                <a:ext cx="1324800" cy="5508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67" name="Rounded Rectangle 66"/>
              <p:cNvSpPr/>
              <p:nvPr/>
            </p:nvSpPr>
            <p:spPr>
              <a:xfrm>
                <a:off x="2072042" y="1726600"/>
                <a:ext cx="2656800" cy="62640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pPr algn="ctr"/>
                <a:r>
                  <a:rPr lang="lv-LV" sz="1600" b="1" dirty="0">
                    <a:solidFill>
                      <a:srgbClr val="FFFFFF"/>
                    </a:solidFill>
                  </a:rPr>
                  <a:t>GDP MULTIPLIER </a:t>
                </a:r>
                <a:endParaRPr lang="en-US" sz="1600" b="1" dirty="0">
                  <a:solidFill>
                    <a:srgbClr val="FFFFFF"/>
                  </a:solidFill>
                </a:endParaRPr>
              </a:p>
            </p:txBody>
          </p:sp>
        </p:grpSp>
        <p:sp>
          <p:nvSpPr>
            <p:cNvPr id="15" name="TextBox 14"/>
            <p:cNvSpPr txBox="1"/>
            <p:nvPr/>
          </p:nvSpPr>
          <p:spPr>
            <a:xfrm>
              <a:off x="5615711" y="3417514"/>
              <a:ext cx="247650" cy="553998"/>
            </a:xfrm>
            <a:prstGeom prst="rect">
              <a:avLst/>
            </a:prstGeom>
            <a:noFill/>
          </p:spPr>
          <p:txBody>
            <a:bodyPr wrap="square" rtlCol="0">
              <a:spAutoFit/>
            </a:bodyPr>
            <a:lstStyle/>
            <a:p>
              <a:r>
                <a:rPr lang="lv-LV" sz="3000" dirty="0">
                  <a:solidFill>
                    <a:schemeClr val="bg2"/>
                  </a:solidFill>
                </a:rPr>
                <a:t>2</a:t>
              </a:r>
              <a:endParaRPr lang="en-US" sz="3000" dirty="0">
                <a:solidFill>
                  <a:schemeClr val="bg2"/>
                </a:solidFill>
              </a:endParaRPr>
            </a:p>
          </p:txBody>
        </p:sp>
      </p:grpSp>
      <p:sp>
        <p:nvSpPr>
          <p:cNvPr id="17" name="TextBox 16"/>
          <p:cNvSpPr txBox="1"/>
          <p:nvPr/>
        </p:nvSpPr>
        <p:spPr>
          <a:xfrm>
            <a:off x="4177488" y="699665"/>
            <a:ext cx="1568450" cy="300082"/>
          </a:xfrm>
          <a:prstGeom prst="rect">
            <a:avLst/>
          </a:prstGeom>
          <a:noFill/>
        </p:spPr>
        <p:txBody>
          <a:bodyPr wrap="square" rtlCol="0">
            <a:spAutoFit/>
          </a:bodyPr>
          <a:lstStyle/>
          <a:p>
            <a:r>
              <a:rPr lang="lv-LV" dirty="0" err="1"/>
              <a:t>Bln</a:t>
            </a:r>
            <a:r>
              <a:rPr lang="lv-LV" dirty="0"/>
              <a:t> EUR</a:t>
            </a:r>
            <a:endParaRPr lang="en-US" dirty="0"/>
          </a:p>
        </p:txBody>
      </p:sp>
    </p:spTree>
    <p:extLst>
      <p:ext uri="{BB962C8B-B14F-4D97-AF65-F5344CB8AC3E}">
        <p14:creationId xmlns:p14="http://schemas.microsoft.com/office/powerpoint/2010/main" val="3828243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250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900" fill="hold"/>
                                        <p:tgtEl>
                                          <p:spTgt spid="70"/>
                                        </p:tgtEl>
                                        <p:attrNameLst>
                                          <p:attrName>ppt_x</p:attrName>
                                        </p:attrNameLst>
                                      </p:cBhvr>
                                      <p:tavLst>
                                        <p:tav tm="0">
                                          <p:val>
                                            <p:strVal val="1+#ppt_w/2"/>
                                          </p:val>
                                        </p:tav>
                                        <p:tav tm="100000">
                                          <p:val>
                                            <p:strVal val="#ppt_x"/>
                                          </p:val>
                                        </p:tav>
                                      </p:tavLst>
                                    </p:anim>
                                    <p:anim calcmode="lin" valueType="num">
                                      <p:cBhvr additive="base">
                                        <p:cTn id="8" dur="9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decel="625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00" fill="hold"/>
                                        <p:tgtEl>
                                          <p:spTgt spid="4"/>
                                        </p:tgtEl>
                                        <p:attrNameLst>
                                          <p:attrName>ppt_x</p:attrName>
                                        </p:attrNameLst>
                                      </p:cBhvr>
                                      <p:tavLst>
                                        <p:tav tm="0">
                                          <p:val>
                                            <p:strVal val="0-#ppt_w/2"/>
                                          </p:val>
                                        </p:tav>
                                        <p:tav tm="100000">
                                          <p:val>
                                            <p:strVal val="#ppt_x"/>
                                          </p:val>
                                        </p:tav>
                                      </p:tavLst>
                                    </p:anim>
                                    <p:anim calcmode="lin" valueType="num">
                                      <p:cBhvr additive="base">
                                        <p:cTn id="12" dur="8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8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8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decel="6250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1400" fill="hold"/>
                                        <p:tgtEl>
                                          <p:spTgt spid="61"/>
                                        </p:tgtEl>
                                        <p:attrNameLst>
                                          <p:attrName>ppt_x</p:attrName>
                                        </p:attrNameLst>
                                      </p:cBhvr>
                                      <p:tavLst>
                                        <p:tav tm="0">
                                          <p:val>
                                            <p:strVal val="0-#ppt_w/2"/>
                                          </p:val>
                                        </p:tav>
                                        <p:tav tm="100000">
                                          <p:val>
                                            <p:strVal val="#ppt_x"/>
                                          </p:val>
                                        </p:tav>
                                      </p:tavLst>
                                    </p:anim>
                                    <p:anim calcmode="lin" valueType="num">
                                      <p:cBhvr additive="base">
                                        <p:cTn id="24" dur="1400" fill="hold"/>
                                        <p:tgtEl>
                                          <p:spTgt spid="61"/>
                                        </p:tgtEl>
                                        <p:attrNameLst>
                                          <p:attrName>ppt_y</p:attrName>
                                        </p:attrNameLst>
                                      </p:cBhvr>
                                      <p:tavLst>
                                        <p:tav tm="0">
                                          <p:val>
                                            <p:strVal val="#ppt_y"/>
                                          </p:val>
                                        </p:tav>
                                        <p:tav tm="100000">
                                          <p:val>
                                            <p:strVal val="#ppt_y"/>
                                          </p:val>
                                        </p:tav>
                                      </p:tavLst>
                                    </p:anim>
                                  </p:childTnLst>
                                </p:cTn>
                              </p:par>
                              <p:par>
                                <p:cTn id="25" presetID="2" presetClass="entr" presetSubtype="8" decel="6250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2000" fill="hold"/>
                                        <p:tgtEl>
                                          <p:spTgt spid="46"/>
                                        </p:tgtEl>
                                        <p:attrNameLst>
                                          <p:attrName>ppt_x</p:attrName>
                                        </p:attrNameLst>
                                      </p:cBhvr>
                                      <p:tavLst>
                                        <p:tav tm="0">
                                          <p:val>
                                            <p:strVal val="0-#ppt_w/2"/>
                                          </p:val>
                                        </p:tav>
                                        <p:tav tm="100000">
                                          <p:val>
                                            <p:strVal val="#ppt_x"/>
                                          </p:val>
                                        </p:tav>
                                      </p:tavLst>
                                    </p:anim>
                                    <p:anim calcmode="lin" valueType="num">
                                      <p:cBhvr additive="base">
                                        <p:cTn id="28" dur="2000" fill="hold"/>
                                        <p:tgtEl>
                                          <p:spTgt spid="46"/>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46EC70-82E4-6749-B503-D86A1E0367C5}" type="slidenum">
              <a:rPr lang="en-US" smtClean="0"/>
              <a:pPr/>
              <a:t>6</a:t>
            </a:fld>
            <a:endParaRPr lang="en-US"/>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5" name="TextBox 54"/>
          <p:cNvSpPr txBox="1"/>
          <p:nvPr/>
        </p:nvSpPr>
        <p:spPr>
          <a:xfrm>
            <a:off x="2837851" y="1197550"/>
            <a:ext cx="1665169" cy="300082"/>
          </a:xfrm>
          <a:prstGeom prst="rect">
            <a:avLst/>
          </a:prstGeom>
          <a:noFill/>
        </p:spPr>
        <p:txBody>
          <a:bodyPr wrap="square" rtlCol="0">
            <a:spAutoFit/>
          </a:bodyPr>
          <a:lstStyle/>
          <a:p>
            <a:r>
              <a:rPr lang="en-US"/>
              <a:t>Planning phase</a:t>
            </a:r>
          </a:p>
        </p:txBody>
      </p:sp>
      <p:sp>
        <p:nvSpPr>
          <p:cNvPr id="68" name="TextBox 67"/>
          <p:cNvSpPr txBox="1"/>
          <p:nvPr/>
        </p:nvSpPr>
        <p:spPr>
          <a:xfrm>
            <a:off x="4969844" y="3627120"/>
            <a:ext cx="1665169" cy="300082"/>
          </a:xfrm>
          <a:prstGeom prst="rect">
            <a:avLst/>
          </a:prstGeom>
          <a:noFill/>
        </p:spPr>
        <p:txBody>
          <a:bodyPr wrap="square" rtlCol="0">
            <a:spAutoFit/>
          </a:bodyPr>
          <a:lstStyle/>
          <a:p>
            <a:r>
              <a:rPr lang="en-US" dirty="0"/>
              <a:t>Design phase</a:t>
            </a:r>
          </a:p>
        </p:txBody>
      </p:sp>
      <p:sp>
        <p:nvSpPr>
          <p:cNvPr id="69" name="TextBox 68"/>
          <p:cNvSpPr txBox="1"/>
          <p:nvPr/>
        </p:nvSpPr>
        <p:spPr>
          <a:xfrm>
            <a:off x="5802429" y="1197550"/>
            <a:ext cx="1665169" cy="300082"/>
          </a:xfrm>
          <a:prstGeom prst="rect">
            <a:avLst/>
          </a:prstGeom>
          <a:noFill/>
        </p:spPr>
        <p:txBody>
          <a:bodyPr wrap="square" rtlCol="0">
            <a:spAutoFit/>
          </a:bodyPr>
          <a:lstStyle/>
          <a:p>
            <a:r>
              <a:rPr lang="en-US" dirty="0"/>
              <a:t>Construction phase</a:t>
            </a:r>
          </a:p>
        </p:txBody>
      </p:sp>
      <p:pic>
        <p:nvPicPr>
          <p:cNvPr id="3" name="Picture 2"/>
          <p:cNvPicPr>
            <a:picLocks noChangeAspect="1"/>
          </p:cNvPicPr>
          <p:nvPr/>
        </p:nvPicPr>
        <p:blipFill>
          <a:blip r:embed="rId4"/>
          <a:stretch>
            <a:fillRect/>
          </a:stretch>
        </p:blipFill>
        <p:spPr>
          <a:xfrm>
            <a:off x="806846" y="4109653"/>
            <a:ext cx="1202503" cy="901877"/>
          </a:xfrm>
          <a:prstGeom prst="rect">
            <a:avLst/>
          </a:prstGeom>
        </p:spPr>
      </p:pic>
    </p:spTree>
    <p:extLst>
      <p:ext uri="{BB962C8B-B14F-4D97-AF65-F5344CB8AC3E}">
        <p14:creationId xmlns:p14="http://schemas.microsoft.com/office/powerpoint/2010/main" val="216281993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p:cNvSpPr/>
          <p:nvPr/>
        </p:nvSpPr>
        <p:spPr>
          <a:xfrm>
            <a:off x="7307698" y="1075008"/>
            <a:ext cx="1496651" cy="4068492"/>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18" y="355139"/>
            <a:ext cx="7418474" cy="528914"/>
          </a:xfrm>
        </p:spPr>
        <p:txBody>
          <a:bodyPr>
            <a:normAutofit/>
          </a:bodyPr>
          <a:lstStyle/>
          <a:p>
            <a:r>
              <a:rPr lang="lv-LV" sz="2500" b="1" dirty="0">
                <a:solidFill>
                  <a:schemeClr val="accent2"/>
                </a:solidFill>
              </a:rPr>
              <a:t>RAIL BALTICA PROCUREMENT PLAN</a:t>
            </a:r>
            <a:endParaRPr lang="en-US" sz="2500" b="1" dirty="0">
              <a:solidFill>
                <a:schemeClr val="accent2"/>
              </a:solidFill>
            </a:endParaRPr>
          </a:p>
        </p:txBody>
      </p:sp>
      <p:sp>
        <p:nvSpPr>
          <p:cNvPr id="12" name="TextBox 11"/>
          <p:cNvSpPr txBox="1"/>
          <p:nvPr/>
        </p:nvSpPr>
        <p:spPr>
          <a:xfrm>
            <a:off x="843411" y="1438448"/>
            <a:ext cx="1524000" cy="306559"/>
          </a:xfrm>
          <a:prstGeom prst="rect">
            <a:avLst/>
          </a:prstGeom>
          <a:noFill/>
        </p:spPr>
        <p:txBody>
          <a:bodyPr wrap="square" rtlCol="0">
            <a:spAutoFit/>
          </a:bodyPr>
          <a:lstStyle/>
          <a:p>
            <a:pPr>
              <a:lnSpc>
                <a:spcPct val="87000"/>
              </a:lnSpc>
            </a:pPr>
            <a:r>
              <a:rPr lang="en-US" sz="1600" b="1"/>
              <a:t>Studies</a:t>
            </a:r>
            <a:endParaRPr lang="en-US" sz="1100" b="1"/>
          </a:p>
        </p:txBody>
      </p:sp>
      <p:sp>
        <p:nvSpPr>
          <p:cNvPr id="56" name="Freeform 17"/>
          <p:cNvSpPr>
            <a:spLocks noEditPoints="1"/>
          </p:cNvSpPr>
          <p:nvPr/>
        </p:nvSpPr>
        <p:spPr bwMode="auto">
          <a:xfrm>
            <a:off x="6317949" y="4136972"/>
            <a:ext cx="273076" cy="267384"/>
          </a:xfrm>
          <a:custGeom>
            <a:avLst/>
            <a:gdLst>
              <a:gd name="T0" fmla="*/ 492 w 800"/>
              <a:gd name="T1" fmla="*/ 141 h 784"/>
              <a:gd name="T2" fmla="*/ 442 w 800"/>
              <a:gd name="T3" fmla="*/ 733 h 784"/>
              <a:gd name="T4" fmla="*/ 523 w 800"/>
              <a:gd name="T5" fmla="*/ 784 h 784"/>
              <a:gd name="T6" fmla="*/ 574 w 800"/>
              <a:gd name="T7" fmla="*/ 192 h 784"/>
              <a:gd name="T8" fmla="*/ 542 w 800"/>
              <a:gd name="T9" fmla="*/ 733 h 784"/>
              <a:gd name="T10" fmla="*/ 492 w 800"/>
              <a:gd name="T11" fmla="*/ 752 h 784"/>
              <a:gd name="T12" fmla="*/ 474 w 800"/>
              <a:gd name="T13" fmla="*/ 192 h 784"/>
              <a:gd name="T14" fmla="*/ 523 w 800"/>
              <a:gd name="T15" fmla="*/ 173 h 784"/>
              <a:gd name="T16" fmla="*/ 542 w 800"/>
              <a:gd name="T17" fmla="*/ 733 h 784"/>
              <a:gd name="T18" fmla="*/ 50 w 800"/>
              <a:gd name="T19" fmla="*/ 453 h 784"/>
              <a:gd name="T20" fmla="*/ 0 w 800"/>
              <a:gd name="T21" fmla="*/ 733 h 784"/>
              <a:gd name="T22" fmla="*/ 81 w 800"/>
              <a:gd name="T23" fmla="*/ 784 h 784"/>
              <a:gd name="T24" fmla="*/ 132 w 800"/>
              <a:gd name="T25" fmla="*/ 504 h 784"/>
              <a:gd name="T26" fmla="*/ 100 w 800"/>
              <a:gd name="T27" fmla="*/ 733 h 784"/>
              <a:gd name="T28" fmla="*/ 50 w 800"/>
              <a:gd name="T29" fmla="*/ 752 h 784"/>
              <a:gd name="T30" fmla="*/ 31 w 800"/>
              <a:gd name="T31" fmla="*/ 504 h 784"/>
              <a:gd name="T32" fmla="*/ 81 w 800"/>
              <a:gd name="T33" fmla="*/ 485 h 784"/>
              <a:gd name="T34" fmla="*/ 100 w 800"/>
              <a:gd name="T35" fmla="*/ 733 h 784"/>
              <a:gd name="T36" fmla="*/ 718 w 800"/>
              <a:gd name="T37" fmla="*/ 0 h 784"/>
              <a:gd name="T38" fmla="*/ 668 w 800"/>
              <a:gd name="T39" fmla="*/ 733 h 784"/>
              <a:gd name="T40" fmla="*/ 749 w 800"/>
              <a:gd name="T41" fmla="*/ 784 h 784"/>
              <a:gd name="T42" fmla="*/ 800 w 800"/>
              <a:gd name="T43" fmla="*/ 51 h 784"/>
              <a:gd name="T44" fmla="*/ 768 w 800"/>
              <a:gd name="T45" fmla="*/ 733 h 784"/>
              <a:gd name="T46" fmla="*/ 718 w 800"/>
              <a:gd name="T47" fmla="*/ 752 h 784"/>
              <a:gd name="T48" fmla="*/ 700 w 800"/>
              <a:gd name="T49" fmla="*/ 51 h 784"/>
              <a:gd name="T50" fmla="*/ 749 w 800"/>
              <a:gd name="T51" fmla="*/ 32 h 784"/>
              <a:gd name="T52" fmla="*/ 768 w 800"/>
              <a:gd name="T53" fmla="*/ 733 h 784"/>
              <a:gd name="T54" fmla="*/ 265 w 800"/>
              <a:gd name="T55" fmla="*/ 304 h 784"/>
              <a:gd name="T56" fmla="*/ 215 w 800"/>
              <a:gd name="T57" fmla="*/ 733 h 784"/>
              <a:gd name="T58" fmla="*/ 296 w 800"/>
              <a:gd name="T59" fmla="*/ 784 h 784"/>
              <a:gd name="T60" fmla="*/ 347 w 800"/>
              <a:gd name="T61" fmla="*/ 355 h 784"/>
              <a:gd name="T62" fmla="*/ 296 w 800"/>
              <a:gd name="T63" fmla="*/ 752 h 784"/>
              <a:gd name="T64" fmla="*/ 247 w 800"/>
              <a:gd name="T65" fmla="*/ 733 h 784"/>
              <a:gd name="T66" fmla="*/ 265 w 800"/>
              <a:gd name="T67" fmla="*/ 336 h 784"/>
              <a:gd name="T68" fmla="*/ 315 w 800"/>
              <a:gd name="T69" fmla="*/ 355 h 784"/>
              <a:gd name="T70" fmla="*/ 315 w 800"/>
              <a:gd name="T71" fmla="*/ 73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0" h="784">
                <a:moveTo>
                  <a:pt x="523" y="141"/>
                </a:moveTo>
                <a:cubicBezTo>
                  <a:pt x="492" y="141"/>
                  <a:pt x="492" y="141"/>
                  <a:pt x="492" y="141"/>
                </a:cubicBezTo>
                <a:cubicBezTo>
                  <a:pt x="464" y="141"/>
                  <a:pt x="442" y="164"/>
                  <a:pt x="442" y="192"/>
                </a:cubicBezTo>
                <a:cubicBezTo>
                  <a:pt x="442" y="733"/>
                  <a:pt x="442" y="733"/>
                  <a:pt x="442" y="733"/>
                </a:cubicBezTo>
                <a:cubicBezTo>
                  <a:pt x="442" y="761"/>
                  <a:pt x="464" y="784"/>
                  <a:pt x="492" y="784"/>
                </a:cubicBezTo>
                <a:cubicBezTo>
                  <a:pt x="523" y="784"/>
                  <a:pt x="523" y="784"/>
                  <a:pt x="523" y="784"/>
                </a:cubicBezTo>
                <a:cubicBezTo>
                  <a:pt x="551" y="784"/>
                  <a:pt x="574" y="761"/>
                  <a:pt x="574" y="733"/>
                </a:cubicBezTo>
                <a:cubicBezTo>
                  <a:pt x="574" y="192"/>
                  <a:pt x="574" y="192"/>
                  <a:pt x="574" y="192"/>
                </a:cubicBezTo>
                <a:cubicBezTo>
                  <a:pt x="574" y="164"/>
                  <a:pt x="551" y="141"/>
                  <a:pt x="523" y="141"/>
                </a:cubicBezTo>
                <a:close/>
                <a:moveTo>
                  <a:pt x="542" y="733"/>
                </a:moveTo>
                <a:cubicBezTo>
                  <a:pt x="542" y="743"/>
                  <a:pt x="533" y="752"/>
                  <a:pt x="523" y="752"/>
                </a:cubicBezTo>
                <a:cubicBezTo>
                  <a:pt x="492" y="752"/>
                  <a:pt x="492" y="752"/>
                  <a:pt x="492" y="752"/>
                </a:cubicBezTo>
                <a:cubicBezTo>
                  <a:pt x="482" y="752"/>
                  <a:pt x="474" y="743"/>
                  <a:pt x="474" y="733"/>
                </a:cubicBezTo>
                <a:cubicBezTo>
                  <a:pt x="474" y="192"/>
                  <a:pt x="474" y="192"/>
                  <a:pt x="474" y="192"/>
                </a:cubicBezTo>
                <a:cubicBezTo>
                  <a:pt x="474" y="181"/>
                  <a:pt x="482" y="173"/>
                  <a:pt x="492" y="173"/>
                </a:cubicBezTo>
                <a:cubicBezTo>
                  <a:pt x="523" y="173"/>
                  <a:pt x="523" y="173"/>
                  <a:pt x="523" y="173"/>
                </a:cubicBezTo>
                <a:cubicBezTo>
                  <a:pt x="533" y="173"/>
                  <a:pt x="542" y="181"/>
                  <a:pt x="542" y="192"/>
                </a:cubicBezTo>
                <a:lnTo>
                  <a:pt x="542" y="733"/>
                </a:lnTo>
                <a:close/>
                <a:moveTo>
                  <a:pt x="81" y="453"/>
                </a:moveTo>
                <a:cubicBezTo>
                  <a:pt x="50" y="453"/>
                  <a:pt x="50" y="453"/>
                  <a:pt x="50" y="453"/>
                </a:cubicBezTo>
                <a:cubicBezTo>
                  <a:pt x="22" y="453"/>
                  <a:pt x="0" y="476"/>
                  <a:pt x="0" y="504"/>
                </a:cubicBezTo>
                <a:cubicBezTo>
                  <a:pt x="0" y="733"/>
                  <a:pt x="0" y="733"/>
                  <a:pt x="0" y="733"/>
                </a:cubicBezTo>
                <a:cubicBezTo>
                  <a:pt x="0" y="761"/>
                  <a:pt x="22" y="784"/>
                  <a:pt x="50" y="784"/>
                </a:cubicBezTo>
                <a:cubicBezTo>
                  <a:pt x="81" y="784"/>
                  <a:pt x="81" y="784"/>
                  <a:pt x="81" y="784"/>
                </a:cubicBezTo>
                <a:cubicBezTo>
                  <a:pt x="109" y="784"/>
                  <a:pt x="132" y="761"/>
                  <a:pt x="132" y="733"/>
                </a:cubicBezTo>
                <a:cubicBezTo>
                  <a:pt x="132" y="504"/>
                  <a:pt x="132" y="504"/>
                  <a:pt x="132" y="504"/>
                </a:cubicBezTo>
                <a:cubicBezTo>
                  <a:pt x="132" y="476"/>
                  <a:pt x="109" y="453"/>
                  <a:pt x="81" y="453"/>
                </a:cubicBezTo>
                <a:close/>
                <a:moveTo>
                  <a:pt x="100" y="733"/>
                </a:moveTo>
                <a:cubicBezTo>
                  <a:pt x="100" y="743"/>
                  <a:pt x="91" y="752"/>
                  <a:pt x="81" y="752"/>
                </a:cubicBezTo>
                <a:cubicBezTo>
                  <a:pt x="50" y="752"/>
                  <a:pt x="50" y="752"/>
                  <a:pt x="50" y="752"/>
                </a:cubicBezTo>
                <a:cubicBezTo>
                  <a:pt x="40" y="752"/>
                  <a:pt x="31" y="743"/>
                  <a:pt x="31" y="733"/>
                </a:cubicBezTo>
                <a:cubicBezTo>
                  <a:pt x="31" y="504"/>
                  <a:pt x="31" y="504"/>
                  <a:pt x="31" y="504"/>
                </a:cubicBezTo>
                <a:cubicBezTo>
                  <a:pt x="31" y="494"/>
                  <a:pt x="40" y="485"/>
                  <a:pt x="50" y="485"/>
                </a:cubicBezTo>
                <a:cubicBezTo>
                  <a:pt x="81" y="485"/>
                  <a:pt x="81" y="485"/>
                  <a:pt x="81" y="485"/>
                </a:cubicBezTo>
                <a:cubicBezTo>
                  <a:pt x="91" y="485"/>
                  <a:pt x="100" y="494"/>
                  <a:pt x="100" y="504"/>
                </a:cubicBezTo>
                <a:lnTo>
                  <a:pt x="100" y="733"/>
                </a:lnTo>
                <a:close/>
                <a:moveTo>
                  <a:pt x="749" y="0"/>
                </a:moveTo>
                <a:cubicBezTo>
                  <a:pt x="718" y="0"/>
                  <a:pt x="718" y="0"/>
                  <a:pt x="718" y="0"/>
                </a:cubicBezTo>
                <a:cubicBezTo>
                  <a:pt x="690" y="0"/>
                  <a:pt x="668" y="23"/>
                  <a:pt x="668" y="51"/>
                </a:cubicBezTo>
                <a:cubicBezTo>
                  <a:pt x="668" y="733"/>
                  <a:pt x="668" y="733"/>
                  <a:pt x="668" y="733"/>
                </a:cubicBezTo>
                <a:cubicBezTo>
                  <a:pt x="668" y="761"/>
                  <a:pt x="690" y="784"/>
                  <a:pt x="718" y="784"/>
                </a:cubicBezTo>
                <a:cubicBezTo>
                  <a:pt x="749" y="784"/>
                  <a:pt x="749" y="784"/>
                  <a:pt x="749" y="784"/>
                </a:cubicBezTo>
                <a:cubicBezTo>
                  <a:pt x="777" y="784"/>
                  <a:pt x="800" y="761"/>
                  <a:pt x="800" y="733"/>
                </a:cubicBezTo>
                <a:cubicBezTo>
                  <a:pt x="800" y="51"/>
                  <a:pt x="800" y="51"/>
                  <a:pt x="800" y="51"/>
                </a:cubicBezTo>
                <a:cubicBezTo>
                  <a:pt x="800" y="23"/>
                  <a:pt x="777" y="0"/>
                  <a:pt x="749" y="0"/>
                </a:cubicBezTo>
                <a:close/>
                <a:moveTo>
                  <a:pt x="768" y="733"/>
                </a:moveTo>
                <a:cubicBezTo>
                  <a:pt x="768" y="743"/>
                  <a:pt x="759" y="752"/>
                  <a:pt x="749" y="752"/>
                </a:cubicBezTo>
                <a:cubicBezTo>
                  <a:pt x="718" y="752"/>
                  <a:pt x="718" y="752"/>
                  <a:pt x="718" y="752"/>
                </a:cubicBezTo>
                <a:cubicBezTo>
                  <a:pt x="708" y="752"/>
                  <a:pt x="700" y="743"/>
                  <a:pt x="700" y="733"/>
                </a:cubicBezTo>
                <a:cubicBezTo>
                  <a:pt x="700" y="51"/>
                  <a:pt x="700" y="51"/>
                  <a:pt x="700" y="51"/>
                </a:cubicBezTo>
                <a:cubicBezTo>
                  <a:pt x="700" y="41"/>
                  <a:pt x="708" y="32"/>
                  <a:pt x="718" y="32"/>
                </a:cubicBezTo>
                <a:cubicBezTo>
                  <a:pt x="749" y="32"/>
                  <a:pt x="749" y="32"/>
                  <a:pt x="749" y="32"/>
                </a:cubicBezTo>
                <a:cubicBezTo>
                  <a:pt x="759" y="32"/>
                  <a:pt x="768" y="41"/>
                  <a:pt x="768" y="51"/>
                </a:cubicBezTo>
                <a:lnTo>
                  <a:pt x="768" y="733"/>
                </a:lnTo>
                <a:close/>
                <a:moveTo>
                  <a:pt x="296" y="304"/>
                </a:moveTo>
                <a:cubicBezTo>
                  <a:pt x="265" y="304"/>
                  <a:pt x="265" y="304"/>
                  <a:pt x="265" y="304"/>
                </a:cubicBezTo>
                <a:cubicBezTo>
                  <a:pt x="238" y="304"/>
                  <a:pt x="215" y="327"/>
                  <a:pt x="215" y="355"/>
                </a:cubicBezTo>
                <a:cubicBezTo>
                  <a:pt x="215" y="733"/>
                  <a:pt x="215" y="733"/>
                  <a:pt x="215" y="733"/>
                </a:cubicBezTo>
                <a:cubicBezTo>
                  <a:pt x="215" y="761"/>
                  <a:pt x="238" y="784"/>
                  <a:pt x="265" y="784"/>
                </a:cubicBezTo>
                <a:cubicBezTo>
                  <a:pt x="296" y="784"/>
                  <a:pt x="296" y="784"/>
                  <a:pt x="296" y="784"/>
                </a:cubicBezTo>
                <a:cubicBezTo>
                  <a:pt x="324" y="784"/>
                  <a:pt x="347" y="761"/>
                  <a:pt x="347" y="733"/>
                </a:cubicBezTo>
                <a:cubicBezTo>
                  <a:pt x="347" y="355"/>
                  <a:pt x="347" y="355"/>
                  <a:pt x="347" y="355"/>
                </a:cubicBezTo>
                <a:cubicBezTo>
                  <a:pt x="347" y="327"/>
                  <a:pt x="324" y="304"/>
                  <a:pt x="296" y="304"/>
                </a:cubicBezTo>
                <a:close/>
                <a:moveTo>
                  <a:pt x="296" y="752"/>
                </a:moveTo>
                <a:cubicBezTo>
                  <a:pt x="265" y="752"/>
                  <a:pt x="265" y="752"/>
                  <a:pt x="265" y="752"/>
                </a:cubicBezTo>
                <a:cubicBezTo>
                  <a:pt x="255" y="752"/>
                  <a:pt x="247" y="743"/>
                  <a:pt x="247" y="733"/>
                </a:cubicBezTo>
                <a:cubicBezTo>
                  <a:pt x="247" y="355"/>
                  <a:pt x="247" y="355"/>
                  <a:pt x="247" y="355"/>
                </a:cubicBezTo>
                <a:cubicBezTo>
                  <a:pt x="247" y="344"/>
                  <a:pt x="255" y="336"/>
                  <a:pt x="265" y="336"/>
                </a:cubicBezTo>
                <a:cubicBezTo>
                  <a:pt x="296" y="336"/>
                  <a:pt x="296" y="336"/>
                  <a:pt x="296" y="336"/>
                </a:cubicBezTo>
                <a:cubicBezTo>
                  <a:pt x="307" y="336"/>
                  <a:pt x="315" y="344"/>
                  <a:pt x="315" y="355"/>
                </a:cubicBezTo>
                <a:cubicBezTo>
                  <a:pt x="315" y="733"/>
                  <a:pt x="315" y="733"/>
                  <a:pt x="315" y="733"/>
                </a:cubicBezTo>
                <a:cubicBezTo>
                  <a:pt x="315" y="733"/>
                  <a:pt x="315" y="733"/>
                  <a:pt x="315" y="733"/>
                </a:cubicBezTo>
                <a:cubicBezTo>
                  <a:pt x="315" y="743"/>
                  <a:pt x="307" y="752"/>
                  <a:pt x="296" y="75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2400"/>
          </a:p>
        </p:txBody>
      </p:sp>
      <p:grpSp>
        <p:nvGrpSpPr>
          <p:cNvPr id="38" name="Group 37"/>
          <p:cNvGrpSpPr/>
          <p:nvPr/>
        </p:nvGrpSpPr>
        <p:grpSpPr>
          <a:xfrm>
            <a:off x="162940" y="1057679"/>
            <a:ext cx="8913937" cy="312961"/>
            <a:chOff x="194467" y="1065249"/>
            <a:chExt cx="8913937" cy="312961"/>
          </a:xfrm>
        </p:grpSpPr>
        <p:grpSp>
          <p:nvGrpSpPr>
            <p:cNvPr id="37" name="Group 36"/>
            <p:cNvGrpSpPr/>
            <p:nvPr/>
          </p:nvGrpSpPr>
          <p:grpSpPr>
            <a:xfrm>
              <a:off x="194467" y="1065249"/>
              <a:ext cx="8601557" cy="312961"/>
              <a:chOff x="1708726" y="903231"/>
              <a:chExt cx="6104685" cy="281965"/>
            </a:xfrm>
          </p:grpSpPr>
          <p:grpSp>
            <p:nvGrpSpPr>
              <p:cNvPr id="5" name="Group 4"/>
              <p:cNvGrpSpPr/>
              <p:nvPr/>
            </p:nvGrpSpPr>
            <p:grpSpPr>
              <a:xfrm>
                <a:off x="1708726" y="906955"/>
                <a:ext cx="6104685" cy="278241"/>
                <a:chOff x="2495314" y="1670296"/>
                <a:chExt cx="8139581" cy="370986"/>
              </a:xfrm>
            </p:grpSpPr>
            <p:sp>
              <p:nvSpPr>
                <p:cNvPr id="63" name="TextBox 62"/>
                <p:cNvSpPr txBox="1"/>
                <p:nvPr/>
              </p:nvSpPr>
              <p:spPr>
                <a:xfrm>
                  <a:off x="2495314" y="1708531"/>
                  <a:ext cx="530800" cy="332751"/>
                </a:xfrm>
                <a:prstGeom prst="rect">
                  <a:avLst/>
                </a:prstGeom>
                <a:noFill/>
              </p:spPr>
              <p:txBody>
                <a:bodyPr wrap="square" rtlCol="0">
                  <a:spAutoFit/>
                </a:bodyPr>
                <a:lstStyle/>
                <a:p>
                  <a:r>
                    <a:rPr lang="en-US" sz="1200" dirty="0"/>
                    <a:t>2015</a:t>
                  </a:r>
                </a:p>
              </p:txBody>
            </p:sp>
            <p:grpSp>
              <p:nvGrpSpPr>
                <p:cNvPr id="81" name="Group 80"/>
                <p:cNvGrpSpPr/>
                <p:nvPr/>
              </p:nvGrpSpPr>
              <p:grpSpPr>
                <a:xfrm rot="10800000">
                  <a:off x="2734372" y="1670296"/>
                  <a:ext cx="7900523" cy="120737"/>
                  <a:chOff x="1082104" y="1193518"/>
                  <a:chExt cx="5925392" cy="162996"/>
                </a:xfrm>
              </p:grpSpPr>
              <p:cxnSp>
                <p:nvCxnSpPr>
                  <p:cNvPr id="68" name="Straight Connector 67"/>
                  <p:cNvCxnSpPr>
                    <a:cxnSpLocks/>
                  </p:cNvCxnSpPr>
                  <p:nvPr/>
                </p:nvCxnSpPr>
                <p:spPr>
                  <a:xfrm rot="10800000" flipH="1" flipV="1">
                    <a:off x="1082104" y="1327207"/>
                    <a:ext cx="5925392" cy="29307"/>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cxnSpLocks/>
                  </p:cNvCxnSpPr>
                  <p:nvPr/>
                </p:nvCxnSpPr>
                <p:spPr>
                  <a:xfrm rot="10800000" flipH="1">
                    <a:off x="4322401" y="1222305"/>
                    <a:ext cx="1893" cy="125114"/>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p:cNvCxnSpPr>
                  <p:nvPr/>
                </p:nvCxnSpPr>
                <p:spPr>
                  <a:xfrm flipV="1">
                    <a:off x="1092072" y="1193518"/>
                    <a:ext cx="0" cy="137161"/>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p:cNvCxnSpPr>
                  <p:nvPr/>
                </p:nvCxnSpPr>
                <p:spPr>
                  <a:xfrm flipV="1">
                    <a:off x="2144305" y="1208265"/>
                    <a:ext cx="0" cy="137161"/>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V="1">
                    <a:off x="3242006" y="1208265"/>
                    <a:ext cx="0" cy="137161"/>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cxnSpLocks/>
                  </p:cNvCxnSpPr>
                  <p:nvPr/>
                </p:nvCxnSpPr>
                <p:spPr>
                  <a:xfrm flipV="1">
                    <a:off x="5397846" y="1215390"/>
                    <a:ext cx="0" cy="137159"/>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cxnSpLocks/>
                  </p:cNvCxnSpPr>
                  <p:nvPr/>
                </p:nvCxnSpPr>
                <p:spPr>
                  <a:xfrm flipV="1">
                    <a:off x="5919702" y="1215390"/>
                    <a:ext cx="0" cy="137159"/>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cxnSpLocks/>
                  </p:cNvCxnSpPr>
                  <p:nvPr/>
                </p:nvCxnSpPr>
                <p:spPr>
                  <a:xfrm flipV="1">
                    <a:off x="7007496" y="1215390"/>
                    <a:ext cx="0" cy="137159"/>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grpSp>
          <p:cxnSp>
            <p:nvCxnSpPr>
              <p:cNvPr id="42" name="Straight Connector 41"/>
              <p:cNvCxnSpPr>
                <a:cxnSpLocks/>
              </p:cNvCxnSpPr>
              <p:nvPr/>
            </p:nvCxnSpPr>
            <p:spPr>
              <a:xfrm rot="10800000" flipV="1">
                <a:off x="2415657" y="903231"/>
                <a:ext cx="0" cy="7620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cxnSpLocks/>
              </p:cNvCxnSpPr>
              <p:nvPr/>
            </p:nvCxnSpPr>
            <p:spPr>
              <a:xfrm rot="10800000" flipV="1">
                <a:off x="7281509" y="918844"/>
                <a:ext cx="0" cy="7620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cxnSpLocks/>
              </p:cNvCxnSpPr>
              <p:nvPr/>
            </p:nvCxnSpPr>
            <p:spPr>
              <a:xfrm rot="10800000" flipV="1">
                <a:off x="6212623" y="913503"/>
                <a:ext cx="0" cy="7620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cxnSpLocks/>
              </p:cNvCxnSpPr>
              <p:nvPr/>
            </p:nvCxnSpPr>
            <p:spPr>
              <a:xfrm rot="10800000" flipV="1">
                <a:off x="4057325" y="908219"/>
                <a:ext cx="0" cy="7620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cxnSpLocks/>
              </p:cNvCxnSpPr>
              <p:nvPr/>
            </p:nvCxnSpPr>
            <p:spPr>
              <a:xfrm rot="10800000" flipV="1">
                <a:off x="5126578" y="912391"/>
                <a:ext cx="0" cy="7620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sp>
          <p:nvSpPr>
            <p:cNvPr id="69" name="TextBox 68"/>
            <p:cNvSpPr txBox="1"/>
            <p:nvPr/>
          </p:nvSpPr>
          <p:spPr>
            <a:xfrm>
              <a:off x="937022" y="1097041"/>
              <a:ext cx="560927" cy="276999"/>
            </a:xfrm>
            <a:prstGeom prst="rect">
              <a:avLst/>
            </a:prstGeom>
            <a:noFill/>
          </p:spPr>
          <p:txBody>
            <a:bodyPr wrap="square" rtlCol="0">
              <a:spAutoFit/>
            </a:bodyPr>
            <a:lstStyle/>
            <a:p>
              <a:r>
                <a:rPr lang="en-US" sz="1200" dirty="0"/>
                <a:t>201</a:t>
              </a:r>
              <a:r>
                <a:rPr lang="lv-LV" sz="1200" dirty="0"/>
                <a:t>6</a:t>
              </a:r>
              <a:endParaRPr lang="en-US" sz="1200" dirty="0"/>
            </a:p>
          </p:txBody>
        </p:sp>
        <p:sp>
          <p:nvSpPr>
            <p:cNvPr id="70" name="TextBox 69"/>
            <p:cNvSpPr txBox="1"/>
            <p:nvPr/>
          </p:nvSpPr>
          <p:spPr>
            <a:xfrm>
              <a:off x="1720214" y="1097041"/>
              <a:ext cx="560927" cy="276999"/>
            </a:xfrm>
            <a:prstGeom prst="rect">
              <a:avLst/>
            </a:prstGeom>
            <a:noFill/>
          </p:spPr>
          <p:txBody>
            <a:bodyPr wrap="square" rtlCol="0">
              <a:spAutoFit/>
            </a:bodyPr>
            <a:lstStyle/>
            <a:p>
              <a:r>
                <a:rPr lang="en-US" sz="1200" dirty="0"/>
                <a:t>201</a:t>
              </a:r>
              <a:r>
                <a:rPr lang="lv-LV" sz="1200" dirty="0"/>
                <a:t>7</a:t>
              </a:r>
              <a:endParaRPr lang="en-US" sz="1200" dirty="0"/>
            </a:p>
          </p:txBody>
        </p:sp>
        <p:sp>
          <p:nvSpPr>
            <p:cNvPr id="72" name="TextBox 71"/>
            <p:cNvSpPr txBox="1"/>
            <p:nvPr/>
          </p:nvSpPr>
          <p:spPr>
            <a:xfrm>
              <a:off x="2483126" y="1097041"/>
              <a:ext cx="560927" cy="276999"/>
            </a:xfrm>
            <a:prstGeom prst="rect">
              <a:avLst/>
            </a:prstGeom>
            <a:noFill/>
          </p:spPr>
          <p:txBody>
            <a:bodyPr wrap="square" rtlCol="0">
              <a:spAutoFit/>
            </a:bodyPr>
            <a:lstStyle/>
            <a:p>
              <a:r>
                <a:rPr lang="en-US" sz="1200" dirty="0"/>
                <a:t>201</a:t>
              </a:r>
              <a:r>
                <a:rPr lang="lv-LV" sz="1200" dirty="0"/>
                <a:t>8</a:t>
              </a:r>
              <a:endParaRPr lang="en-US" sz="1200" dirty="0"/>
            </a:p>
          </p:txBody>
        </p:sp>
        <p:sp>
          <p:nvSpPr>
            <p:cNvPr id="73" name="TextBox 72"/>
            <p:cNvSpPr txBox="1"/>
            <p:nvPr/>
          </p:nvSpPr>
          <p:spPr>
            <a:xfrm>
              <a:off x="3253115" y="1097041"/>
              <a:ext cx="560927" cy="276999"/>
            </a:xfrm>
            <a:prstGeom prst="rect">
              <a:avLst/>
            </a:prstGeom>
            <a:noFill/>
          </p:spPr>
          <p:txBody>
            <a:bodyPr wrap="square" rtlCol="0">
              <a:spAutoFit/>
            </a:bodyPr>
            <a:lstStyle/>
            <a:p>
              <a:r>
                <a:rPr lang="en-US" sz="1200" dirty="0"/>
                <a:t>201</a:t>
              </a:r>
              <a:r>
                <a:rPr lang="lv-LV" sz="1200" dirty="0"/>
                <a:t>9</a:t>
              </a:r>
              <a:endParaRPr lang="en-US" sz="1200" dirty="0"/>
            </a:p>
          </p:txBody>
        </p:sp>
        <p:sp>
          <p:nvSpPr>
            <p:cNvPr id="74" name="TextBox 73"/>
            <p:cNvSpPr txBox="1"/>
            <p:nvPr/>
          </p:nvSpPr>
          <p:spPr>
            <a:xfrm>
              <a:off x="3989893" y="1097041"/>
              <a:ext cx="560927" cy="276999"/>
            </a:xfrm>
            <a:prstGeom prst="rect">
              <a:avLst/>
            </a:prstGeom>
            <a:noFill/>
          </p:spPr>
          <p:txBody>
            <a:bodyPr wrap="square" rtlCol="0">
              <a:spAutoFit/>
            </a:bodyPr>
            <a:lstStyle/>
            <a:p>
              <a:r>
                <a:rPr lang="en-US" sz="1200" dirty="0"/>
                <a:t>20</a:t>
              </a:r>
              <a:r>
                <a:rPr lang="lv-LV" sz="1200" dirty="0"/>
                <a:t>20</a:t>
              </a:r>
              <a:endParaRPr lang="en-US" sz="1200" dirty="0"/>
            </a:p>
          </p:txBody>
        </p:sp>
        <p:sp>
          <p:nvSpPr>
            <p:cNvPr id="82" name="TextBox 81"/>
            <p:cNvSpPr txBox="1"/>
            <p:nvPr/>
          </p:nvSpPr>
          <p:spPr>
            <a:xfrm>
              <a:off x="4788899" y="1097041"/>
              <a:ext cx="560927" cy="276999"/>
            </a:xfrm>
            <a:prstGeom prst="rect">
              <a:avLst/>
            </a:prstGeom>
            <a:noFill/>
          </p:spPr>
          <p:txBody>
            <a:bodyPr wrap="square" rtlCol="0">
              <a:spAutoFit/>
            </a:bodyPr>
            <a:lstStyle/>
            <a:p>
              <a:r>
                <a:rPr lang="en-US" sz="1200" dirty="0"/>
                <a:t>20</a:t>
              </a:r>
              <a:r>
                <a:rPr lang="lv-LV" sz="1200" dirty="0"/>
                <a:t>21</a:t>
              </a:r>
              <a:endParaRPr lang="en-US" sz="1200" dirty="0"/>
            </a:p>
          </p:txBody>
        </p:sp>
        <p:sp>
          <p:nvSpPr>
            <p:cNvPr id="83" name="TextBox 82"/>
            <p:cNvSpPr txBox="1"/>
            <p:nvPr/>
          </p:nvSpPr>
          <p:spPr>
            <a:xfrm>
              <a:off x="5506075" y="1097041"/>
              <a:ext cx="560927" cy="276999"/>
            </a:xfrm>
            <a:prstGeom prst="rect">
              <a:avLst/>
            </a:prstGeom>
            <a:noFill/>
          </p:spPr>
          <p:txBody>
            <a:bodyPr wrap="square" rtlCol="0">
              <a:spAutoFit/>
            </a:bodyPr>
            <a:lstStyle/>
            <a:p>
              <a:r>
                <a:rPr lang="en-US" sz="1200" dirty="0"/>
                <a:t>20</a:t>
              </a:r>
              <a:r>
                <a:rPr lang="lv-LV" sz="1200" dirty="0"/>
                <a:t>22</a:t>
              </a:r>
              <a:endParaRPr lang="en-US" sz="1200" dirty="0"/>
            </a:p>
          </p:txBody>
        </p:sp>
        <p:sp>
          <p:nvSpPr>
            <p:cNvPr id="84" name="TextBox 83"/>
            <p:cNvSpPr txBox="1"/>
            <p:nvPr/>
          </p:nvSpPr>
          <p:spPr>
            <a:xfrm>
              <a:off x="6310558" y="1097041"/>
              <a:ext cx="560927" cy="276999"/>
            </a:xfrm>
            <a:prstGeom prst="rect">
              <a:avLst/>
            </a:prstGeom>
            <a:noFill/>
          </p:spPr>
          <p:txBody>
            <a:bodyPr wrap="square" rtlCol="0">
              <a:spAutoFit/>
            </a:bodyPr>
            <a:lstStyle/>
            <a:p>
              <a:r>
                <a:rPr lang="en-US" sz="1200" dirty="0"/>
                <a:t>20</a:t>
              </a:r>
              <a:r>
                <a:rPr lang="lv-LV" sz="1200" dirty="0"/>
                <a:t>23</a:t>
              </a:r>
              <a:endParaRPr lang="en-US" sz="1200" dirty="0"/>
            </a:p>
          </p:txBody>
        </p:sp>
        <p:sp>
          <p:nvSpPr>
            <p:cNvPr id="85" name="TextBox 84"/>
            <p:cNvSpPr txBox="1"/>
            <p:nvPr/>
          </p:nvSpPr>
          <p:spPr>
            <a:xfrm>
              <a:off x="7053114" y="1097041"/>
              <a:ext cx="560927" cy="276999"/>
            </a:xfrm>
            <a:prstGeom prst="rect">
              <a:avLst/>
            </a:prstGeom>
            <a:noFill/>
          </p:spPr>
          <p:txBody>
            <a:bodyPr wrap="square" rtlCol="0">
              <a:spAutoFit/>
            </a:bodyPr>
            <a:lstStyle/>
            <a:p>
              <a:r>
                <a:rPr lang="en-US" sz="1200" dirty="0"/>
                <a:t>20</a:t>
              </a:r>
              <a:r>
                <a:rPr lang="lv-LV" sz="1200" dirty="0"/>
                <a:t>24</a:t>
              </a:r>
              <a:endParaRPr lang="en-US" sz="1200" dirty="0"/>
            </a:p>
          </p:txBody>
        </p:sp>
        <p:sp>
          <p:nvSpPr>
            <p:cNvPr id="87" name="TextBox 86"/>
            <p:cNvSpPr txBox="1"/>
            <p:nvPr/>
          </p:nvSpPr>
          <p:spPr>
            <a:xfrm>
              <a:off x="7818174" y="1097041"/>
              <a:ext cx="560927" cy="276999"/>
            </a:xfrm>
            <a:prstGeom prst="rect">
              <a:avLst/>
            </a:prstGeom>
            <a:noFill/>
          </p:spPr>
          <p:txBody>
            <a:bodyPr wrap="square" rtlCol="0">
              <a:spAutoFit/>
            </a:bodyPr>
            <a:lstStyle/>
            <a:p>
              <a:r>
                <a:rPr lang="en-US" sz="1200" dirty="0"/>
                <a:t>20</a:t>
              </a:r>
              <a:r>
                <a:rPr lang="lv-LV" sz="1200" dirty="0"/>
                <a:t>25</a:t>
              </a:r>
              <a:endParaRPr lang="en-US" sz="1200" dirty="0"/>
            </a:p>
          </p:txBody>
        </p:sp>
        <p:sp>
          <p:nvSpPr>
            <p:cNvPr id="88" name="TextBox 87"/>
            <p:cNvSpPr txBox="1"/>
            <p:nvPr/>
          </p:nvSpPr>
          <p:spPr>
            <a:xfrm>
              <a:off x="8547477" y="1097041"/>
              <a:ext cx="560927" cy="276999"/>
            </a:xfrm>
            <a:prstGeom prst="rect">
              <a:avLst/>
            </a:prstGeom>
            <a:noFill/>
          </p:spPr>
          <p:txBody>
            <a:bodyPr wrap="square" rtlCol="0">
              <a:spAutoFit/>
            </a:bodyPr>
            <a:lstStyle/>
            <a:p>
              <a:r>
                <a:rPr lang="en-US" sz="1200" dirty="0"/>
                <a:t>20</a:t>
              </a:r>
              <a:r>
                <a:rPr lang="lv-LV" sz="1200" dirty="0"/>
                <a:t>26</a:t>
              </a:r>
              <a:endParaRPr lang="en-US" sz="1200" dirty="0"/>
            </a:p>
          </p:txBody>
        </p:sp>
      </p:grpSp>
      <p:grpSp>
        <p:nvGrpSpPr>
          <p:cNvPr id="51" name="Group 50"/>
          <p:cNvGrpSpPr/>
          <p:nvPr/>
        </p:nvGrpSpPr>
        <p:grpSpPr>
          <a:xfrm>
            <a:off x="193612" y="1443495"/>
            <a:ext cx="2641620" cy="564572"/>
            <a:chOff x="193612" y="1443495"/>
            <a:chExt cx="2641620" cy="564572"/>
          </a:xfrm>
        </p:grpSpPr>
        <p:grpSp>
          <p:nvGrpSpPr>
            <p:cNvPr id="50" name="Group 49"/>
            <p:cNvGrpSpPr/>
            <p:nvPr/>
          </p:nvGrpSpPr>
          <p:grpSpPr>
            <a:xfrm>
              <a:off x="193612" y="1443495"/>
              <a:ext cx="2641620" cy="564572"/>
              <a:chOff x="707535" y="1760160"/>
              <a:chExt cx="2641620" cy="564572"/>
            </a:xfrm>
          </p:grpSpPr>
          <p:sp>
            <p:nvSpPr>
              <p:cNvPr id="10" name="Oval 9"/>
              <p:cNvSpPr/>
              <p:nvPr/>
            </p:nvSpPr>
            <p:spPr>
              <a:xfrm>
                <a:off x="707535" y="1760160"/>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48" name="Straight Connector 47"/>
              <p:cNvCxnSpPr>
                <a:cxnSpLocks/>
              </p:cNvCxnSpPr>
              <p:nvPr/>
            </p:nvCxnSpPr>
            <p:spPr>
              <a:xfrm>
                <a:off x="1243261" y="2094486"/>
                <a:ext cx="2105894"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55" name="Freeform 37"/>
            <p:cNvSpPr>
              <a:spLocks noChangeAspect="1" noEditPoints="1"/>
            </p:cNvSpPr>
            <p:nvPr/>
          </p:nvSpPr>
          <p:spPr bwMode="auto">
            <a:xfrm>
              <a:off x="364495" y="1573377"/>
              <a:ext cx="222806" cy="304808"/>
            </a:xfrm>
            <a:custGeom>
              <a:avLst/>
              <a:gdLst>
                <a:gd name="T0" fmla="*/ 673 w 800"/>
                <a:gd name="T1" fmla="*/ 673 h 1094"/>
                <a:gd name="T2" fmla="*/ 126 w 800"/>
                <a:gd name="T3" fmla="*/ 631 h 1094"/>
                <a:gd name="T4" fmla="*/ 126 w 800"/>
                <a:gd name="T5" fmla="*/ 926 h 1094"/>
                <a:gd name="T6" fmla="*/ 673 w 800"/>
                <a:gd name="T7" fmla="*/ 884 h 1094"/>
                <a:gd name="T8" fmla="*/ 126 w 800"/>
                <a:gd name="T9" fmla="*/ 926 h 1094"/>
                <a:gd name="T10" fmla="*/ 673 w 800"/>
                <a:gd name="T11" fmla="*/ 547 h 1094"/>
                <a:gd name="T12" fmla="*/ 126 w 800"/>
                <a:gd name="T13" fmla="*/ 505 h 1094"/>
                <a:gd name="T14" fmla="*/ 126 w 800"/>
                <a:gd name="T15" fmla="*/ 800 h 1094"/>
                <a:gd name="T16" fmla="*/ 673 w 800"/>
                <a:gd name="T17" fmla="*/ 758 h 1094"/>
                <a:gd name="T18" fmla="*/ 126 w 800"/>
                <a:gd name="T19" fmla="*/ 800 h 1094"/>
                <a:gd name="T20" fmla="*/ 673 w 800"/>
                <a:gd name="T21" fmla="*/ 42 h 1094"/>
                <a:gd name="T22" fmla="*/ 631 w 800"/>
                <a:gd name="T23" fmla="*/ 0 h 1094"/>
                <a:gd name="T24" fmla="*/ 505 w 800"/>
                <a:gd name="T25" fmla="*/ 42 h 1094"/>
                <a:gd name="T26" fmla="*/ 463 w 800"/>
                <a:gd name="T27" fmla="*/ 0 h 1094"/>
                <a:gd name="T28" fmla="*/ 337 w 800"/>
                <a:gd name="T29" fmla="*/ 42 h 1094"/>
                <a:gd name="T30" fmla="*/ 294 w 800"/>
                <a:gd name="T31" fmla="*/ 0 h 1094"/>
                <a:gd name="T32" fmla="*/ 168 w 800"/>
                <a:gd name="T33" fmla="*/ 42 h 1094"/>
                <a:gd name="T34" fmla="*/ 126 w 800"/>
                <a:gd name="T35" fmla="*/ 0 h 1094"/>
                <a:gd name="T36" fmla="*/ 84 w 800"/>
                <a:gd name="T37" fmla="*/ 42 h 1094"/>
                <a:gd name="T38" fmla="*/ 0 w 800"/>
                <a:gd name="T39" fmla="*/ 1010 h 1094"/>
                <a:gd name="T40" fmla="*/ 716 w 800"/>
                <a:gd name="T41" fmla="*/ 1094 h 1094"/>
                <a:gd name="T42" fmla="*/ 800 w 800"/>
                <a:gd name="T43" fmla="*/ 126 h 1094"/>
                <a:gd name="T44" fmla="*/ 758 w 800"/>
                <a:gd name="T45" fmla="*/ 1010 h 1094"/>
                <a:gd name="T46" fmla="*/ 84 w 800"/>
                <a:gd name="T47" fmla="*/ 1052 h 1094"/>
                <a:gd name="T48" fmla="*/ 42 w 800"/>
                <a:gd name="T49" fmla="*/ 126 h 1094"/>
                <a:gd name="T50" fmla="*/ 126 w 800"/>
                <a:gd name="T51" fmla="*/ 84 h 1094"/>
                <a:gd name="T52" fmla="*/ 168 w 800"/>
                <a:gd name="T53" fmla="*/ 126 h 1094"/>
                <a:gd name="T54" fmla="*/ 294 w 800"/>
                <a:gd name="T55" fmla="*/ 84 h 1094"/>
                <a:gd name="T56" fmla="*/ 337 w 800"/>
                <a:gd name="T57" fmla="*/ 126 h 1094"/>
                <a:gd name="T58" fmla="*/ 463 w 800"/>
                <a:gd name="T59" fmla="*/ 84 h 1094"/>
                <a:gd name="T60" fmla="*/ 505 w 800"/>
                <a:gd name="T61" fmla="*/ 126 h 1094"/>
                <a:gd name="T62" fmla="*/ 631 w 800"/>
                <a:gd name="T63" fmla="*/ 84 h 1094"/>
                <a:gd name="T64" fmla="*/ 673 w 800"/>
                <a:gd name="T65" fmla="*/ 126 h 1094"/>
                <a:gd name="T66" fmla="*/ 716 w 800"/>
                <a:gd name="T67" fmla="*/ 84 h 1094"/>
                <a:gd name="T68" fmla="*/ 758 w 800"/>
                <a:gd name="T69" fmla="*/ 1010 h 1094"/>
                <a:gd name="T70" fmla="*/ 673 w 800"/>
                <a:gd name="T71" fmla="*/ 421 h 1094"/>
                <a:gd name="T72" fmla="*/ 126 w 800"/>
                <a:gd name="T73" fmla="*/ 379 h 1094"/>
                <a:gd name="T74" fmla="*/ 126 w 800"/>
                <a:gd name="T75" fmla="*/ 294 h 1094"/>
                <a:gd name="T76" fmla="*/ 673 w 800"/>
                <a:gd name="T77" fmla="*/ 252 h 1094"/>
                <a:gd name="T78" fmla="*/ 126 w 800"/>
                <a:gd name="T79" fmla="*/ 294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0" h="1094">
                  <a:moveTo>
                    <a:pt x="126" y="673"/>
                  </a:moveTo>
                  <a:cubicBezTo>
                    <a:pt x="673" y="673"/>
                    <a:pt x="673" y="673"/>
                    <a:pt x="673" y="673"/>
                  </a:cubicBezTo>
                  <a:cubicBezTo>
                    <a:pt x="673" y="631"/>
                    <a:pt x="673" y="631"/>
                    <a:pt x="673" y="631"/>
                  </a:cubicBezTo>
                  <a:cubicBezTo>
                    <a:pt x="126" y="631"/>
                    <a:pt x="126" y="631"/>
                    <a:pt x="126" y="631"/>
                  </a:cubicBezTo>
                  <a:lnTo>
                    <a:pt x="126" y="673"/>
                  </a:lnTo>
                  <a:close/>
                  <a:moveTo>
                    <a:pt x="126" y="926"/>
                  </a:moveTo>
                  <a:cubicBezTo>
                    <a:pt x="673" y="926"/>
                    <a:pt x="673" y="926"/>
                    <a:pt x="673" y="926"/>
                  </a:cubicBezTo>
                  <a:cubicBezTo>
                    <a:pt x="673" y="884"/>
                    <a:pt x="673" y="884"/>
                    <a:pt x="673" y="884"/>
                  </a:cubicBezTo>
                  <a:cubicBezTo>
                    <a:pt x="126" y="884"/>
                    <a:pt x="126" y="884"/>
                    <a:pt x="126" y="884"/>
                  </a:cubicBezTo>
                  <a:lnTo>
                    <a:pt x="126" y="926"/>
                  </a:lnTo>
                  <a:close/>
                  <a:moveTo>
                    <a:pt x="126" y="547"/>
                  </a:moveTo>
                  <a:cubicBezTo>
                    <a:pt x="673" y="547"/>
                    <a:pt x="673" y="547"/>
                    <a:pt x="673" y="547"/>
                  </a:cubicBezTo>
                  <a:cubicBezTo>
                    <a:pt x="673" y="505"/>
                    <a:pt x="673" y="505"/>
                    <a:pt x="673" y="505"/>
                  </a:cubicBezTo>
                  <a:cubicBezTo>
                    <a:pt x="126" y="505"/>
                    <a:pt x="126" y="505"/>
                    <a:pt x="126" y="505"/>
                  </a:cubicBezTo>
                  <a:lnTo>
                    <a:pt x="126" y="547"/>
                  </a:lnTo>
                  <a:close/>
                  <a:moveTo>
                    <a:pt x="126" y="800"/>
                  </a:moveTo>
                  <a:cubicBezTo>
                    <a:pt x="673" y="800"/>
                    <a:pt x="673" y="800"/>
                    <a:pt x="673" y="800"/>
                  </a:cubicBezTo>
                  <a:cubicBezTo>
                    <a:pt x="673" y="758"/>
                    <a:pt x="673" y="758"/>
                    <a:pt x="673" y="758"/>
                  </a:cubicBezTo>
                  <a:cubicBezTo>
                    <a:pt x="126" y="758"/>
                    <a:pt x="126" y="758"/>
                    <a:pt x="126" y="758"/>
                  </a:cubicBezTo>
                  <a:lnTo>
                    <a:pt x="126" y="800"/>
                  </a:lnTo>
                  <a:close/>
                  <a:moveTo>
                    <a:pt x="716" y="42"/>
                  </a:moveTo>
                  <a:cubicBezTo>
                    <a:pt x="673" y="42"/>
                    <a:pt x="673" y="42"/>
                    <a:pt x="673" y="42"/>
                  </a:cubicBezTo>
                  <a:cubicBezTo>
                    <a:pt x="673" y="0"/>
                    <a:pt x="673" y="0"/>
                    <a:pt x="673" y="0"/>
                  </a:cubicBezTo>
                  <a:cubicBezTo>
                    <a:pt x="631" y="0"/>
                    <a:pt x="631" y="0"/>
                    <a:pt x="631" y="0"/>
                  </a:cubicBezTo>
                  <a:cubicBezTo>
                    <a:pt x="631" y="42"/>
                    <a:pt x="631" y="42"/>
                    <a:pt x="631" y="42"/>
                  </a:cubicBezTo>
                  <a:cubicBezTo>
                    <a:pt x="505" y="42"/>
                    <a:pt x="505" y="42"/>
                    <a:pt x="505" y="42"/>
                  </a:cubicBezTo>
                  <a:cubicBezTo>
                    <a:pt x="505" y="0"/>
                    <a:pt x="505" y="0"/>
                    <a:pt x="505" y="0"/>
                  </a:cubicBezTo>
                  <a:cubicBezTo>
                    <a:pt x="463" y="0"/>
                    <a:pt x="463" y="0"/>
                    <a:pt x="463" y="0"/>
                  </a:cubicBezTo>
                  <a:cubicBezTo>
                    <a:pt x="463" y="42"/>
                    <a:pt x="463" y="42"/>
                    <a:pt x="463" y="42"/>
                  </a:cubicBezTo>
                  <a:cubicBezTo>
                    <a:pt x="337" y="42"/>
                    <a:pt x="337" y="42"/>
                    <a:pt x="337" y="42"/>
                  </a:cubicBezTo>
                  <a:cubicBezTo>
                    <a:pt x="337" y="0"/>
                    <a:pt x="337" y="0"/>
                    <a:pt x="337" y="0"/>
                  </a:cubicBezTo>
                  <a:cubicBezTo>
                    <a:pt x="294" y="0"/>
                    <a:pt x="294" y="0"/>
                    <a:pt x="294" y="0"/>
                  </a:cubicBezTo>
                  <a:cubicBezTo>
                    <a:pt x="294" y="42"/>
                    <a:pt x="294" y="42"/>
                    <a:pt x="294" y="42"/>
                  </a:cubicBezTo>
                  <a:cubicBezTo>
                    <a:pt x="168" y="42"/>
                    <a:pt x="168" y="42"/>
                    <a:pt x="168" y="42"/>
                  </a:cubicBezTo>
                  <a:cubicBezTo>
                    <a:pt x="168" y="0"/>
                    <a:pt x="168" y="0"/>
                    <a:pt x="168" y="0"/>
                  </a:cubicBezTo>
                  <a:cubicBezTo>
                    <a:pt x="126" y="0"/>
                    <a:pt x="126" y="0"/>
                    <a:pt x="126" y="0"/>
                  </a:cubicBezTo>
                  <a:cubicBezTo>
                    <a:pt x="126" y="42"/>
                    <a:pt x="126" y="42"/>
                    <a:pt x="126" y="42"/>
                  </a:cubicBezTo>
                  <a:cubicBezTo>
                    <a:pt x="84" y="42"/>
                    <a:pt x="84" y="42"/>
                    <a:pt x="84" y="42"/>
                  </a:cubicBezTo>
                  <a:cubicBezTo>
                    <a:pt x="38" y="42"/>
                    <a:pt x="0" y="80"/>
                    <a:pt x="0" y="126"/>
                  </a:cubicBezTo>
                  <a:cubicBezTo>
                    <a:pt x="0" y="1010"/>
                    <a:pt x="0" y="1010"/>
                    <a:pt x="0" y="1010"/>
                  </a:cubicBezTo>
                  <a:cubicBezTo>
                    <a:pt x="0" y="1056"/>
                    <a:pt x="38" y="1094"/>
                    <a:pt x="84" y="1094"/>
                  </a:cubicBezTo>
                  <a:cubicBezTo>
                    <a:pt x="716" y="1094"/>
                    <a:pt x="716" y="1094"/>
                    <a:pt x="716" y="1094"/>
                  </a:cubicBezTo>
                  <a:cubicBezTo>
                    <a:pt x="762" y="1094"/>
                    <a:pt x="800" y="1056"/>
                    <a:pt x="800" y="1010"/>
                  </a:cubicBezTo>
                  <a:cubicBezTo>
                    <a:pt x="800" y="126"/>
                    <a:pt x="800" y="126"/>
                    <a:pt x="800" y="126"/>
                  </a:cubicBezTo>
                  <a:cubicBezTo>
                    <a:pt x="800" y="80"/>
                    <a:pt x="762" y="42"/>
                    <a:pt x="716" y="42"/>
                  </a:cubicBezTo>
                  <a:close/>
                  <a:moveTo>
                    <a:pt x="758" y="1010"/>
                  </a:moveTo>
                  <a:cubicBezTo>
                    <a:pt x="758" y="1035"/>
                    <a:pt x="741" y="1052"/>
                    <a:pt x="716" y="1052"/>
                  </a:cubicBezTo>
                  <a:cubicBezTo>
                    <a:pt x="84" y="1052"/>
                    <a:pt x="84" y="1052"/>
                    <a:pt x="84" y="1052"/>
                  </a:cubicBezTo>
                  <a:cubicBezTo>
                    <a:pt x="63" y="1052"/>
                    <a:pt x="42" y="1035"/>
                    <a:pt x="42" y="1010"/>
                  </a:cubicBezTo>
                  <a:cubicBezTo>
                    <a:pt x="42" y="126"/>
                    <a:pt x="42" y="126"/>
                    <a:pt x="42" y="126"/>
                  </a:cubicBezTo>
                  <a:cubicBezTo>
                    <a:pt x="42" y="101"/>
                    <a:pt x="59" y="84"/>
                    <a:pt x="84" y="84"/>
                  </a:cubicBezTo>
                  <a:cubicBezTo>
                    <a:pt x="126" y="84"/>
                    <a:pt x="126" y="84"/>
                    <a:pt x="126" y="84"/>
                  </a:cubicBezTo>
                  <a:cubicBezTo>
                    <a:pt x="126" y="126"/>
                    <a:pt x="126" y="126"/>
                    <a:pt x="126" y="126"/>
                  </a:cubicBezTo>
                  <a:cubicBezTo>
                    <a:pt x="168" y="126"/>
                    <a:pt x="168" y="126"/>
                    <a:pt x="168" y="126"/>
                  </a:cubicBezTo>
                  <a:cubicBezTo>
                    <a:pt x="168" y="84"/>
                    <a:pt x="168" y="84"/>
                    <a:pt x="168" y="84"/>
                  </a:cubicBezTo>
                  <a:cubicBezTo>
                    <a:pt x="294" y="84"/>
                    <a:pt x="294" y="84"/>
                    <a:pt x="294" y="84"/>
                  </a:cubicBezTo>
                  <a:cubicBezTo>
                    <a:pt x="294" y="126"/>
                    <a:pt x="294" y="126"/>
                    <a:pt x="294" y="126"/>
                  </a:cubicBezTo>
                  <a:cubicBezTo>
                    <a:pt x="337" y="126"/>
                    <a:pt x="337" y="126"/>
                    <a:pt x="337" y="126"/>
                  </a:cubicBezTo>
                  <a:cubicBezTo>
                    <a:pt x="337" y="84"/>
                    <a:pt x="337" y="84"/>
                    <a:pt x="337" y="84"/>
                  </a:cubicBezTo>
                  <a:cubicBezTo>
                    <a:pt x="463" y="84"/>
                    <a:pt x="463" y="84"/>
                    <a:pt x="463" y="84"/>
                  </a:cubicBezTo>
                  <a:cubicBezTo>
                    <a:pt x="463" y="126"/>
                    <a:pt x="463" y="126"/>
                    <a:pt x="463" y="126"/>
                  </a:cubicBezTo>
                  <a:cubicBezTo>
                    <a:pt x="505" y="126"/>
                    <a:pt x="505" y="126"/>
                    <a:pt x="505" y="126"/>
                  </a:cubicBezTo>
                  <a:cubicBezTo>
                    <a:pt x="505" y="84"/>
                    <a:pt x="505" y="84"/>
                    <a:pt x="505" y="84"/>
                  </a:cubicBezTo>
                  <a:cubicBezTo>
                    <a:pt x="631" y="84"/>
                    <a:pt x="631" y="84"/>
                    <a:pt x="631" y="84"/>
                  </a:cubicBezTo>
                  <a:cubicBezTo>
                    <a:pt x="631" y="126"/>
                    <a:pt x="631" y="126"/>
                    <a:pt x="631" y="126"/>
                  </a:cubicBezTo>
                  <a:cubicBezTo>
                    <a:pt x="673" y="126"/>
                    <a:pt x="673" y="126"/>
                    <a:pt x="673" y="126"/>
                  </a:cubicBezTo>
                  <a:cubicBezTo>
                    <a:pt x="673" y="84"/>
                    <a:pt x="673" y="84"/>
                    <a:pt x="673" y="84"/>
                  </a:cubicBezTo>
                  <a:cubicBezTo>
                    <a:pt x="716" y="84"/>
                    <a:pt x="716" y="84"/>
                    <a:pt x="716" y="84"/>
                  </a:cubicBezTo>
                  <a:cubicBezTo>
                    <a:pt x="737" y="84"/>
                    <a:pt x="758" y="101"/>
                    <a:pt x="758" y="126"/>
                  </a:cubicBezTo>
                  <a:lnTo>
                    <a:pt x="758" y="1010"/>
                  </a:lnTo>
                  <a:close/>
                  <a:moveTo>
                    <a:pt x="126" y="421"/>
                  </a:moveTo>
                  <a:cubicBezTo>
                    <a:pt x="673" y="421"/>
                    <a:pt x="673" y="421"/>
                    <a:pt x="673" y="421"/>
                  </a:cubicBezTo>
                  <a:cubicBezTo>
                    <a:pt x="673" y="379"/>
                    <a:pt x="673" y="379"/>
                    <a:pt x="673" y="379"/>
                  </a:cubicBezTo>
                  <a:cubicBezTo>
                    <a:pt x="126" y="379"/>
                    <a:pt x="126" y="379"/>
                    <a:pt x="126" y="379"/>
                  </a:cubicBezTo>
                  <a:lnTo>
                    <a:pt x="126" y="421"/>
                  </a:lnTo>
                  <a:close/>
                  <a:moveTo>
                    <a:pt x="126" y="294"/>
                  </a:moveTo>
                  <a:cubicBezTo>
                    <a:pt x="673" y="294"/>
                    <a:pt x="673" y="294"/>
                    <a:pt x="673" y="294"/>
                  </a:cubicBezTo>
                  <a:cubicBezTo>
                    <a:pt x="673" y="252"/>
                    <a:pt x="673" y="252"/>
                    <a:pt x="673" y="252"/>
                  </a:cubicBezTo>
                  <a:cubicBezTo>
                    <a:pt x="126" y="252"/>
                    <a:pt x="126" y="252"/>
                    <a:pt x="126" y="252"/>
                  </a:cubicBezTo>
                  <a:lnTo>
                    <a:pt x="126" y="29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2400"/>
            </a:p>
          </p:txBody>
        </p:sp>
      </p:grpSp>
      <p:cxnSp>
        <p:nvCxnSpPr>
          <p:cNvPr id="89" name="Straight Connector 88"/>
          <p:cNvCxnSpPr>
            <a:cxnSpLocks/>
          </p:cNvCxnSpPr>
          <p:nvPr/>
        </p:nvCxnSpPr>
        <p:spPr>
          <a:xfrm flipV="1">
            <a:off x="974035" y="1887317"/>
            <a:ext cx="4341490" cy="2368"/>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873129" y="2126575"/>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cxnSp>
        <p:nvCxnSpPr>
          <p:cNvPr id="94" name="Straight Connector 93"/>
          <p:cNvCxnSpPr>
            <a:cxnSpLocks/>
          </p:cNvCxnSpPr>
          <p:nvPr/>
        </p:nvCxnSpPr>
        <p:spPr>
          <a:xfrm>
            <a:off x="1437701" y="2413759"/>
            <a:ext cx="2836587"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cxnSpLocks/>
          </p:cNvCxnSpPr>
          <p:nvPr/>
        </p:nvCxnSpPr>
        <p:spPr>
          <a:xfrm>
            <a:off x="2628181" y="2521955"/>
            <a:ext cx="3126830" cy="7784"/>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1582960" y="2080919"/>
            <a:ext cx="1524000" cy="306559"/>
          </a:xfrm>
          <a:prstGeom prst="rect">
            <a:avLst/>
          </a:prstGeom>
          <a:noFill/>
        </p:spPr>
        <p:txBody>
          <a:bodyPr wrap="square" rtlCol="0">
            <a:spAutoFit/>
          </a:bodyPr>
          <a:lstStyle/>
          <a:p>
            <a:pPr>
              <a:lnSpc>
                <a:spcPct val="87000"/>
              </a:lnSpc>
            </a:pPr>
            <a:r>
              <a:rPr lang="en-US" sz="1600" b="1"/>
              <a:t>Design</a:t>
            </a:r>
            <a:endParaRPr lang="en-US" sz="1100" b="1"/>
          </a:p>
        </p:txBody>
      </p:sp>
      <p:sp>
        <p:nvSpPr>
          <p:cNvPr id="54" name="Freeform 147"/>
          <p:cNvSpPr>
            <a:spLocks noChangeAspect="1" noEditPoints="1"/>
          </p:cNvSpPr>
          <p:nvPr/>
        </p:nvSpPr>
        <p:spPr bwMode="auto">
          <a:xfrm>
            <a:off x="1018388" y="2254354"/>
            <a:ext cx="241308" cy="304808"/>
          </a:xfrm>
          <a:custGeom>
            <a:avLst/>
            <a:gdLst>
              <a:gd name="T0" fmla="*/ 484 w 800"/>
              <a:gd name="T1" fmla="*/ 0 h 1011"/>
              <a:gd name="T2" fmla="*/ 463 w 800"/>
              <a:gd name="T3" fmla="*/ 990 h 1011"/>
              <a:gd name="T4" fmla="*/ 779 w 800"/>
              <a:gd name="T5" fmla="*/ 1011 h 1011"/>
              <a:gd name="T6" fmla="*/ 800 w 800"/>
              <a:gd name="T7" fmla="*/ 21 h 1011"/>
              <a:gd name="T8" fmla="*/ 758 w 800"/>
              <a:gd name="T9" fmla="*/ 969 h 1011"/>
              <a:gd name="T10" fmla="*/ 505 w 800"/>
              <a:gd name="T11" fmla="*/ 843 h 1011"/>
              <a:gd name="T12" fmla="*/ 589 w 800"/>
              <a:gd name="T13" fmla="*/ 800 h 1011"/>
              <a:gd name="T14" fmla="*/ 505 w 800"/>
              <a:gd name="T15" fmla="*/ 716 h 1011"/>
              <a:gd name="T16" fmla="*/ 589 w 800"/>
              <a:gd name="T17" fmla="*/ 674 h 1011"/>
              <a:gd name="T18" fmla="*/ 505 w 800"/>
              <a:gd name="T19" fmla="*/ 590 h 1011"/>
              <a:gd name="T20" fmla="*/ 589 w 800"/>
              <a:gd name="T21" fmla="*/ 548 h 1011"/>
              <a:gd name="T22" fmla="*/ 505 w 800"/>
              <a:gd name="T23" fmla="*/ 464 h 1011"/>
              <a:gd name="T24" fmla="*/ 589 w 800"/>
              <a:gd name="T25" fmla="*/ 421 h 1011"/>
              <a:gd name="T26" fmla="*/ 505 w 800"/>
              <a:gd name="T27" fmla="*/ 337 h 1011"/>
              <a:gd name="T28" fmla="*/ 589 w 800"/>
              <a:gd name="T29" fmla="*/ 295 h 1011"/>
              <a:gd name="T30" fmla="*/ 505 w 800"/>
              <a:gd name="T31" fmla="*/ 211 h 1011"/>
              <a:gd name="T32" fmla="*/ 589 w 800"/>
              <a:gd name="T33" fmla="*/ 169 h 1011"/>
              <a:gd name="T34" fmla="*/ 505 w 800"/>
              <a:gd name="T35" fmla="*/ 43 h 1011"/>
              <a:gd name="T36" fmla="*/ 758 w 800"/>
              <a:gd name="T37" fmla="*/ 969 h 1011"/>
              <a:gd name="T38" fmla="*/ 130 w 800"/>
              <a:gd name="T39" fmla="*/ 52 h 1011"/>
              <a:gd name="T40" fmla="*/ 0 w 800"/>
              <a:gd name="T41" fmla="*/ 253 h 1011"/>
              <a:gd name="T42" fmla="*/ 105 w 800"/>
              <a:gd name="T43" fmla="*/ 969 h 1011"/>
              <a:gd name="T44" fmla="*/ 295 w 800"/>
              <a:gd name="T45" fmla="*/ 864 h 1011"/>
              <a:gd name="T46" fmla="*/ 291 w 800"/>
              <a:gd name="T47" fmla="*/ 241 h 1011"/>
              <a:gd name="T48" fmla="*/ 147 w 800"/>
              <a:gd name="T49" fmla="*/ 102 h 1011"/>
              <a:gd name="T50" fmla="*/ 117 w 800"/>
              <a:gd name="T51" fmla="*/ 148 h 1011"/>
              <a:gd name="T52" fmla="*/ 42 w 800"/>
              <a:gd name="T53" fmla="*/ 347 h 1011"/>
              <a:gd name="T54" fmla="*/ 84 w 800"/>
              <a:gd name="T55" fmla="*/ 716 h 1011"/>
              <a:gd name="T56" fmla="*/ 42 w 800"/>
              <a:gd name="T57" fmla="*/ 347 h 1011"/>
              <a:gd name="T58" fmla="*/ 189 w 800"/>
              <a:gd name="T59" fmla="*/ 927 h 1011"/>
              <a:gd name="T60" fmla="*/ 42 w 800"/>
              <a:gd name="T61" fmla="*/ 864 h 1011"/>
              <a:gd name="T62" fmla="*/ 253 w 800"/>
              <a:gd name="T63" fmla="*/ 843 h 1011"/>
              <a:gd name="T64" fmla="*/ 253 w 800"/>
              <a:gd name="T65" fmla="*/ 800 h 1011"/>
              <a:gd name="T66" fmla="*/ 42 w 800"/>
              <a:gd name="T67" fmla="*/ 758 h 1011"/>
              <a:gd name="T68" fmla="*/ 253 w 800"/>
              <a:gd name="T69" fmla="*/ 800 h 1011"/>
              <a:gd name="T70" fmla="*/ 126 w 800"/>
              <a:gd name="T71" fmla="*/ 347 h 1011"/>
              <a:gd name="T72" fmla="*/ 168 w 800"/>
              <a:gd name="T73" fmla="*/ 347 h 1011"/>
              <a:gd name="T74" fmla="*/ 126 w 800"/>
              <a:gd name="T75" fmla="*/ 716 h 1011"/>
              <a:gd name="T76" fmla="*/ 211 w 800"/>
              <a:gd name="T77" fmla="*/ 716 h 1011"/>
              <a:gd name="T78" fmla="*/ 253 w 800"/>
              <a:gd name="T79" fmla="*/ 347 h 1011"/>
              <a:gd name="T80" fmla="*/ 253 w 800"/>
              <a:gd name="T81" fmla="*/ 274 h 1011"/>
              <a:gd name="T82" fmla="*/ 168 w 800"/>
              <a:gd name="T83" fmla="*/ 274 h 1011"/>
              <a:gd name="T84" fmla="*/ 126 w 800"/>
              <a:gd name="T85" fmla="*/ 274 h 1011"/>
              <a:gd name="T86" fmla="*/ 42 w 800"/>
              <a:gd name="T87" fmla="*/ 274 h 1011"/>
              <a:gd name="T88" fmla="*/ 88 w 800"/>
              <a:gd name="T89" fmla="*/ 190 h 1011"/>
              <a:gd name="T90" fmla="*/ 253 w 800"/>
              <a:gd name="T91" fmla="*/ 259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 h="1011">
                <a:moveTo>
                  <a:pt x="779" y="0"/>
                </a:moveTo>
                <a:cubicBezTo>
                  <a:pt x="484" y="0"/>
                  <a:pt x="484" y="0"/>
                  <a:pt x="484" y="0"/>
                </a:cubicBezTo>
                <a:cubicBezTo>
                  <a:pt x="473" y="0"/>
                  <a:pt x="463" y="10"/>
                  <a:pt x="463" y="21"/>
                </a:cubicBezTo>
                <a:cubicBezTo>
                  <a:pt x="463" y="990"/>
                  <a:pt x="463" y="990"/>
                  <a:pt x="463" y="990"/>
                </a:cubicBezTo>
                <a:cubicBezTo>
                  <a:pt x="463" y="1001"/>
                  <a:pt x="473" y="1011"/>
                  <a:pt x="484" y="1011"/>
                </a:cubicBezTo>
                <a:cubicBezTo>
                  <a:pt x="779" y="1011"/>
                  <a:pt x="779" y="1011"/>
                  <a:pt x="779" y="1011"/>
                </a:cubicBezTo>
                <a:cubicBezTo>
                  <a:pt x="791" y="1011"/>
                  <a:pt x="800" y="1001"/>
                  <a:pt x="800" y="990"/>
                </a:cubicBezTo>
                <a:cubicBezTo>
                  <a:pt x="800" y="21"/>
                  <a:pt x="800" y="21"/>
                  <a:pt x="800" y="21"/>
                </a:cubicBezTo>
                <a:cubicBezTo>
                  <a:pt x="800" y="10"/>
                  <a:pt x="791" y="0"/>
                  <a:pt x="779" y="0"/>
                </a:cubicBezTo>
                <a:close/>
                <a:moveTo>
                  <a:pt x="758" y="969"/>
                </a:moveTo>
                <a:cubicBezTo>
                  <a:pt x="505" y="969"/>
                  <a:pt x="505" y="969"/>
                  <a:pt x="505" y="969"/>
                </a:cubicBezTo>
                <a:cubicBezTo>
                  <a:pt x="505" y="843"/>
                  <a:pt x="505" y="843"/>
                  <a:pt x="505" y="843"/>
                </a:cubicBezTo>
                <a:cubicBezTo>
                  <a:pt x="589" y="843"/>
                  <a:pt x="589" y="843"/>
                  <a:pt x="589" y="843"/>
                </a:cubicBezTo>
                <a:cubicBezTo>
                  <a:pt x="589" y="800"/>
                  <a:pt x="589" y="800"/>
                  <a:pt x="589" y="800"/>
                </a:cubicBezTo>
                <a:cubicBezTo>
                  <a:pt x="505" y="800"/>
                  <a:pt x="505" y="800"/>
                  <a:pt x="505" y="800"/>
                </a:cubicBezTo>
                <a:cubicBezTo>
                  <a:pt x="505" y="716"/>
                  <a:pt x="505" y="716"/>
                  <a:pt x="505" y="716"/>
                </a:cubicBezTo>
                <a:cubicBezTo>
                  <a:pt x="589" y="716"/>
                  <a:pt x="589" y="716"/>
                  <a:pt x="589" y="716"/>
                </a:cubicBezTo>
                <a:cubicBezTo>
                  <a:pt x="589" y="674"/>
                  <a:pt x="589" y="674"/>
                  <a:pt x="589" y="674"/>
                </a:cubicBezTo>
                <a:cubicBezTo>
                  <a:pt x="505" y="674"/>
                  <a:pt x="505" y="674"/>
                  <a:pt x="505" y="674"/>
                </a:cubicBezTo>
                <a:cubicBezTo>
                  <a:pt x="505" y="590"/>
                  <a:pt x="505" y="590"/>
                  <a:pt x="505" y="590"/>
                </a:cubicBezTo>
                <a:cubicBezTo>
                  <a:pt x="589" y="590"/>
                  <a:pt x="589" y="590"/>
                  <a:pt x="589" y="590"/>
                </a:cubicBezTo>
                <a:cubicBezTo>
                  <a:pt x="589" y="548"/>
                  <a:pt x="589" y="548"/>
                  <a:pt x="589" y="548"/>
                </a:cubicBezTo>
                <a:cubicBezTo>
                  <a:pt x="505" y="548"/>
                  <a:pt x="505" y="548"/>
                  <a:pt x="505" y="548"/>
                </a:cubicBezTo>
                <a:cubicBezTo>
                  <a:pt x="505" y="464"/>
                  <a:pt x="505" y="464"/>
                  <a:pt x="505" y="464"/>
                </a:cubicBezTo>
                <a:cubicBezTo>
                  <a:pt x="589" y="464"/>
                  <a:pt x="589" y="464"/>
                  <a:pt x="589" y="464"/>
                </a:cubicBezTo>
                <a:cubicBezTo>
                  <a:pt x="589" y="421"/>
                  <a:pt x="589" y="421"/>
                  <a:pt x="589" y="421"/>
                </a:cubicBezTo>
                <a:cubicBezTo>
                  <a:pt x="505" y="421"/>
                  <a:pt x="505" y="421"/>
                  <a:pt x="505" y="421"/>
                </a:cubicBezTo>
                <a:cubicBezTo>
                  <a:pt x="505" y="337"/>
                  <a:pt x="505" y="337"/>
                  <a:pt x="505" y="337"/>
                </a:cubicBezTo>
                <a:cubicBezTo>
                  <a:pt x="589" y="337"/>
                  <a:pt x="589" y="337"/>
                  <a:pt x="589" y="337"/>
                </a:cubicBezTo>
                <a:cubicBezTo>
                  <a:pt x="589" y="295"/>
                  <a:pt x="589" y="295"/>
                  <a:pt x="589" y="295"/>
                </a:cubicBezTo>
                <a:cubicBezTo>
                  <a:pt x="505" y="295"/>
                  <a:pt x="505" y="295"/>
                  <a:pt x="505" y="295"/>
                </a:cubicBezTo>
                <a:cubicBezTo>
                  <a:pt x="505" y="211"/>
                  <a:pt x="505" y="211"/>
                  <a:pt x="505" y="211"/>
                </a:cubicBezTo>
                <a:cubicBezTo>
                  <a:pt x="589" y="211"/>
                  <a:pt x="589" y="211"/>
                  <a:pt x="589" y="211"/>
                </a:cubicBezTo>
                <a:cubicBezTo>
                  <a:pt x="589" y="169"/>
                  <a:pt x="589" y="169"/>
                  <a:pt x="589" y="169"/>
                </a:cubicBezTo>
                <a:cubicBezTo>
                  <a:pt x="505" y="169"/>
                  <a:pt x="505" y="169"/>
                  <a:pt x="505" y="169"/>
                </a:cubicBezTo>
                <a:cubicBezTo>
                  <a:pt x="505" y="43"/>
                  <a:pt x="505" y="43"/>
                  <a:pt x="505" y="43"/>
                </a:cubicBezTo>
                <a:cubicBezTo>
                  <a:pt x="758" y="43"/>
                  <a:pt x="758" y="43"/>
                  <a:pt x="758" y="43"/>
                </a:cubicBezTo>
                <a:lnTo>
                  <a:pt x="758" y="969"/>
                </a:lnTo>
                <a:close/>
                <a:moveTo>
                  <a:pt x="165" y="52"/>
                </a:moveTo>
                <a:cubicBezTo>
                  <a:pt x="157" y="40"/>
                  <a:pt x="138" y="40"/>
                  <a:pt x="130" y="52"/>
                </a:cubicBezTo>
                <a:cubicBezTo>
                  <a:pt x="4" y="241"/>
                  <a:pt x="4" y="241"/>
                  <a:pt x="4" y="241"/>
                </a:cubicBezTo>
                <a:cubicBezTo>
                  <a:pt x="1" y="245"/>
                  <a:pt x="0" y="249"/>
                  <a:pt x="0" y="253"/>
                </a:cubicBezTo>
                <a:cubicBezTo>
                  <a:pt x="0" y="864"/>
                  <a:pt x="0" y="864"/>
                  <a:pt x="0" y="864"/>
                </a:cubicBezTo>
                <a:cubicBezTo>
                  <a:pt x="0" y="922"/>
                  <a:pt x="47" y="969"/>
                  <a:pt x="105" y="969"/>
                </a:cubicBezTo>
                <a:cubicBezTo>
                  <a:pt x="189" y="969"/>
                  <a:pt x="189" y="969"/>
                  <a:pt x="189" y="969"/>
                </a:cubicBezTo>
                <a:cubicBezTo>
                  <a:pt x="248" y="969"/>
                  <a:pt x="295" y="922"/>
                  <a:pt x="295" y="864"/>
                </a:cubicBezTo>
                <a:cubicBezTo>
                  <a:pt x="295" y="253"/>
                  <a:pt x="295" y="253"/>
                  <a:pt x="295" y="253"/>
                </a:cubicBezTo>
                <a:cubicBezTo>
                  <a:pt x="295" y="249"/>
                  <a:pt x="293" y="245"/>
                  <a:pt x="291" y="241"/>
                </a:cubicBezTo>
                <a:lnTo>
                  <a:pt x="165" y="52"/>
                </a:lnTo>
                <a:close/>
                <a:moveTo>
                  <a:pt x="147" y="102"/>
                </a:moveTo>
                <a:cubicBezTo>
                  <a:pt x="178" y="148"/>
                  <a:pt x="178" y="148"/>
                  <a:pt x="178" y="148"/>
                </a:cubicBezTo>
                <a:cubicBezTo>
                  <a:pt x="117" y="148"/>
                  <a:pt x="117" y="148"/>
                  <a:pt x="117" y="148"/>
                </a:cubicBezTo>
                <a:lnTo>
                  <a:pt x="147" y="102"/>
                </a:lnTo>
                <a:close/>
                <a:moveTo>
                  <a:pt x="42" y="347"/>
                </a:moveTo>
                <a:cubicBezTo>
                  <a:pt x="55" y="354"/>
                  <a:pt x="69" y="358"/>
                  <a:pt x="84" y="358"/>
                </a:cubicBezTo>
                <a:cubicBezTo>
                  <a:pt x="84" y="716"/>
                  <a:pt x="84" y="716"/>
                  <a:pt x="84" y="716"/>
                </a:cubicBezTo>
                <a:cubicBezTo>
                  <a:pt x="42" y="716"/>
                  <a:pt x="42" y="716"/>
                  <a:pt x="42" y="716"/>
                </a:cubicBezTo>
                <a:lnTo>
                  <a:pt x="42" y="347"/>
                </a:lnTo>
                <a:close/>
                <a:moveTo>
                  <a:pt x="253" y="864"/>
                </a:moveTo>
                <a:cubicBezTo>
                  <a:pt x="253" y="898"/>
                  <a:pt x="224" y="927"/>
                  <a:pt x="189" y="927"/>
                </a:cubicBezTo>
                <a:cubicBezTo>
                  <a:pt x="105" y="927"/>
                  <a:pt x="105" y="927"/>
                  <a:pt x="105" y="927"/>
                </a:cubicBezTo>
                <a:cubicBezTo>
                  <a:pt x="70" y="927"/>
                  <a:pt x="42" y="898"/>
                  <a:pt x="42" y="864"/>
                </a:cubicBezTo>
                <a:cubicBezTo>
                  <a:pt x="42" y="843"/>
                  <a:pt x="42" y="843"/>
                  <a:pt x="42" y="843"/>
                </a:cubicBezTo>
                <a:cubicBezTo>
                  <a:pt x="253" y="843"/>
                  <a:pt x="253" y="843"/>
                  <a:pt x="253" y="843"/>
                </a:cubicBezTo>
                <a:lnTo>
                  <a:pt x="253" y="864"/>
                </a:lnTo>
                <a:close/>
                <a:moveTo>
                  <a:pt x="253" y="800"/>
                </a:moveTo>
                <a:cubicBezTo>
                  <a:pt x="42" y="800"/>
                  <a:pt x="42" y="800"/>
                  <a:pt x="42" y="800"/>
                </a:cubicBezTo>
                <a:cubicBezTo>
                  <a:pt x="42" y="758"/>
                  <a:pt x="42" y="758"/>
                  <a:pt x="42" y="758"/>
                </a:cubicBezTo>
                <a:cubicBezTo>
                  <a:pt x="253" y="758"/>
                  <a:pt x="253" y="758"/>
                  <a:pt x="253" y="758"/>
                </a:cubicBezTo>
                <a:lnTo>
                  <a:pt x="253" y="800"/>
                </a:lnTo>
                <a:close/>
                <a:moveTo>
                  <a:pt x="126" y="716"/>
                </a:moveTo>
                <a:cubicBezTo>
                  <a:pt x="126" y="347"/>
                  <a:pt x="126" y="347"/>
                  <a:pt x="126" y="347"/>
                </a:cubicBezTo>
                <a:cubicBezTo>
                  <a:pt x="134" y="342"/>
                  <a:pt x="141" y="337"/>
                  <a:pt x="147" y="330"/>
                </a:cubicBezTo>
                <a:cubicBezTo>
                  <a:pt x="153" y="337"/>
                  <a:pt x="160" y="342"/>
                  <a:pt x="168" y="347"/>
                </a:cubicBezTo>
                <a:cubicBezTo>
                  <a:pt x="168" y="716"/>
                  <a:pt x="168" y="716"/>
                  <a:pt x="168" y="716"/>
                </a:cubicBezTo>
                <a:lnTo>
                  <a:pt x="126" y="716"/>
                </a:lnTo>
                <a:close/>
                <a:moveTo>
                  <a:pt x="253" y="716"/>
                </a:moveTo>
                <a:cubicBezTo>
                  <a:pt x="211" y="716"/>
                  <a:pt x="211" y="716"/>
                  <a:pt x="211" y="716"/>
                </a:cubicBezTo>
                <a:cubicBezTo>
                  <a:pt x="211" y="358"/>
                  <a:pt x="211" y="358"/>
                  <a:pt x="211" y="358"/>
                </a:cubicBezTo>
                <a:cubicBezTo>
                  <a:pt x="226" y="358"/>
                  <a:pt x="240" y="354"/>
                  <a:pt x="253" y="347"/>
                </a:cubicBezTo>
                <a:lnTo>
                  <a:pt x="253" y="716"/>
                </a:lnTo>
                <a:close/>
                <a:moveTo>
                  <a:pt x="253" y="274"/>
                </a:moveTo>
                <a:cubicBezTo>
                  <a:pt x="253" y="297"/>
                  <a:pt x="234" y="316"/>
                  <a:pt x="211" y="316"/>
                </a:cubicBezTo>
                <a:cubicBezTo>
                  <a:pt x="187" y="316"/>
                  <a:pt x="168" y="297"/>
                  <a:pt x="168" y="274"/>
                </a:cubicBezTo>
                <a:cubicBezTo>
                  <a:pt x="168" y="262"/>
                  <a:pt x="159" y="253"/>
                  <a:pt x="147" y="253"/>
                </a:cubicBezTo>
                <a:cubicBezTo>
                  <a:pt x="136" y="253"/>
                  <a:pt x="126" y="262"/>
                  <a:pt x="126" y="274"/>
                </a:cubicBezTo>
                <a:cubicBezTo>
                  <a:pt x="126" y="297"/>
                  <a:pt x="107" y="316"/>
                  <a:pt x="84" y="316"/>
                </a:cubicBezTo>
                <a:cubicBezTo>
                  <a:pt x="61" y="316"/>
                  <a:pt x="42" y="297"/>
                  <a:pt x="42" y="274"/>
                </a:cubicBezTo>
                <a:cubicBezTo>
                  <a:pt x="42" y="259"/>
                  <a:pt x="42" y="259"/>
                  <a:pt x="42" y="259"/>
                </a:cubicBezTo>
                <a:cubicBezTo>
                  <a:pt x="88" y="190"/>
                  <a:pt x="88" y="190"/>
                  <a:pt x="88" y="190"/>
                </a:cubicBezTo>
                <a:cubicBezTo>
                  <a:pt x="206" y="190"/>
                  <a:pt x="206" y="190"/>
                  <a:pt x="206" y="190"/>
                </a:cubicBezTo>
                <a:cubicBezTo>
                  <a:pt x="253" y="259"/>
                  <a:pt x="253" y="259"/>
                  <a:pt x="253" y="259"/>
                </a:cubicBezTo>
                <a:lnTo>
                  <a:pt x="253" y="27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2400" dirty="0"/>
          </a:p>
        </p:txBody>
      </p:sp>
      <p:sp>
        <p:nvSpPr>
          <p:cNvPr id="100" name="Oval 99"/>
          <p:cNvSpPr/>
          <p:nvPr/>
        </p:nvSpPr>
        <p:spPr>
          <a:xfrm>
            <a:off x="2444172" y="2709863"/>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101" name="Straight Connector 100"/>
          <p:cNvCxnSpPr>
            <a:cxnSpLocks/>
            <a:stCxn id="100" idx="6"/>
          </p:cNvCxnSpPr>
          <p:nvPr/>
        </p:nvCxnSpPr>
        <p:spPr>
          <a:xfrm>
            <a:off x="3008744" y="2992149"/>
            <a:ext cx="2649934"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cxnSpLocks/>
          </p:cNvCxnSpPr>
          <p:nvPr/>
        </p:nvCxnSpPr>
        <p:spPr>
          <a:xfrm flipV="1">
            <a:off x="3359426" y="3099010"/>
            <a:ext cx="3935896" cy="5143"/>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055545" y="2656986"/>
            <a:ext cx="4453103" cy="338554"/>
          </a:xfrm>
          <a:prstGeom prst="rect">
            <a:avLst/>
          </a:prstGeom>
          <a:noFill/>
        </p:spPr>
        <p:txBody>
          <a:bodyPr wrap="square" rtlCol="0">
            <a:spAutoFit/>
          </a:bodyPr>
          <a:lstStyle/>
          <a:p>
            <a:r>
              <a:rPr lang="en-US" sz="1600" b="1"/>
              <a:t>Railway line construction &amp; supplies</a:t>
            </a:r>
          </a:p>
        </p:txBody>
      </p:sp>
      <p:sp>
        <p:nvSpPr>
          <p:cNvPr id="110" name="Freeform 117"/>
          <p:cNvSpPr>
            <a:spLocks noEditPoints="1"/>
          </p:cNvSpPr>
          <p:nvPr/>
        </p:nvSpPr>
        <p:spPr bwMode="auto">
          <a:xfrm>
            <a:off x="2543868" y="2810902"/>
            <a:ext cx="376387" cy="310323"/>
          </a:xfrm>
          <a:custGeom>
            <a:avLst/>
            <a:gdLst>
              <a:gd name="T0" fmla="*/ 284 w 285"/>
              <a:gd name="T1" fmla="*/ 150 h 181"/>
              <a:gd name="T2" fmla="*/ 264 w 285"/>
              <a:gd name="T3" fmla="*/ 127 h 181"/>
              <a:gd name="T4" fmla="*/ 264 w 285"/>
              <a:gd name="T5" fmla="*/ 55 h 181"/>
              <a:gd name="T6" fmla="*/ 261 w 285"/>
              <a:gd name="T7" fmla="*/ 53 h 181"/>
              <a:gd name="T8" fmla="*/ 240 w 285"/>
              <a:gd name="T9" fmla="*/ 53 h 181"/>
              <a:gd name="T10" fmla="*/ 137 w 285"/>
              <a:gd name="T11" fmla="*/ 0 h 181"/>
              <a:gd name="T12" fmla="*/ 136 w 285"/>
              <a:gd name="T13" fmla="*/ 0 h 181"/>
              <a:gd name="T14" fmla="*/ 46 w 285"/>
              <a:gd name="T15" fmla="*/ 38 h 181"/>
              <a:gd name="T16" fmla="*/ 10 w 285"/>
              <a:gd name="T17" fmla="*/ 127 h 181"/>
              <a:gd name="T18" fmla="*/ 1 w 285"/>
              <a:gd name="T19" fmla="*/ 150 h 181"/>
              <a:gd name="T20" fmla="*/ 1 w 285"/>
              <a:gd name="T21" fmla="*/ 152 h 181"/>
              <a:gd name="T22" fmla="*/ 3 w 285"/>
              <a:gd name="T23" fmla="*/ 153 h 181"/>
              <a:gd name="T24" fmla="*/ 24 w 285"/>
              <a:gd name="T25" fmla="*/ 153 h 181"/>
              <a:gd name="T26" fmla="*/ 24 w 285"/>
              <a:gd name="T27" fmla="*/ 179 h 181"/>
              <a:gd name="T28" fmla="*/ 26 w 285"/>
              <a:gd name="T29" fmla="*/ 181 h 181"/>
              <a:gd name="T30" fmla="*/ 245 w 285"/>
              <a:gd name="T31" fmla="*/ 181 h 181"/>
              <a:gd name="T32" fmla="*/ 247 w 285"/>
              <a:gd name="T33" fmla="*/ 179 h 181"/>
              <a:gd name="T34" fmla="*/ 247 w 285"/>
              <a:gd name="T35" fmla="*/ 153 h 181"/>
              <a:gd name="T36" fmla="*/ 282 w 285"/>
              <a:gd name="T37" fmla="*/ 153 h 181"/>
              <a:gd name="T38" fmla="*/ 284 w 285"/>
              <a:gd name="T39" fmla="*/ 152 h 181"/>
              <a:gd name="T40" fmla="*/ 284 w 285"/>
              <a:gd name="T41" fmla="*/ 150 h 181"/>
              <a:gd name="T42" fmla="*/ 242 w 285"/>
              <a:gd name="T43" fmla="*/ 177 h 181"/>
              <a:gd name="T44" fmla="*/ 29 w 285"/>
              <a:gd name="T45" fmla="*/ 177 h 181"/>
              <a:gd name="T46" fmla="*/ 29 w 285"/>
              <a:gd name="T47" fmla="*/ 153 h 181"/>
              <a:gd name="T48" fmla="*/ 242 w 285"/>
              <a:gd name="T49" fmla="*/ 153 h 181"/>
              <a:gd name="T50" fmla="*/ 242 w 285"/>
              <a:gd name="T51" fmla="*/ 177 h 181"/>
              <a:gd name="T52" fmla="*/ 245 w 285"/>
              <a:gd name="T53" fmla="*/ 149 h 181"/>
              <a:gd name="T54" fmla="*/ 26 w 285"/>
              <a:gd name="T55" fmla="*/ 149 h 181"/>
              <a:gd name="T56" fmla="*/ 6 w 285"/>
              <a:gd name="T57" fmla="*/ 149 h 181"/>
              <a:gd name="T58" fmla="*/ 14 w 285"/>
              <a:gd name="T59" fmla="*/ 128 h 181"/>
              <a:gd name="T60" fmla="*/ 14 w 285"/>
              <a:gd name="T61" fmla="*/ 128 h 181"/>
              <a:gd name="T62" fmla="*/ 50 w 285"/>
              <a:gd name="T63" fmla="*/ 41 h 181"/>
              <a:gd name="T64" fmla="*/ 136 w 285"/>
              <a:gd name="T65" fmla="*/ 5 h 181"/>
              <a:gd name="T66" fmla="*/ 137 w 285"/>
              <a:gd name="T67" fmla="*/ 5 h 181"/>
              <a:gd name="T68" fmla="*/ 237 w 285"/>
              <a:gd name="T69" fmla="*/ 57 h 181"/>
              <a:gd name="T70" fmla="*/ 238 w 285"/>
              <a:gd name="T71" fmla="*/ 58 h 181"/>
              <a:gd name="T72" fmla="*/ 259 w 285"/>
              <a:gd name="T73" fmla="*/ 58 h 181"/>
              <a:gd name="T74" fmla="*/ 259 w 285"/>
              <a:gd name="T75" fmla="*/ 128 h 181"/>
              <a:gd name="T76" fmla="*/ 260 w 285"/>
              <a:gd name="T77" fmla="*/ 129 h 181"/>
              <a:gd name="T78" fmla="*/ 277 w 285"/>
              <a:gd name="T79" fmla="*/ 149 h 181"/>
              <a:gd name="T80" fmla="*/ 245 w 285"/>
              <a:gd name="T81" fmla="*/ 14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5" h="181">
                <a:moveTo>
                  <a:pt x="284" y="150"/>
                </a:moveTo>
                <a:cubicBezTo>
                  <a:pt x="264" y="127"/>
                  <a:pt x="264" y="127"/>
                  <a:pt x="264" y="127"/>
                </a:cubicBezTo>
                <a:cubicBezTo>
                  <a:pt x="264" y="55"/>
                  <a:pt x="264" y="55"/>
                  <a:pt x="264" y="55"/>
                </a:cubicBezTo>
                <a:cubicBezTo>
                  <a:pt x="264" y="54"/>
                  <a:pt x="263" y="53"/>
                  <a:pt x="261" y="53"/>
                </a:cubicBezTo>
                <a:cubicBezTo>
                  <a:pt x="240" y="53"/>
                  <a:pt x="240" y="53"/>
                  <a:pt x="240" y="53"/>
                </a:cubicBezTo>
                <a:cubicBezTo>
                  <a:pt x="216" y="20"/>
                  <a:pt x="177" y="0"/>
                  <a:pt x="137" y="0"/>
                </a:cubicBezTo>
                <a:cubicBezTo>
                  <a:pt x="136" y="0"/>
                  <a:pt x="136" y="0"/>
                  <a:pt x="136" y="0"/>
                </a:cubicBezTo>
                <a:cubicBezTo>
                  <a:pt x="102" y="1"/>
                  <a:pt x="70" y="14"/>
                  <a:pt x="46" y="38"/>
                </a:cubicBezTo>
                <a:cubicBezTo>
                  <a:pt x="23" y="62"/>
                  <a:pt x="10" y="94"/>
                  <a:pt x="10" y="127"/>
                </a:cubicBezTo>
                <a:cubicBezTo>
                  <a:pt x="1" y="150"/>
                  <a:pt x="1" y="150"/>
                  <a:pt x="1" y="150"/>
                </a:cubicBezTo>
                <a:cubicBezTo>
                  <a:pt x="0" y="151"/>
                  <a:pt x="1" y="152"/>
                  <a:pt x="1" y="152"/>
                </a:cubicBezTo>
                <a:cubicBezTo>
                  <a:pt x="1" y="153"/>
                  <a:pt x="2" y="153"/>
                  <a:pt x="3" y="153"/>
                </a:cubicBezTo>
                <a:cubicBezTo>
                  <a:pt x="24" y="153"/>
                  <a:pt x="24" y="153"/>
                  <a:pt x="24" y="153"/>
                </a:cubicBezTo>
                <a:cubicBezTo>
                  <a:pt x="24" y="179"/>
                  <a:pt x="24" y="179"/>
                  <a:pt x="24" y="179"/>
                </a:cubicBezTo>
                <a:cubicBezTo>
                  <a:pt x="24" y="180"/>
                  <a:pt x="25" y="181"/>
                  <a:pt x="26" y="181"/>
                </a:cubicBezTo>
                <a:cubicBezTo>
                  <a:pt x="245" y="181"/>
                  <a:pt x="245" y="181"/>
                  <a:pt x="245" y="181"/>
                </a:cubicBezTo>
                <a:cubicBezTo>
                  <a:pt x="246" y="181"/>
                  <a:pt x="247" y="180"/>
                  <a:pt x="247" y="179"/>
                </a:cubicBezTo>
                <a:cubicBezTo>
                  <a:pt x="247" y="153"/>
                  <a:pt x="247" y="153"/>
                  <a:pt x="247" y="153"/>
                </a:cubicBezTo>
                <a:cubicBezTo>
                  <a:pt x="282" y="153"/>
                  <a:pt x="282" y="153"/>
                  <a:pt x="282" y="153"/>
                </a:cubicBezTo>
                <a:cubicBezTo>
                  <a:pt x="283" y="153"/>
                  <a:pt x="284" y="153"/>
                  <a:pt x="284" y="152"/>
                </a:cubicBezTo>
                <a:cubicBezTo>
                  <a:pt x="285" y="151"/>
                  <a:pt x="284" y="150"/>
                  <a:pt x="284" y="150"/>
                </a:cubicBezTo>
                <a:close/>
                <a:moveTo>
                  <a:pt x="242" y="177"/>
                </a:moveTo>
                <a:cubicBezTo>
                  <a:pt x="29" y="177"/>
                  <a:pt x="29" y="177"/>
                  <a:pt x="29" y="177"/>
                </a:cubicBezTo>
                <a:cubicBezTo>
                  <a:pt x="29" y="153"/>
                  <a:pt x="29" y="153"/>
                  <a:pt x="29" y="153"/>
                </a:cubicBezTo>
                <a:cubicBezTo>
                  <a:pt x="242" y="153"/>
                  <a:pt x="242" y="153"/>
                  <a:pt x="242" y="153"/>
                </a:cubicBezTo>
                <a:lnTo>
                  <a:pt x="242" y="177"/>
                </a:lnTo>
                <a:close/>
                <a:moveTo>
                  <a:pt x="245" y="149"/>
                </a:moveTo>
                <a:cubicBezTo>
                  <a:pt x="26" y="149"/>
                  <a:pt x="26" y="149"/>
                  <a:pt x="26" y="149"/>
                </a:cubicBezTo>
                <a:cubicBezTo>
                  <a:pt x="6" y="149"/>
                  <a:pt x="6" y="149"/>
                  <a:pt x="6" y="149"/>
                </a:cubicBezTo>
                <a:cubicBezTo>
                  <a:pt x="14" y="128"/>
                  <a:pt x="14" y="128"/>
                  <a:pt x="14" y="128"/>
                </a:cubicBezTo>
                <a:cubicBezTo>
                  <a:pt x="14" y="128"/>
                  <a:pt x="14" y="128"/>
                  <a:pt x="14" y="128"/>
                </a:cubicBezTo>
                <a:cubicBezTo>
                  <a:pt x="14" y="95"/>
                  <a:pt x="27" y="64"/>
                  <a:pt x="50" y="41"/>
                </a:cubicBezTo>
                <a:cubicBezTo>
                  <a:pt x="73" y="18"/>
                  <a:pt x="103" y="5"/>
                  <a:pt x="136" y="5"/>
                </a:cubicBezTo>
                <a:cubicBezTo>
                  <a:pt x="137" y="5"/>
                  <a:pt x="137" y="5"/>
                  <a:pt x="137" y="5"/>
                </a:cubicBezTo>
                <a:cubicBezTo>
                  <a:pt x="176" y="5"/>
                  <a:pt x="214" y="24"/>
                  <a:pt x="237" y="57"/>
                </a:cubicBezTo>
                <a:cubicBezTo>
                  <a:pt x="238" y="58"/>
                  <a:pt x="238" y="58"/>
                  <a:pt x="238" y="58"/>
                </a:cubicBezTo>
                <a:cubicBezTo>
                  <a:pt x="259" y="58"/>
                  <a:pt x="259" y="58"/>
                  <a:pt x="259" y="58"/>
                </a:cubicBezTo>
                <a:cubicBezTo>
                  <a:pt x="259" y="128"/>
                  <a:pt x="259" y="128"/>
                  <a:pt x="259" y="128"/>
                </a:cubicBezTo>
                <a:cubicBezTo>
                  <a:pt x="259" y="128"/>
                  <a:pt x="259" y="129"/>
                  <a:pt x="260" y="129"/>
                </a:cubicBezTo>
                <a:cubicBezTo>
                  <a:pt x="277" y="149"/>
                  <a:pt x="277" y="149"/>
                  <a:pt x="277" y="149"/>
                </a:cubicBezTo>
                <a:lnTo>
                  <a:pt x="245" y="1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dirty="0"/>
          </a:p>
        </p:txBody>
      </p:sp>
      <p:grpSp>
        <p:nvGrpSpPr>
          <p:cNvPr id="122" name="Group 121"/>
          <p:cNvGrpSpPr/>
          <p:nvPr/>
        </p:nvGrpSpPr>
        <p:grpSpPr>
          <a:xfrm>
            <a:off x="860438" y="3267002"/>
            <a:ext cx="4798240" cy="564572"/>
            <a:chOff x="922720" y="3220427"/>
            <a:chExt cx="4735958" cy="564572"/>
          </a:xfrm>
        </p:grpSpPr>
        <p:sp>
          <p:nvSpPr>
            <p:cNvPr id="115" name="Oval 114"/>
            <p:cNvSpPr/>
            <p:nvPr/>
          </p:nvSpPr>
          <p:spPr>
            <a:xfrm>
              <a:off x="922720" y="3220427"/>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cxnSp>
          <p:nvCxnSpPr>
            <p:cNvPr id="116" name="Straight Connector 115"/>
            <p:cNvCxnSpPr>
              <a:cxnSpLocks/>
            </p:cNvCxnSpPr>
            <p:nvPr/>
          </p:nvCxnSpPr>
          <p:spPr>
            <a:xfrm>
              <a:off x="1439028" y="3527262"/>
              <a:ext cx="4219650"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grpSp>
      <p:cxnSp>
        <p:nvCxnSpPr>
          <p:cNvPr id="118" name="Straight Connector 117"/>
          <p:cNvCxnSpPr>
            <a:cxnSpLocks/>
          </p:cNvCxnSpPr>
          <p:nvPr/>
        </p:nvCxnSpPr>
        <p:spPr>
          <a:xfrm flipV="1">
            <a:off x="2683577" y="3673587"/>
            <a:ext cx="4611745" cy="5844"/>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1392510" y="3218921"/>
            <a:ext cx="6059863" cy="338554"/>
          </a:xfrm>
          <a:prstGeom prst="rect">
            <a:avLst/>
          </a:prstGeom>
          <a:noFill/>
        </p:spPr>
        <p:txBody>
          <a:bodyPr wrap="square" rtlCol="0">
            <a:spAutoFit/>
          </a:bodyPr>
          <a:lstStyle/>
          <a:p>
            <a:r>
              <a:rPr lang="en-US" sz="1600" b="1"/>
              <a:t>Stations / Terminals / Maintenance Facilities Construction</a:t>
            </a:r>
          </a:p>
        </p:txBody>
      </p:sp>
      <p:sp>
        <p:nvSpPr>
          <p:cNvPr id="123" name="Freeform 102"/>
          <p:cNvSpPr>
            <a:spLocks noEditPoints="1"/>
          </p:cNvSpPr>
          <p:nvPr/>
        </p:nvSpPr>
        <p:spPr bwMode="auto">
          <a:xfrm>
            <a:off x="992856" y="3367365"/>
            <a:ext cx="293344" cy="341122"/>
          </a:xfrm>
          <a:custGeom>
            <a:avLst/>
            <a:gdLst>
              <a:gd name="T0" fmla="*/ 160 w 576"/>
              <a:gd name="T1" fmla="*/ 333 h 613"/>
              <a:gd name="T2" fmla="*/ 251 w 576"/>
              <a:gd name="T3" fmla="*/ 413 h 613"/>
              <a:gd name="T4" fmla="*/ 174 w 576"/>
              <a:gd name="T5" fmla="*/ 340 h 613"/>
              <a:gd name="T6" fmla="*/ 50 w 576"/>
              <a:gd name="T7" fmla="*/ 326 h 613"/>
              <a:gd name="T8" fmla="*/ 126 w 576"/>
              <a:gd name="T9" fmla="*/ 420 h 613"/>
              <a:gd name="T10" fmla="*/ 119 w 576"/>
              <a:gd name="T11" fmla="*/ 406 h 613"/>
              <a:gd name="T12" fmla="*/ 119 w 576"/>
              <a:gd name="T13" fmla="*/ 406 h 613"/>
              <a:gd name="T14" fmla="*/ 251 w 576"/>
              <a:gd name="T15" fmla="*/ 199 h 613"/>
              <a:gd name="T16" fmla="*/ 160 w 576"/>
              <a:gd name="T17" fmla="*/ 279 h 613"/>
              <a:gd name="T18" fmla="*/ 237 w 576"/>
              <a:gd name="T19" fmla="*/ 272 h 613"/>
              <a:gd name="T20" fmla="*/ 50 w 576"/>
              <a:gd name="T21" fmla="*/ 192 h 613"/>
              <a:gd name="T22" fmla="*/ 126 w 576"/>
              <a:gd name="T23" fmla="*/ 286 h 613"/>
              <a:gd name="T24" fmla="*/ 119 w 576"/>
              <a:gd name="T25" fmla="*/ 272 h 613"/>
              <a:gd name="T26" fmla="*/ 119 w 576"/>
              <a:gd name="T27" fmla="*/ 272 h 613"/>
              <a:gd name="T28" fmla="*/ 43 w 576"/>
              <a:gd name="T29" fmla="*/ 549 h 613"/>
              <a:gd name="T30" fmla="*/ 133 w 576"/>
              <a:gd name="T31" fmla="*/ 468 h 613"/>
              <a:gd name="T32" fmla="*/ 57 w 576"/>
              <a:gd name="T33" fmla="*/ 475 h 613"/>
              <a:gd name="T34" fmla="*/ 288 w 576"/>
              <a:gd name="T35" fmla="*/ 0 h 613"/>
              <a:gd name="T36" fmla="*/ 0 w 576"/>
              <a:gd name="T37" fmla="*/ 153 h 613"/>
              <a:gd name="T38" fmla="*/ 174 w 576"/>
              <a:gd name="T39" fmla="*/ 606 h 613"/>
              <a:gd name="T40" fmla="*/ 244 w 576"/>
              <a:gd name="T41" fmla="*/ 613 h 613"/>
              <a:gd name="T42" fmla="*/ 456 w 576"/>
              <a:gd name="T43" fmla="*/ 475 h 613"/>
              <a:gd name="T44" fmla="*/ 569 w 576"/>
              <a:gd name="T45" fmla="*/ 613 h 613"/>
              <a:gd name="T46" fmla="*/ 244 w 576"/>
              <a:gd name="T47" fmla="*/ 461 h 613"/>
              <a:gd name="T48" fmla="*/ 14 w 576"/>
              <a:gd name="T49" fmla="*/ 599 h 613"/>
              <a:gd name="T50" fmla="*/ 251 w 576"/>
              <a:gd name="T51" fmla="*/ 599 h 613"/>
              <a:gd name="T52" fmla="*/ 532 w 576"/>
              <a:gd name="T53" fmla="*/ 599 h 613"/>
              <a:gd name="T54" fmla="*/ 442 w 576"/>
              <a:gd name="T55" fmla="*/ 468 h 613"/>
              <a:gd name="T56" fmla="*/ 295 w 576"/>
              <a:gd name="T57" fmla="*/ 14 h 613"/>
              <a:gd name="T58" fmla="*/ 525 w 576"/>
              <a:gd name="T59" fmla="*/ 420 h 613"/>
              <a:gd name="T60" fmla="*/ 449 w 576"/>
              <a:gd name="T61" fmla="*/ 326 h 613"/>
              <a:gd name="T62" fmla="*/ 456 w 576"/>
              <a:gd name="T63" fmla="*/ 340 h 613"/>
              <a:gd name="T64" fmla="*/ 456 w 576"/>
              <a:gd name="T65" fmla="*/ 340 h 613"/>
              <a:gd name="T66" fmla="*/ 414 w 576"/>
              <a:gd name="T67" fmla="*/ 333 h 613"/>
              <a:gd name="T68" fmla="*/ 324 w 576"/>
              <a:gd name="T69" fmla="*/ 413 h 613"/>
              <a:gd name="T70" fmla="*/ 400 w 576"/>
              <a:gd name="T71" fmla="*/ 406 h 613"/>
              <a:gd name="T72" fmla="*/ 525 w 576"/>
              <a:gd name="T73" fmla="*/ 286 h 613"/>
              <a:gd name="T74" fmla="*/ 449 w 576"/>
              <a:gd name="T75" fmla="*/ 192 h 613"/>
              <a:gd name="T76" fmla="*/ 456 w 576"/>
              <a:gd name="T77" fmla="*/ 206 h 613"/>
              <a:gd name="T78" fmla="*/ 456 w 576"/>
              <a:gd name="T79" fmla="*/ 206 h 613"/>
              <a:gd name="T80" fmla="*/ 414 w 576"/>
              <a:gd name="T81" fmla="*/ 199 h 613"/>
              <a:gd name="T82" fmla="*/ 324 w 576"/>
              <a:gd name="T83" fmla="*/ 279 h 613"/>
              <a:gd name="T84" fmla="*/ 400 w 576"/>
              <a:gd name="T85" fmla="*/ 272 h 613"/>
              <a:gd name="T86" fmla="*/ 525 w 576"/>
              <a:gd name="T87" fmla="*/ 153 h 613"/>
              <a:gd name="T88" fmla="*/ 449 w 576"/>
              <a:gd name="T89" fmla="*/ 59 h 613"/>
              <a:gd name="T90" fmla="*/ 456 w 576"/>
              <a:gd name="T91" fmla="*/ 73 h 613"/>
              <a:gd name="T92" fmla="*/ 456 w 576"/>
              <a:gd name="T93" fmla="*/ 73 h 613"/>
              <a:gd name="T94" fmla="*/ 414 w 576"/>
              <a:gd name="T95" fmla="*/ 66 h 613"/>
              <a:gd name="T96" fmla="*/ 324 w 576"/>
              <a:gd name="T97" fmla="*/ 146 h 613"/>
              <a:gd name="T98" fmla="*/ 400 w 576"/>
              <a:gd name="T99" fmla="*/ 139 h 613"/>
              <a:gd name="T100" fmla="*/ 407 w 576"/>
              <a:gd name="T101" fmla="*/ 556 h 613"/>
              <a:gd name="T102" fmla="*/ 331 w 576"/>
              <a:gd name="T103" fmla="*/ 461 h 613"/>
              <a:gd name="T104" fmla="*/ 338 w 576"/>
              <a:gd name="T105" fmla="*/ 475 h 613"/>
              <a:gd name="T106" fmla="*/ 338 w 576"/>
              <a:gd name="T107" fmla="*/ 4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6" h="613">
                <a:moveTo>
                  <a:pt x="251" y="333"/>
                </a:moveTo>
                <a:cubicBezTo>
                  <a:pt x="251" y="329"/>
                  <a:pt x="248" y="326"/>
                  <a:pt x="244" y="326"/>
                </a:cubicBezTo>
                <a:cubicBezTo>
                  <a:pt x="167" y="326"/>
                  <a:pt x="167" y="326"/>
                  <a:pt x="167" y="326"/>
                </a:cubicBezTo>
                <a:cubicBezTo>
                  <a:pt x="164" y="326"/>
                  <a:pt x="160" y="329"/>
                  <a:pt x="160" y="333"/>
                </a:cubicBezTo>
                <a:cubicBezTo>
                  <a:pt x="160" y="413"/>
                  <a:pt x="160" y="413"/>
                  <a:pt x="160" y="413"/>
                </a:cubicBezTo>
                <a:cubicBezTo>
                  <a:pt x="160" y="417"/>
                  <a:pt x="164" y="420"/>
                  <a:pt x="167" y="420"/>
                </a:cubicBezTo>
                <a:cubicBezTo>
                  <a:pt x="244" y="420"/>
                  <a:pt x="244" y="420"/>
                  <a:pt x="244" y="420"/>
                </a:cubicBezTo>
                <a:cubicBezTo>
                  <a:pt x="248" y="420"/>
                  <a:pt x="251" y="417"/>
                  <a:pt x="251" y="413"/>
                </a:cubicBezTo>
                <a:lnTo>
                  <a:pt x="251" y="333"/>
                </a:lnTo>
                <a:close/>
                <a:moveTo>
                  <a:pt x="237" y="406"/>
                </a:moveTo>
                <a:cubicBezTo>
                  <a:pt x="174" y="406"/>
                  <a:pt x="174" y="406"/>
                  <a:pt x="174" y="406"/>
                </a:cubicBezTo>
                <a:cubicBezTo>
                  <a:pt x="174" y="340"/>
                  <a:pt x="174" y="340"/>
                  <a:pt x="174" y="340"/>
                </a:cubicBezTo>
                <a:cubicBezTo>
                  <a:pt x="237" y="340"/>
                  <a:pt x="237" y="340"/>
                  <a:pt x="237" y="340"/>
                </a:cubicBezTo>
                <a:lnTo>
                  <a:pt x="237" y="406"/>
                </a:lnTo>
                <a:close/>
                <a:moveTo>
                  <a:pt x="126" y="326"/>
                </a:moveTo>
                <a:cubicBezTo>
                  <a:pt x="50" y="326"/>
                  <a:pt x="50" y="326"/>
                  <a:pt x="50" y="326"/>
                </a:cubicBezTo>
                <a:cubicBezTo>
                  <a:pt x="46" y="326"/>
                  <a:pt x="43" y="329"/>
                  <a:pt x="43" y="333"/>
                </a:cubicBezTo>
                <a:cubicBezTo>
                  <a:pt x="43" y="413"/>
                  <a:pt x="43" y="413"/>
                  <a:pt x="43" y="413"/>
                </a:cubicBezTo>
                <a:cubicBezTo>
                  <a:pt x="43" y="417"/>
                  <a:pt x="46" y="420"/>
                  <a:pt x="50" y="420"/>
                </a:cubicBezTo>
                <a:cubicBezTo>
                  <a:pt x="126" y="420"/>
                  <a:pt x="126" y="420"/>
                  <a:pt x="126" y="420"/>
                </a:cubicBezTo>
                <a:cubicBezTo>
                  <a:pt x="130" y="420"/>
                  <a:pt x="133" y="417"/>
                  <a:pt x="133" y="413"/>
                </a:cubicBezTo>
                <a:cubicBezTo>
                  <a:pt x="133" y="333"/>
                  <a:pt x="133" y="333"/>
                  <a:pt x="133" y="333"/>
                </a:cubicBezTo>
                <a:cubicBezTo>
                  <a:pt x="133" y="329"/>
                  <a:pt x="130" y="326"/>
                  <a:pt x="126" y="326"/>
                </a:cubicBezTo>
                <a:close/>
                <a:moveTo>
                  <a:pt x="119" y="406"/>
                </a:moveTo>
                <a:cubicBezTo>
                  <a:pt x="57" y="406"/>
                  <a:pt x="57" y="406"/>
                  <a:pt x="57" y="406"/>
                </a:cubicBezTo>
                <a:cubicBezTo>
                  <a:pt x="57" y="340"/>
                  <a:pt x="57" y="340"/>
                  <a:pt x="57" y="340"/>
                </a:cubicBezTo>
                <a:cubicBezTo>
                  <a:pt x="119" y="340"/>
                  <a:pt x="119" y="340"/>
                  <a:pt x="119" y="340"/>
                </a:cubicBezTo>
                <a:lnTo>
                  <a:pt x="119" y="406"/>
                </a:lnTo>
                <a:close/>
                <a:moveTo>
                  <a:pt x="167" y="286"/>
                </a:moveTo>
                <a:cubicBezTo>
                  <a:pt x="244" y="286"/>
                  <a:pt x="244" y="286"/>
                  <a:pt x="244" y="286"/>
                </a:cubicBezTo>
                <a:cubicBezTo>
                  <a:pt x="248" y="286"/>
                  <a:pt x="251" y="283"/>
                  <a:pt x="251" y="279"/>
                </a:cubicBezTo>
                <a:cubicBezTo>
                  <a:pt x="251" y="199"/>
                  <a:pt x="251" y="199"/>
                  <a:pt x="251" y="199"/>
                </a:cubicBezTo>
                <a:cubicBezTo>
                  <a:pt x="251" y="195"/>
                  <a:pt x="248" y="192"/>
                  <a:pt x="244" y="192"/>
                </a:cubicBezTo>
                <a:cubicBezTo>
                  <a:pt x="167" y="192"/>
                  <a:pt x="167" y="192"/>
                  <a:pt x="167" y="192"/>
                </a:cubicBezTo>
                <a:cubicBezTo>
                  <a:pt x="164" y="192"/>
                  <a:pt x="160" y="195"/>
                  <a:pt x="160" y="199"/>
                </a:cubicBezTo>
                <a:cubicBezTo>
                  <a:pt x="160" y="279"/>
                  <a:pt x="160" y="279"/>
                  <a:pt x="160" y="279"/>
                </a:cubicBezTo>
                <a:cubicBezTo>
                  <a:pt x="160" y="283"/>
                  <a:pt x="164" y="286"/>
                  <a:pt x="167" y="286"/>
                </a:cubicBezTo>
                <a:close/>
                <a:moveTo>
                  <a:pt x="174" y="206"/>
                </a:moveTo>
                <a:cubicBezTo>
                  <a:pt x="237" y="206"/>
                  <a:pt x="237" y="206"/>
                  <a:pt x="237" y="206"/>
                </a:cubicBezTo>
                <a:cubicBezTo>
                  <a:pt x="237" y="272"/>
                  <a:pt x="237" y="272"/>
                  <a:pt x="237" y="272"/>
                </a:cubicBezTo>
                <a:cubicBezTo>
                  <a:pt x="174" y="272"/>
                  <a:pt x="174" y="272"/>
                  <a:pt x="174" y="272"/>
                </a:cubicBezTo>
                <a:lnTo>
                  <a:pt x="174" y="206"/>
                </a:lnTo>
                <a:close/>
                <a:moveTo>
                  <a:pt x="126" y="192"/>
                </a:moveTo>
                <a:cubicBezTo>
                  <a:pt x="50" y="192"/>
                  <a:pt x="50" y="192"/>
                  <a:pt x="50" y="192"/>
                </a:cubicBezTo>
                <a:cubicBezTo>
                  <a:pt x="46" y="192"/>
                  <a:pt x="43" y="195"/>
                  <a:pt x="43" y="199"/>
                </a:cubicBezTo>
                <a:cubicBezTo>
                  <a:pt x="43" y="279"/>
                  <a:pt x="43" y="279"/>
                  <a:pt x="43" y="279"/>
                </a:cubicBezTo>
                <a:cubicBezTo>
                  <a:pt x="43" y="283"/>
                  <a:pt x="46" y="286"/>
                  <a:pt x="50" y="286"/>
                </a:cubicBezTo>
                <a:cubicBezTo>
                  <a:pt x="126" y="286"/>
                  <a:pt x="126" y="286"/>
                  <a:pt x="126" y="286"/>
                </a:cubicBezTo>
                <a:cubicBezTo>
                  <a:pt x="130" y="286"/>
                  <a:pt x="133" y="283"/>
                  <a:pt x="133" y="279"/>
                </a:cubicBezTo>
                <a:cubicBezTo>
                  <a:pt x="133" y="199"/>
                  <a:pt x="133" y="199"/>
                  <a:pt x="133" y="199"/>
                </a:cubicBezTo>
                <a:cubicBezTo>
                  <a:pt x="133" y="195"/>
                  <a:pt x="130" y="192"/>
                  <a:pt x="126" y="192"/>
                </a:cubicBezTo>
                <a:close/>
                <a:moveTo>
                  <a:pt x="119" y="272"/>
                </a:moveTo>
                <a:cubicBezTo>
                  <a:pt x="57" y="272"/>
                  <a:pt x="57" y="272"/>
                  <a:pt x="57" y="272"/>
                </a:cubicBezTo>
                <a:cubicBezTo>
                  <a:pt x="57" y="206"/>
                  <a:pt x="57" y="206"/>
                  <a:pt x="57" y="206"/>
                </a:cubicBezTo>
                <a:cubicBezTo>
                  <a:pt x="119" y="206"/>
                  <a:pt x="119" y="206"/>
                  <a:pt x="119" y="206"/>
                </a:cubicBezTo>
                <a:lnTo>
                  <a:pt x="119" y="272"/>
                </a:lnTo>
                <a:close/>
                <a:moveTo>
                  <a:pt x="126" y="461"/>
                </a:moveTo>
                <a:cubicBezTo>
                  <a:pt x="50" y="461"/>
                  <a:pt x="50" y="461"/>
                  <a:pt x="50" y="461"/>
                </a:cubicBezTo>
                <a:cubicBezTo>
                  <a:pt x="46" y="461"/>
                  <a:pt x="43" y="465"/>
                  <a:pt x="43" y="468"/>
                </a:cubicBezTo>
                <a:cubicBezTo>
                  <a:pt x="43" y="549"/>
                  <a:pt x="43" y="549"/>
                  <a:pt x="43" y="549"/>
                </a:cubicBezTo>
                <a:cubicBezTo>
                  <a:pt x="43" y="553"/>
                  <a:pt x="46" y="556"/>
                  <a:pt x="50" y="556"/>
                </a:cubicBezTo>
                <a:cubicBezTo>
                  <a:pt x="126" y="556"/>
                  <a:pt x="126" y="556"/>
                  <a:pt x="126" y="556"/>
                </a:cubicBezTo>
                <a:cubicBezTo>
                  <a:pt x="130" y="556"/>
                  <a:pt x="133" y="553"/>
                  <a:pt x="133" y="549"/>
                </a:cubicBezTo>
                <a:cubicBezTo>
                  <a:pt x="133" y="468"/>
                  <a:pt x="133" y="468"/>
                  <a:pt x="133" y="468"/>
                </a:cubicBezTo>
                <a:cubicBezTo>
                  <a:pt x="133" y="465"/>
                  <a:pt x="130" y="461"/>
                  <a:pt x="126" y="461"/>
                </a:cubicBezTo>
                <a:close/>
                <a:moveTo>
                  <a:pt x="119" y="542"/>
                </a:moveTo>
                <a:cubicBezTo>
                  <a:pt x="57" y="542"/>
                  <a:pt x="57" y="542"/>
                  <a:pt x="57" y="542"/>
                </a:cubicBezTo>
                <a:cubicBezTo>
                  <a:pt x="57" y="475"/>
                  <a:pt x="57" y="475"/>
                  <a:pt x="57" y="475"/>
                </a:cubicBezTo>
                <a:cubicBezTo>
                  <a:pt x="119" y="475"/>
                  <a:pt x="119" y="475"/>
                  <a:pt x="119" y="475"/>
                </a:cubicBezTo>
                <a:lnTo>
                  <a:pt x="119" y="542"/>
                </a:lnTo>
                <a:close/>
                <a:moveTo>
                  <a:pt x="569" y="0"/>
                </a:moveTo>
                <a:cubicBezTo>
                  <a:pt x="288" y="0"/>
                  <a:pt x="288" y="0"/>
                  <a:pt x="288" y="0"/>
                </a:cubicBezTo>
                <a:cubicBezTo>
                  <a:pt x="284" y="0"/>
                  <a:pt x="281" y="3"/>
                  <a:pt x="281" y="7"/>
                </a:cubicBezTo>
                <a:cubicBezTo>
                  <a:pt x="281" y="146"/>
                  <a:pt x="281" y="146"/>
                  <a:pt x="281" y="146"/>
                </a:cubicBezTo>
                <a:cubicBezTo>
                  <a:pt x="7" y="146"/>
                  <a:pt x="7" y="146"/>
                  <a:pt x="7" y="146"/>
                </a:cubicBezTo>
                <a:cubicBezTo>
                  <a:pt x="3" y="146"/>
                  <a:pt x="0" y="149"/>
                  <a:pt x="0" y="153"/>
                </a:cubicBezTo>
                <a:cubicBezTo>
                  <a:pt x="0" y="606"/>
                  <a:pt x="0" y="606"/>
                  <a:pt x="0" y="606"/>
                </a:cubicBezTo>
                <a:cubicBezTo>
                  <a:pt x="0" y="609"/>
                  <a:pt x="3" y="613"/>
                  <a:pt x="7" y="613"/>
                </a:cubicBezTo>
                <a:cubicBezTo>
                  <a:pt x="167" y="613"/>
                  <a:pt x="167" y="613"/>
                  <a:pt x="167" y="613"/>
                </a:cubicBezTo>
                <a:cubicBezTo>
                  <a:pt x="171" y="613"/>
                  <a:pt x="174" y="609"/>
                  <a:pt x="174" y="606"/>
                </a:cubicBezTo>
                <a:cubicBezTo>
                  <a:pt x="174" y="475"/>
                  <a:pt x="174" y="475"/>
                  <a:pt x="174" y="475"/>
                </a:cubicBezTo>
                <a:cubicBezTo>
                  <a:pt x="237" y="475"/>
                  <a:pt x="237" y="475"/>
                  <a:pt x="237" y="475"/>
                </a:cubicBezTo>
                <a:cubicBezTo>
                  <a:pt x="237" y="606"/>
                  <a:pt x="237" y="606"/>
                  <a:pt x="237" y="606"/>
                </a:cubicBezTo>
                <a:cubicBezTo>
                  <a:pt x="237" y="609"/>
                  <a:pt x="240" y="613"/>
                  <a:pt x="244" y="613"/>
                </a:cubicBezTo>
                <a:cubicBezTo>
                  <a:pt x="288" y="613"/>
                  <a:pt x="288" y="613"/>
                  <a:pt x="288" y="613"/>
                </a:cubicBezTo>
                <a:cubicBezTo>
                  <a:pt x="449" y="613"/>
                  <a:pt x="449" y="613"/>
                  <a:pt x="449" y="613"/>
                </a:cubicBezTo>
                <a:cubicBezTo>
                  <a:pt x="453" y="613"/>
                  <a:pt x="456" y="609"/>
                  <a:pt x="456" y="606"/>
                </a:cubicBezTo>
                <a:cubicBezTo>
                  <a:pt x="456" y="475"/>
                  <a:pt x="456" y="475"/>
                  <a:pt x="456" y="475"/>
                </a:cubicBezTo>
                <a:cubicBezTo>
                  <a:pt x="518" y="475"/>
                  <a:pt x="518" y="475"/>
                  <a:pt x="518" y="475"/>
                </a:cubicBezTo>
                <a:cubicBezTo>
                  <a:pt x="518" y="606"/>
                  <a:pt x="518" y="606"/>
                  <a:pt x="518" y="606"/>
                </a:cubicBezTo>
                <a:cubicBezTo>
                  <a:pt x="518" y="609"/>
                  <a:pt x="521" y="613"/>
                  <a:pt x="525" y="613"/>
                </a:cubicBezTo>
                <a:cubicBezTo>
                  <a:pt x="569" y="613"/>
                  <a:pt x="569" y="613"/>
                  <a:pt x="569" y="613"/>
                </a:cubicBezTo>
                <a:cubicBezTo>
                  <a:pt x="573" y="613"/>
                  <a:pt x="576" y="609"/>
                  <a:pt x="576" y="606"/>
                </a:cubicBezTo>
                <a:cubicBezTo>
                  <a:pt x="576" y="7"/>
                  <a:pt x="576" y="7"/>
                  <a:pt x="576" y="7"/>
                </a:cubicBezTo>
                <a:cubicBezTo>
                  <a:pt x="576" y="3"/>
                  <a:pt x="573" y="0"/>
                  <a:pt x="569" y="0"/>
                </a:cubicBezTo>
                <a:close/>
                <a:moveTo>
                  <a:pt x="244" y="461"/>
                </a:moveTo>
                <a:cubicBezTo>
                  <a:pt x="167" y="461"/>
                  <a:pt x="167" y="461"/>
                  <a:pt x="167" y="461"/>
                </a:cubicBezTo>
                <a:cubicBezTo>
                  <a:pt x="164" y="461"/>
                  <a:pt x="160" y="465"/>
                  <a:pt x="160" y="468"/>
                </a:cubicBezTo>
                <a:cubicBezTo>
                  <a:pt x="160" y="599"/>
                  <a:pt x="160" y="599"/>
                  <a:pt x="160" y="599"/>
                </a:cubicBezTo>
                <a:cubicBezTo>
                  <a:pt x="14" y="599"/>
                  <a:pt x="14" y="599"/>
                  <a:pt x="14" y="599"/>
                </a:cubicBezTo>
                <a:cubicBezTo>
                  <a:pt x="14" y="160"/>
                  <a:pt x="14" y="160"/>
                  <a:pt x="14" y="160"/>
                </a:cubicBezTo>
                <a:cubicBezTo>
                  <a:pt x="281" y="160"/>
                  <a:pt x="281" y="160"/>
                  <a:pt x="281" y="160"/>
                </a:cubicBezTo>
                <a:cubicBezTo>
                  <a:pt x="281" y="599"/>
                  <a:pt x="281" y="599"/>
                  <a:pt x="281" y="599"/>
                </a:cubicBezTo>
                <a:cubicBezTo>
                  <a:pt x="251" y="599"/>
                  <a:pt x="251" y="599"/>
                  <a:pt x="251" y="599"/>
                </a:cubicBezTo>
                <a:cubicBezTo>
                  <a:pt x="251" y="468"/>
                  <a:pt x="251" y="468"/>
                  <a:pt x="251" y="468"/>
                </a:cubicBezTo>
                <a:cubicBezTo>
                  <a:pt x="251" y="465"/>
                  <a:pt x="248" y="461"/>
                  <a:pt x="244" y="461"/>
                </a:cubicBezTo>
                <a:close/>
                <a:moveTo>
                  <a:pt x="562" y="599"/>
                </a:moveTo>
                <a:cubicBezTo>
                  <a:pt x="532" y="599"/>
                  <a:pt x="532" y="599"/>
                  <a:pt x="532" y="599"/>
                </a:cubicBezTo>
                <a:cubicBezTo>
                  <a:pt x="532" y="468"/>
                  <a:pt x="532" y="468"/>
                  <a:pt x="532" y="468"/>
                </a:cubicBezTo>
                <a:cubicBezTo>
                  <a:pt x="532" y="465"/>
                  <a:pt x="529" y="461"/>
                  <a:pt x="525" y="461"/>
                </a:cubicBezTo>
                <a:cubicBezTo>
                  <a:pt x="449" y="461"/>
                  <a:pt x="449" y="461"/>
                  <a:pt x="449" y="461"/>
                </a:cubicBezTo>
                <a:cubicBezTo>
                  <a:pt x="445" y="461"/>
                  <a:pt x="442" y="465"/>
                  <a:pt x="442" y="468"/>
                </a:cubicBezTo>
                <a:cubicBezTo>
                  <a:pt x="442" y="599"/>
                  <a:pt x="442" y="599"/>
                  <a:pt x="442" y="599"/>
                </a:cubicBezTo>
                <a:cubicBezTo>
                  <a:pt x="295" y="599"/>
                  <a:pt x="295" y="599"/>
                  <a:pt x="295" y="599"/>
                </a:cubicBezTo>
                <a:cubicBezTo>
                  <a:pt x="295" y="153"/>
                  <a:pt x="295" y="153"/>
                  <a:pt x="295" y="153"/>
                </a:cubicBezTo>
                <a:cubicBezTo>
                  <a:pt x="295" y="14"/>
                  <a:pt x="295" y="14"/>
                  <a:pt x="295" y="14"/>
                </a:cubicBezTo>
                <a:cubicBezTo>
                  <a:pt x="562" y="14"/>
                  <a:pt x="562" y="14"/>
                  <a:pt x="562" y="14"/>
                </a:cubicBezTo>
                <a:lnTo>
                  <a:pt x="562" y="599"/>
                </a:lnTo>
                <a:close/>
                <a:moveTo>
                  <a:pt x="449" y="420"/>
                </a:moveTo>
                <a:cubicBezTo>
                  <a:pt x="525" y="420"/>
                  <a:pt x="525" y="420"/>
                  <a:pt x="525" y="420"/>
                </a:cubicBezTo>
                <a:cubicBezTo>
                  <a:pt x="529" y="420"/>
                  <a:pt x="532" y="417"/>
                  <a:pt x="532" y="413"/>
                </a:cubicBezTo>
                <a:cubicBezTo>
                  <a:pt x="532" y="333"/>
                  <a:pt x="532" y="333"/>
                  <a:pt x="532" y="333"/>
                </a:cubicBezTo>
                <a:cubicBezTo>
                  <a:pt x="532" y="329"/>
                  <a:pt x="529" y="326"/>
                  <a:pt x="525" y="326"/>
                </a:cubicBezTo>
                <a:cubicBezTo>
                  <a:pt x="449" y="326"/>
                  <a:pt x="449" y="326"/>
                  <a:pt x="449" y="326"/>
                </a:cubicBezTo>
                <a:cubicBezTo>
                  <a:pt x="445" y="326"/>
                  <a:pt x="442" y="329"/>
                  <a:pt x="442" y="333"/>
                </a:cubicBezTo>
                <a:cubicBezTo>
                  <a:pt x="442" y="413"/>
                  <a:pt x="442" y="413"/>
                  <a:pt x="442" y="413"/>
                </a:cubicBezTo>
                <a:cubicBezTo>
                  <a:pt x="442" y="417"/>
                  <a:pt x="445" y="420"/>
                  <a:pt x="449" y="420"/>
                </a:cubicBezTo>
                <a:close/>
                <a:moveTo>
                  <a:pt x="456" y="340"/>
                </a:moveTo>
                <a:cubicBezTo>
                  <a:pt x="518" y="340"/>
                  <a:pt x="518" y="340"/>
                  <a:pt x="518" y="340"/>
                </a:cubicBezTo>
                <a:cubicBezTo>
                  <a:pt x="518" y="406"/>
                  <a:pt x="518" y="406"/>
                  <a:pt x="518" y="406"/>
                </a:cubicBezTo>
                <a:cubicBezTo>
                  <a:pt x="456" y="406"/>
                  <a:pt x="456" y="406"/>
                  <a:pt x="456" y="406"/>
                </a:cubicBezTo>
                <a:lnTo>
                  <a:pt x="456" y="340"/>
                </a:lnTo>
                <a:close/>
                <a:moveTo>
                  <a:pt x="331" y="420"/>
                </a:moveTo>
                <a:cubicBezTo>
                  <a:pt x="407" y="420"/>
                  <a:pt x="407" y="420"/>
                  <a:pt x="407" y="420"/>
                </a:cubicBezTo>
                <a:cubicBezTo>
                  <a:pt x="411" y="420"/>
                  <a:pt x="414" y="417"/>
                  <a:pt x="414" y="413"/>
                </a:cubicBezTo>
                <a:cubicBezTo>
                  <a:pt x="414" y="333"/>
                  <a:pt x="414" y="333"/>
                  <a:pt x="414" y="333"/>
                </a:cubicBezTo>
                <a:cubicBezTo>
                  <a:pt x="414" y="329"/>
                  <a:pt x="411" y="326"/>
                  <a:pt x="407" y="326"/>
                </a:cubicBezTo>
                <a:cubicBezTo>
                  <a:pt x="331" y="326"/>
                  <a:pt x="331" y="326"/>
                  <a:pt x="331" y="326"/>
                </a:cubicBezTo>
                <a:cubicBezTo>
                  <a:pt x="327" y="326"/>
                  <a:pt x="324" y="329"/>
                  <a:pt x="324" y="333"/>
                </a:cubicBezTo>
                <a:cubicBezTo>
                  <a:pt x="324" y="413"/>
                  <a:pt x="324" y="413"/>
                  <a:pt x="324" y="413"/>
                </a:cubicBezTo>
                <a:cubicBezTo>
                  <a:pt x="324" y="417"/>
                  <a:pt x="327" y="420"/>
                  <a:pt x="331" y="420"/>
                </a:cubicBezTo>
                <a:close/>
                <a:moveTo>
                  <a:pt x="338" y="340"/>
                </a:moveTo>
                <a:cubicBezTo>
                  <a:pt x="400" y="340"/>
                  <a:pt x="400" y="340"/>
                  <a:pt x="400" y="340"/>
                </a:cubicBezTo>
                <a:cubicBezTo>
                  <a:pt x="400" y="406"/>
                  <a:pt x="400" y="406"/>
                  <a:pt x="400" y="406"/>
                </a:cubicBezTo>
                <a:cubicBezTo>
                  <a:pt x="338" y="406"/>
                  <a:pt x="338" y="406"/>
                  <a:pt x="338" y="406"/>
                </a:cubicBezTo>
                <a:lnTo>
                  <a:pt x="338" y="340"/>
                </a:lnTo>
                <a:close/>
                <a:moveTo>
                  <a:pt x="449" y="286"/>
                </a:moveTo>
                <a:cubicBezTo>
                  <a:pt x="525" y="286"/>
                  <a:pt x="525" y="286"/>
                  <a:pt x="525" y="286"/>
                </a:cubicBezTo>
                <a:cubicBezTo>
                  <a:pt x="529" y="286"/>
                  <a:pt x="532" y="283"/>
                  <a:pt x="532" y="279"/>
                </a:cubicBezTo>
                <a:cubicBezTo>
                  <a:pt x="532" y="199"/>
                  <a:pt x="532" y="199"/>
                  <a:pt x="532" y="199"/>
                </a:cubicBezTo>
                <a:cubicBezTo>
                  <a:pt x="532" y="195"/>
                  <a:pt x="529" y="192"/>
                  <a:pt x="525" y="192"/>
                </a:cubicBezTo>
                <a:cubicBezTo>
                  <a:pt x="449" y="192"/>
                  <a:pt x="449" y="192"/>
                  <a:pt x="449" y="192"/>
                </a:cubicBezTo>
                <a:cubicBezTo>
                  <a:pt x="445" y="192"/>
                  <a:pt x="442" y="195"/>
                  <a:pt x="442" y="199"/>
                </a:cubicBezTo>
                <a:cubicBezTo>
                  <a:pt x="442" y="279"/>
                  <a:pt x="442" y="279"/>
                  <a:pt x="442" y="279"/>
                </a:cubicBezTo>
                <a:cubicBezTo>
                  <a:pt x="442" y="283"/>
                  <a:pt x="445" y="286"/>
                  <a:pt x="449" y="286"/>
                </a:cubicBezTo>
                <a:close/>
                <a:moveTo>
                  <a:pt x="456" y="206"/>
                </a:moveTo>
                <a:cubicBezTo>
                  <a:pt x="518" y="206"/>
                  <a:pt x="518" y="206"/>
                  <a:pt x="518" y="206"/>
                </a:cubicBezTo>
                <a:cubicBezTo>
                  <a:pt x="518" y="272"/>
                  <a:pt x="518" y="272"/>
                  <a:pt x="518" y="272"/>
                </a:cubicBezTo>
                <a:cubicBezTo>
                  <a:pt x="456" y="272"/>
                  <a:pt x="456" y="272"/>
                  <a:pt x="456" y="272"/>
                </a:cubicBezTo>
                <a:lnTo>
                  <a:pt x="456" y="206"/>
                </a:lnTo>
                <a:close/>
                <a:moveTo>
                  <a:pt x="331" y="286"/>
                </a:moveTo>
                <a:cubicBezTo>
                  <a:pt x="407" y="286"/>
                  <a:pt x="407" y="286"/>
                  <a:pt x="407" y="286"/>
                </a:cubicBezTo>
                <a:cubicBezTo>
                  <a:pt x="411" y="286"/>
                  <a:pt x="414" y="283"/>
                  <a:pt x="414" y="279"/>
                </a:cubicBezTo>
                <a:cubicBezTo>
                  <a:pt x="414" y="199"/>
                  <a:pt x="414" y="199"/>
                  <a:pt x="414" y="199"/>
                </a:cubicBezTo>
                <a:cubicBezTo>
                  <a:pt x="414" y="195"/>
                  <a:pt x="411" y="192"/>
                  <a:pt x="407" y="192"/>
                </a:cubicBezTo>
                <a:cubicBezTo>
                  <a:pt x="331" y="192"/>
                  <a:pt x="331" y="192"/>
                  <a:pt x="331" y="192"/>
                </a:cubicBezTo>
                <a:cubicBezTo>
                  <a:pt x="327" y="192"/>
                  <a:pt x="324" y="195"/>
                  <a:pt x="324" y="199"/>
                </a:cubicBezTo>
                <a:cubicBezTo>
                  <a:pt x="324" y="279"/>
                  <a:pt x="324" y="279"/>
                  <a:pt x="324" y="279"/>
                </a:cubicBezTo>
                <a:cubicBezTo>
                  <a:pt x="324" y="283"/>
                  <a:pt x="327" y="286"/>
                  <a:pt x="331" y="286"/>
                </a:cubicBezTo>
                <a:close/>
                <a:moveTo>
                  <a:pt x="338" y="206"/>
                </a:moveTo>
                <a:cubicBezTo>
                  <a:pt x="400" y="206"/>
                  <a:pt x="400" y="206"/>
                  <a:pt x="400" y="206"/>
                </a:cubicBezTo>
                <a:cubicBezTo>
                  <a:pt x="400" y="272"/>
                  <a:pt x="400" y="272"/>
                  <a:pt x="400" y="272"/>
                </a:cubicBezTo>
                <a:cubicBezTo>
                  <a:pt x="338" y="272"/>
                  <a:pt x="338" y="272"/>
                  <a:pt x="338" y="272"/>
                </a:cubicBezTo>
                <a:lnTo>
                  <a:pt x="338" y="206"/>
                </a:lnTo>
                <a:close/>
                <a:moveTo>
                  <a:pt x="449" y="153"/>
                </a:moveTo>
                <a:cubicBezTo>
                  <a:pt x="525" y="153"/>
                  <a:pt x="525" y="153"/>
                  <a:pt x="525" y="153"/>
                </a:cubicBezTo>
                <a:cubicBezTo>
                  <a:pt x="529" y="153"/>
                  <a:pt x="532" y="150"/>
                  <a:pt x="532" y="146"/>
                </a:cubicBezTo>
                <a:cubicBezTo>
                  <a:pt x="532" y="66"/>
                  <a:pt x="532" y="66"/>
                  <a:pt x="532" y="66"/>
                </a:cubicBezTo>
                <a:cubicBezTo>
                  <a:pt x="532" y="62"/>
                  <a:pt x="529" y="59"/>
                  <a:pt x="525" y="59"/>
                </a:cubicBezTo>
                <a:cubicBezTo>
                  <a:pt x="449" y="59"/>
                  <a:pt x="449" y="59"/>
                  <a:pt x="449" y="59"/>
                </a:cubicBezTo>
                <a:cubicBezTo>
                  <a:pt x="445" y="59"/>
                  <a:pt x="442" y="62"/>
                  <a:pt x="442" y="66"/>
                </a:cubicBezTo>
                <a:cubicBezTo>
                  <a:pt x="442" y="146"/>
                  <a:pt x="442" y="146"/>
                  <a:pt x="442" y="146"/>
                </a:cubicBezTo>
                <a:cubicBezTo>
                  <a:pt x="442" y="150"/>
                  <a:pt x="445" y="153"/>
                  <a:pt x="449" y="153"/>
                </a:cubicBezTo>
                <a:close/>
                <a:moveTo>
                  <a:pt x="456" y="73"/>
                </a:moveTo>
                <a:cubicBezTo>
                  <a:pt x="518" y="73"/>
                  <a:pt x="518" y="73"/>
                  <a:pt x="518" y="73"/>
                </a:cubicBezTo>
                <a:cubicBezTo>
                  <a:pt x="518" y="139"/>
                  <a:pt x="518" y="139"/>
                  <a:pt x="518" y="139"/>
                </a:cubicBezTo>
                <a:cubicBezTo>
                  <a:pt x="456" y="139"/>
                  <a:pt x="456" y="139"/>
                  <a:pt x="456" y="139"/>
                </a:cubicBezTo>
                <a:lnTo>
                  <a:pt x="456" y="73"/>
                </a:lnTo>
                <a:close/>
                <a:moveTo>
                  <a:pt x="331" y="153"/>
                </a:moveTo>
                <a:cubicBezTo>
                  <a:pt x="407" y="153"/>
                  <a:pt x="407" y="153"/>
                  <a:pt x="407" y="153"/>
                </a:cubicBezTo>
                <a:cubicBezTo>
                  <a:pt x="411" y="153"/>
                  <a:pt x="414" y="150"/>
                  <a:pt x="414" y="146"/>
                </a:cubicBezTo>
                <a:cubicBezTo>
                  <a:pt x="414" y="66"/>
                  <a:pt x="414" y="66"/>
                  <a:pt x="414" y="66"/>
                </a:cubicBezTo>
                <a:cubicBezTo>
                  <a:pt x="414" y="62"/>
                  <a:pt x="411" y="59"/>
                  <a:pt x="407" y="59"/>
                </a:cubicBezTo>
                <a:cubicBezTo>
                  <a:pt x="331" y="59"/>
                  <a:pt x="331" y="59"/>
                  <a:pt x="331" y="59"/>
                </a:cubicBezTo>
                <a:cubicBezTo>
                  <a:pt x="327" y="59"/>
                  <a:pt x="324" y="62"/>
                  <a:pt x="324" y="66"/>
                </a:cubicBezTo>
                <a:cubicBezTo>
                  <a:pt x="324" y="146"/>
                  <a:pt x="324" y="146"/>
                  <a:pt x="324" y="146"/>
                </a:cubicBezTo>
                <a:cubicBezTo>
                  <a:pt x="324" y="150"/>
                  <a:pt x="327" y="153"/>
                  <a:pt x="331" y="153"/>
                </a:cubicBezTo>
                <a:close/>
                <a:moveTo>
                  <a:pt x="338" y="73"/>
                </a:moveTo>
                <a:cubicBezTo>
                  <a:pt x="400" y="73"/>
                  <a:pt x="400" y="73"/>
                  <a:pt x="400" y="73"/>
                </a:cubicBezTo>
                <a:cubicBezTo>
                  <a:pt x="400" y="139"/>
                  <a:pt x="400" y="139"/>
                  <a:pt x="400" y="139"/>
                </a:cubicBezTo>
                <a:cubicBezTo>
                  <a:pt x="338" y="139"/>
                  <a:pt x="338" y="139"/>
                  <a:pt x="338" y="139"/>
                </a:cubicBezTo>
                <a:lnTo>
                  <a:pt x="338" y="73"/>
                </a:lnTo>
                <a:close/>
                <a:moveTo>
                  <a:pt x="331" y="556"/>
                </a:moveTo>
                <a:cubicBezTo>
                  <a:pt x="407" y="556"/>
                  <a:pt x="407" y="556"/>
                  <a:pt x="407" y="556"/>
                </a:cubicBezTo>
                <a:cubicBezTo>
                  <a:pt x="411" y="556"/>
                  <a:pt x="414" y="553"/>
                  <a:pt x="414" y="549"/>
                </a:cubicBezTo>
                <a:cubicBezTo>
                  <a:pt x="414" y="468"/>
                  <a:pt x="414" y="468"/>
                  <a:pt x="414" y="468"/>
                </a:cubicBezTo>
                <a:cubicBezTo>
                  <a:pt x="414" y="465"/>
                  <a:pt x="411" y="461"/>
                  <a:pt x="407" y="461"/>
                </a:cubicBezTo>
                <a:cubicBezTo>
                  <a:pt x="331" y="461"/>
                  <a:pt x="331" y="461"/>
                  <a:pt x="331" y="461"/>
                </a:cubicBezTo>
                <a:cubicBezTo>
                  <a:pt x="327" y="461"/>
                  <a:pt x="324" y="465"/>
                  <a:pt x="324" y="468"/>
                </a:cubicBezTo>
                <a:cubicBezTo>
                  <a:pt x="324" y="549"/>
                  <a:pt x="324" y="549"/>
                  <a:pt x="324" y="549"/>
                </a:cubicBezTo>
                <a:cubicBezTo>
                  <a:pt x="324" y="553"/>
                  <a:pt x="327" y="556"/>
                  <a:pt x="331" y="556"/>
                </a:cubicBezTo>
                <a:close/>
                <a:moveTo>
                  <a:pt x="338" y="475"/>
                </a:moveTo>
                <a:cubicBezTo>
                  <a:pt x="400" y="475"/>
                  <a:pt x="400" y="475"/>
                  <a:pt x="400" y="475"/>
                </a:cubicBezTo>
                <a:cubicBezTo>
                  <a:pt x="400" y="542"/>
                  <a:pt x="400" y="542"/>
                  <a:pt x="400" y="542"/>
                </a:cubicBezTo>
                <a:cubicBezTo>
                  <a:pt x="338" y="542"/>
                  <a:pt x="338" y="542"/>
                  <a:pt x="338" y="542"/>
                </a:cubicBezTo>
                <a:lnTo>
                  <a:pt x="338" y="47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b="1" dirty="0"/>
          </a:p>
        </p:txBody>
      </p:sp>
      <p:grpSp>
        <p:nvGrpSpPr>
          <p:cNvPr id="125" name="Group 124"/>
          <p:cNvGrpSpPr/>
          <p:nvPr/>
        </p:nvGrpSpPr>
        <p:grpSpPr>
          <a:xfrm>
            <a:off x="2465237" y="3839784"/>
            <a:ext cx="1773592" cy="564572"/>
            <a:chOff x="707535" y="1760160"/>
            <a:chExt cx="1773592" cy="564572"/>
          </a:xfrm>
        </p:grpSpPr>
        <p:sp>
          <p:nvSpPr>
            <p:cNvPr id="127" name="Oval 126"/>
            <p:cNvSpPr/>
            <p:nvPr/>
          </p:nvSpPr>
          <p:spPr>
            <a:xfrm>
              <a:off x="707535" y="1760160"/>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128" name="Straight Connector 127"/>
            <p:cNvCxnSpPr>
              <a:cxnSpLocks/>
              <a:stCxn id="133" idx="37"/>
            </p:cNvCxnSpPr>
            <p:nvPr/>
          </p:nvCxnSpPr>
          <p:spPr>
            <a:xfrm>
              <a:off x="1190064" y="2029523"/>
              <a:ext cx="1291063" cy="2472"/>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grpSp>
      <p:cxnSp>
        <p:nvCxnSpPr>
          <p:cNvPr id="130" name="Straight Connector 129"/>
          <p:cNvCxnSpPr>
            <a:cxnSpLocks/>
          </p:cNvCxnSpPr>
          <p:nvPr/>
        </p:nvCxnSpPr>
        <p:spPr>
          <a:xfrm flipV="1">
            <a:off x="4274288" y="4270664"/>
            <a:ext cx="3740754" cy="27733"/>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3048000" y="3795410"/>
            <a:ext cx="1524000" cy="306559"/>
          </a:xfrm>
          <a:prstGeom prst="rect">
            <a:avLst/>
          </a:prstGeom>
          <a:noFill/>
        </p:spPr>
        <p:txBody>
          <a:bodyPr wrap="square" rtlCol="0">
            <a:spAutoFit/>
          </a:bodyPr>
          <a:lstStyle/>
          <a:p>
            <a:pPr>
              <a:lnSpc>
                <a:spcPct val="87000"/>
              </a:lnSpc>
            </a:pPr>
            <a:r>
              <a:rPr lang="en-US" sz="1600" b="1"/>
              <a:t>ERTMS</a:t>
            </a:r>
            <a:endParaRPr lang="en-US" sz="1100" b="1"/>
          </a:p>
        </p:txBody>
      </p:sp>
      <p:sp>
        <p:nvSpPr>
          <p:cNvPr id="133" name="Freeform 110"/>
          <p:cNvSpPr>
            <a:spLocks noEditPoints="1"/>
          </p:cNvSpPr>
          <p:nvPr/>
        </p:nvSpPr>
        <p:spPr bwMode="auto">
          <a:xfrm>
            <a:off x="2543868" y="3913793"/>
            <a:ext cx="405067" cy="384604"/>
          </a:xfrm>
          <a:custGeom>
            <a:avLst/>
            <a:gdLst>
              <a:gd name="T0" fmla="*/ 431 w 693"/>
              <a:gd name="T1" fmla="*/ 92 h 693"/>
              <a:gd name="T2" fmla="*/ 353 w 693"/>
              <a:gd name="T3" fmla="*/ 24 h 693"/>
              <a:gd name="T4" fmla="*/ 346 w 693"/>
              <a:gd name="T5" fmla="*/ 246 h 693"/>
              <a:gd name="T6" fmla="*/ 339 w 693"/>
              <a:gd name="T7" fmla="*/ 24 h 693"/>
              <a:gd name="T8" fmla="*/ 267 w 693"/>
              <a:gd name="T9" fmla="*/ 94 h 693"/>
              <a:gd name="T10" fmla="*/ 262 w 693"/>
              <a:gd name="T11" fmla="*/ 82 h 693"/>
              <a:gd name="T12" fmla="*/ 343 w 693"/>
              <a:gd name="T13" fmla="*/ 2 h 693"/>
              <a:gd name="T14" fmla="*/ 344 w 693"/>
              <a:gd name="T15" fmla="*/ 1 h 693"/>
              <a:gd name="T16" fmla="*/ 345 w 693"/>
              <a:gd name="T17" fmla="*/ 1 h 693"/>
              <a:gd name="T18" fmla="*/ 348 w 693"/>
              <a:gd name="T19" fmla="*/ 1 h 693"/>
              <a:gd name="T20" fmla="*/ 349 w 693"/>
              <a:gd name="T21" fmla="*/ 1 h 693"/>
              <a:gd name="T22" fmla="*/ 350 w 693"/>
              <a:gd name="T23" fmla="*/ 2 h 693"/>
              <a:gd name="T24" fmla="*/ 431 w 693"/>
              <a:gd name="T25" fmla="*/ 82 h 693"/>
              <a:gd name="T26" fmla="*/ 353 w 693"/>
              <a:gd name="T27" fmla="*/ 669 h 693"/>
              <a:gd name="T28" fmla="*/ 346 w 693"/>
              <a:gd name="T29" fmla="*/ 447 h 693"/>
              <a:gd name="T30" fmla="*/ 339 w 693"/>
              <a:gd name="T31" fmla="*/ 669 h 693"/>
              <a:gd name="T32" fmla="*/ 262 w 693"/>
              <a:gd name="T33" fmla="*/ 602 h 693"/>
              <a:gd name="T34" fmla="*/ 342 w 693"/>
              <a:gd name="T35" fmla="*/ 691 h 693"/>
              <a:gd name="T36" fmla="*/ 343 w 693"/>
              <a:gd name="T37" fmla="*/ 692 h 693"/>
              <a:gd name="T38" fmla="*/ 344 w 693"/>
              <a:gd name="T39" fmla="*/ 693 h 693"/>
              <a:gd name="T40" fmla="*/ 346 w 693"/>
              <a:gd name="T41" fmla="*/ 693 h 693"/>
              <a:gd name="T42" fmla="*/ 349 w 693"/>
              <a:gd name="T43" fmla="*/ 693 h 693"/>
              <a:gd name="T44" fmla="*/ 350 w 693"/>
              <a:gd name="T45" fmla="*/ 692 h 693"/>
              <a:gd name="T46" fmla="*/ 351 w 693"/>
              <a:gd name="T47" fmla="*/ 691 h 693"/>
              <a:gd name="T48" fmla="*/ 431 w 693"/>
              <a:gd name="T49" fmla="*/ 602 h 693"/>
              <a:gd name="T50" fmla="*/ 692 w 693"/>
              <a:gd name="T51" fmla="*/ 351 h 693"/>
              <a:gd name="T52" fmla="*/ 692 w 693"/>
              <a:gd name="T53" fmla="*/ 349 h 693"/>
              <a:gd name="T54" fmla="*/ 693 w 693"/>
              <a:gd name="T55" fmla="*/ 348 h 693"/>
              <a:gd name="T56" fmla="*/ 693 w 693"/>
              <a:gd name="T57" fmla="*/ 345 h 693"/>
              <a:gd name="T58" fmla="*/ 692 w 693"/>
              <a:gd name="T59" fmla="*/ 344 h 693"/>
              <a:gd name="T60" fmla="*/ 692 w 693"/>
              <a:gd name="T61" fmla="*/ 343 h 693"/>
              <a:gd name="T62" fmla="*/ 611 w 693"/>
              <a:gd name="T63" fmla="*/ 262 h 693"/>
              <a:gd name="T64" fmla="*/ 601 w 693"/>
              <a:gd name="T65" fmla="*/ 272 h 693"/>
              <a:gd name="T66" fmla="*/ 454 w 693"/>
              <a:gd name="T67" fmla="*/ 340 h 693"/>
              <a:gd name="T68" fmla="*/ 454 w 693"/>
              <a:gd name="T69" fmla="*/ 354 h 693"/>
              <a:gd name="T70" fmla="*/ 601 w 693"/>
              <a:gd name="T71" fmla="*/ 421 h 693"/>
              <a:gd name="T72" fmla="*/ 606 w 693"/>
              <a:gd name="T73" fmla="*/ 433 h 693"/>
              <a:gd name="T74" fmla="*/ 691 w 693"/>
              <a:gd name="T75" fmla="*/ 352 h 693"/>
              <a:gd name="T76" fmla="*/ 239 w 693"/>
              <a:gd name="T77" fmla="*/ 340 h 693"/>
              <a:gd name="T78" fmla="*/ 92 w 693"/>
              <a:gd name="T79" fmla="*/ 272 h 693"/>
              <a:gd name="T80" fmla="*/ 82 w 693"/>
              <a:gd name="T81" fmla="*/ 262 h 693"/>
              <a:gd name="T82" fmla="*/ 1 w 693"/>
              <a:gd name="T83" fmla="*/ 343 h 693"/>
              <a:gd name="T84" fmla="*/ 1 w 693"/>
              <a:gd name="T85" fmla="*/ 344 h 693"/>
              <a:gd name="T86" fmla="*/ 0 w 693"/>
              <a:gd name="T87" fmla="*/ 345 h 693"/>
              <a:gd name="T88" fmla="*/ 0 w 693"/>
              <a:gd name="T89" fmla="*/ 349 h 693"/>
              <a:gd name="T90" fmla="*/ 1 w 693"/>
              <a:gd name="T91" fmla="*/ 350 h 693"/>
              <a:gd name="T92" fmla="*/ 2 w 693"/>
              <a:gd name="T93" fmla="*/ 352 h 693"/>
              <a:gd name="T94" fmla="*/ 87 w 693"/>
              <a:gd name="T95" fmla="*/ 433 h 693"/>
              <a:gd name="T96" fmla="*/ 92 w 693"/>
              <a:gd name="T97" fmla="*/ 421 h 693"/>
              <a:gd name="T98" fmla="*/ 239 w 693"/>
              <a:gd name="T99" fmla="*/ 354 h 693"/>
              <a:gd name="T100" fmla="*/ 239 w 693"/>
              <a:gd name="T101" fmla="*/ 340 h 693"/>
              <a:gd name="T102" fmla="*/ 322 w 693"/>
              <a:gd name="T103" fmla="*/ 347 h 693"/>
              <a:gd name="T104" fmla="*/ 371 w 693"/>
              <a:gd name="T105" fmla="*/ 347 h 693"/>
              <a:gd name="T106" fmla="*/ 346 w 693"/>
              <a:gd name="T107" fmla="*/ 357 h 693"/>
              <a:gd name="T108" fmla="*/ 346 w 693"/>
              <a:gd name="T109" fmla="*/ 337 h 693"/>
              <a:gd name="T110" fmla="*/ 346 w 693"/>
              <a:gd name="T111" fmla="*/ 35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3" h="693">
                <a:moveTo>
                  <a:pt x="431" y="82"/>
                </a:moveTo>
                <a:cubicBezTo>
                  <a:pt x="434" y="85"/>
                  <a:pt x="434" y="89"/>
                  <a:pt x="431" y="92"/>
                </a:cubicBezTo>
                <a:cubicBezTo>
                  <a:pt x="428" y="95"/>
                  <a:pt x="424" y="95"/>
                  <a:pt x="421" y="92"/>
                </a:cubicBezTo>
                <a:cubicBezTo>
                  <a:pt x="353" y="24"/>
                  <a:pt x="353" y="24"/>
                  <a:pt x="353" y="24"/>
                </a:cubicBezTo>
                <a:cubicBezTo>
                  <a:pt x="353" y="239"/>
                  <a:pt x="353" y="239"/>
                  <a:pt x="353" y="239"/>
                </a:cubicBezTo>
                <a:cubicBezTo>
                  <a:pt x="353" y="243"/>
                  <a:pt x="350" y="246"/>
                  <a:pt x="346" y="246"/>
                </a:cubicBezTo>
                <a:cubicBezTo>
                  <a:pt x="343" y="246"/>
                  <a:pt x="339" y="243"/>
                  <a:pt x="339" y="239"/>
                </a:cubicBezTo>
                <a:cubicBezTo>
                  <a:pt x="339" y="24"/>
                  <a:pt x="339" y="24"/>
                  <a:pt x="339" y="24"/>
                </a:cubicBezTo>
                <a:cubicBezTo>
                  <a:pt x="272" y="92"/>
                  <a:pt x="272" y="92"/>
                  <a:pt x="272" y="92"/>
                </a:cubicBezTo>
                <a:cubicBezTo>
                  <a:pt x="271" y="93"/>
                  <a:pt x="269" y="94"/>
                  <a:pt x="267" y="94"/>
                </a:cubicBezTo>
                <a:cubicBezTo>
                  <a:pt x="265" y="94"/>
                  <a:pt x="263" y="93"/>
                  <a:pt x="262" y="92"/>
                </a:cubicBezTo>
                <a:cubicBezTo>
                  <a:pt x="259" y="89"/>
                  <a:pt x="259" y="85"/>
                  <a:pt x="262" y="82"/>
                </a:cubicBezTo>
                <a:cubicBezTo>
                  <a:pt x="342" y="3"/>
                  <a:pt x="342" y="3"/>
                  <a:pt x="342" y="3"/>
                </a:cubicBezTo>
                <a:cubicBezTo>
                  <a:pt x="342" y="2"/>
                  <a:pt x="342" y="2"/>
                  <a:pt x="343" y="2"/>
                </a:cubicBezTo>
                <a:cubicBezTo>
                  <a:pt x="343" y="2"/>
                  <a:pt x="343" y="2"/>
                  <a:pt x="343" y="2"/>
                </a:cubicBezTo>
                <a:cubicBezTo>
                  <a:pt x="343" y="1"/>
                  <a:pt x="343" y="1"/>
                  <a:pt x="344" y="1"/>
                </a:cubicBezTo>
                <a:cubicBezTo>
                  <a:pt x="344" y="1"/>
                  <a:pt x="344" y="1"/>
                  <a:pt x="344" y="1"/>
                </a:cubicBezTo>
                <a:cubicBezTo>
                  <a:pt x="344" y="1"/>
                  <a:pt x="345" y="1"/>
                  <a:pt x="345" y="1"/>
                </a:cubicBezTo>
                <a:cubicBezTo>
                  <a:pt x="346" y="1"/>
                  <a:pt x="346" y="0"/>
                  <a:pt x="346" y="0"/>
                </a:cubicBezTo>
                <a:cubicBezTo>
                  <a:pt x="347" y="0"/>
                  <a:pt x="347" y="1"/>
                  <a:pt x="348" y="1"/>
                </a:cubicBezTo>
                <a:cubicBezTo>
                  <a:pt x="348" y="1"/>
                  <a:pt x="348" y="1"/>
                  <a:pt x="349" y="1"/>
                </a:cubicBezTo>
                <a:cubicBezTo>
                  <a:pt x="349" y="1"/>
                  <a:pt x="349" y="1"/>
                  <a:pt x="349" y="1"/>
                </a:cubicBezTo>
                <a:cubicBezTo>
                  <a:pt x="350" y="1"/>
                  <a:pt x="350" y="1"/>
                  <a:pt x="350" y="2"/>
                </a:cubicBezTo>
                <a:cubicBezTo>
                  <a:pt x="350" y="2"/>
                  <a:pt x="350" y="2"/>
                  <a:pt x="350" y="2"/>
                </a:cubicBezTo>
                <a:cubicBezTo>
                  <a:pt x="351" y="2"/>
                  <a:pt x="351" y="2"/>
                  <a:pt x="351" y="3"/>
                </a:cubicBezTo>
                <a:lnTo>
                  <a:pt x="431" y="82"/>
                </a:lnTo>
                <a:close/>
                <a:moveTo>
                  <a:pt x="421" y="602"/>
                </a:moveTo>
                <a:cubicBezTo>
                  <a:pt x="353" y="669"/>
                  <a:pt x="353" y="669"/>
                  <a:pt x="353" y="669"/>
                </a:cubicBezTo>
                <a:cubicBezTo>
                  <a:pt x="353" y="454"/>
                  <a:pt x="353" y="454"/>
                  <a:pt x="353" y="454"/>
                </a:cubicBezTo>
                <a:cubicBezTo>
                  <a:pt x="353" y="450"/>
                  <a:pt x="350" y="447"/>
                  <a:pt x="346" y="447"/>
                </a:cubicBezTo>
                <a:cubicBezTo>
                  <a:pt x="343" y="447"/>
                  <a:pt x="339" y="450"/>
                  <a:pt x="339" y="454"/>
                </a:cubicBezTo>
                <a:cubicBezTo>
                  <a:pt x="339" y="669"/>
                  <a:pt x="339" y="669"/>
                  <a:pt x="339" y="669"/>
                </a:cubicBezTo>
                <a:cubicBezTo>
                  <a:pt x="272" y="602"/>
                  <a:pt x="272" y="602"/>
                  <a:pt x="272" y="602"/>
                </a:cubicBezTo>
                <a:cubicBezTo>
                  <a:pt x="269" y="599"/>
                  <a:pt x="265" y="599"/>
                  <a:pt x="262" y="602"/>
                </a:cubicBezTo>
                <a:cubicBezTo>
                  <a:pt x="259" y="604"/>
                  <a:pt x="259" y="609"/>
                  <a:pt x="262" y="612"/>
                </a:cubicBezTo>
                <a:cubicBezTo>
                  <a:pt x="342" y="691"/>
                  <a:pt x="342" y="691"/>
                  <a:pt x="342" y="691"/>
                </a:cubicBezTo>
                <a:cubicBezTo>
                  <a:pt x="342" y="691"/>
                  <a:pt x="342" y="692"/>
                  <a:pt x="343" y="692"/>
                </a:cubicBezTo>
                <a:cubicBezTo>
                  <a:pt x="343" y="692"/>
                  <a:pt x="343" y="692"/>
                  <a:pt x="343" y="692"/>
                </a:cubicBezTo>
                <a:cubicBezTo>
                  <a:pt x="343" y="692"/>
                  <a:pt x="343" y="692"/>
                  <a:pt x="344" y="693"/>
                </a:cubicBezTo>
                <a:cubicBezTo>
                  <a:pt x="344" y="693"/>
                  <a:pt x="344" y="693"/>
                  <a:pt x="344" y="693"/>
                </a:cubicBezTo>
                <a:cubicBezTo>
                  <a:pt x="344" y="693"/>
                  <a:pt x="345" y="693"/>
                  <a:pt x="345" y="693"/>
                </a:cubicBezTo>
                <a:cubicBezTo>
                  <a:pt x="346" y="693"/>
                  <a:pt x="346" y="693"/>
                  <a:pt x="346" y="693"/>
                </a:cubicBezTo>
                <a:cubicBezTo>
                  <a:pt x="347" y="693"/>
                  <a:pt x="347" y="693"/>
                  <a:pt x="348" y="693"/>
                </a:cubicBezTo>
                <a:cubicBezTo>
                  <a:pt x="348" y="693"/>
                  <a:pt x="348" y="693"/>
                  <a:pt x="349" y="693"/>
                </a:cubicBezTo>
                <a:cubicBezTo>
                  <a:pt x="349" y="693"/>
                  <a:pt x="349" y="693"/>
                  <a:pt x="349" y="693"/>
                </a:cubicBezTo>
                <a:cubicBezTo>
                  <a:pt x="350" y="692"/>
                  <a:pt x="350" y="692"/>
                  <a:pt x="350" y="692"/>
                </a:cubicBezTo>
                <a:cubicBezTo>
                  <a:pt x="350" y="692"/>
                  <a:pt x="350" y="692"/>
                  <a:pt x="350" y="692"/>
                </a:cubicBezTo>
                <a:cubicBezTo>
                  <a:pt x="351" y="692"/>
                  <a:pt x="351" y="691"/>
                  <a:pt x="351" y="691"/>
                </a:cubicBezTo>
                <a:cubicBezTo>
                  <a:pt x="431" y="612"/>
                  <a:pt x="431" y="612"/>
                  <a:pt x="431" y="612"/>
                </a:cubicBezTo>
                <a:cubicBezTo>
                  <a:pt x="434" y="609"/>
                  <a:pt x="434" y="604"/>
                  <a:pt x="431" y="602"/>
                </a:cubicBezTo>
                <a:cubicBezTo>
                  <a:pt x="428" y="599"/>
                  <a:pt x="424" y="599"/>
                  <a:pt x="421" y="602"/>
                </a:cubicBezTo>
                <a:close/>
                <a:moveTo>
                  <a:pt x="692" y="351"/>
                </a:moveTo>
                <a:cubicBezTo>
                  <a:pt x="692" y="351"/>
                  <a:pt x="692" y="351"/>
                  <a:pt x="692" y="351"/>
                </a:cubicBezTo>
                <a:cubicBezTo>
                  <a:pt x="692" y="350"/>
                  <a:pt x="692" y="350"/>
                  <a:pt x="692" y="349"/>
                </a:cubicBezTo>
                <a:cubicBezTo>
                  <a:pt x="692" y="349"/>
                  <a:pt x="692" y="349"/>
                  <a:pt x="692" y="349"/>
                </a:cubicBezTo>
                <a:cubicBezTo>
                  <a:pt x="692" y="349"/>
                  <a:pt x="693" y="349"/>
                  <a:pt x="693" y="348"/>
                </a:cubicBezTo>
                <a:cubicBezTo>
                  <a:pt x="693" y="348"/>
                  <a:pt x="693" y="347"/>
                  <a:pt x="693" y="347"/>
                </a:cubicBezTo>
                <a:cubicBezTo>
                  <a:pt x="693" y="346"/>
                  <a:pt x="693" y="346"/>
                  <a:pt x="693" y="345"/>
                </a:cubicBezTo>
                <a:cubicBezTo>
                  <a:pt x="693" y="345"/>
                  <a:pt x="692" y="345"/>
                  <a:pt x="692" y="344"/>
                </a:cubicBezTo>
                <a:cubicBezTo>
                  <a:pt x="692" y="344"/>
                  <a:pt x="692" y="344"/>
                  <a:pt x="692" y="344"/>
                </a:cubicBezTo>
                <a:cubicBezTo>
                  <a:pt x="692" y="344"/>
                  <a:pt x="692" y="343"/>
                  <a:pt x="692" y="343"/>
                </a:cubicBezTo>
                <a:cubicBezTo>
                  <a:pt x="692" y="343"/>
                  <a:pt x="692" y="343"/>
                  <a:pt x="692" y="343"/>
                </a:cubicBezTo>
                <a:cubicBezTo>
                  <a:pt x="691" y="343"/>
                  <a:pt x="691" y="342"/>
                  <a:pt x="691" y="342"/>
                </a:cubicBezTo>
                <a:cubicBezTo>
                  <a:pt x="611" y="262"/>
                  <a:pt x="611" y="262"/>
                  <a:pt x="611" y="262"/>
                </a:cubicBezTo>
                <a:cubicBezTo>
                  <a:pt x="608" y="260"/>
                  <a:pt x="604" y="260"/>
                  <a:pt x="601" y="262"/>
                </a:cubicBezTo>
                <a:cubicBezTo>
                  <a:pt x="599" y="265"/>
                  <a:pt x="599" y="269"/>
                  <a:pt x="601" y="272"/>
                </a:cubicBezTo>
                <a:cubicBezTo>
                  <a:pt x="669" y="340"/>
                  <a:pt x="669" y="340"/>
                  <a:pt x="669" y="340"/>
                </a:cubicBezTo>
                <a:cubicBezTo>
                  <a:pt x="454" y="340"/>
                  <a:pt x="454" y="340"/>
                  <a:pt x="454" y="340"/>
                </a:cubicBezTo>
                <a:cubicBezTo>
                  <a:pt x="450" y="340"/>
                  <a:pt x="447" y="343"/>
                  <a:pt x="447" y="347"/>
                </a:cubicBezTo>
                <a:cubicBezTo>
                  <a:pt x="447" y="351"/>
                  <a:pt x="450" y="354"/>
                  <a:pt x="454" y="354"/>
                </a:cubicBezTo>
                <a:cubicBezTo>
                  <a:pt x="669" y="354"/>
                  <a:pt x="669" y="354"/>
                  <a:pt x="669" y="354"/>
                </a:cubicBezTo>
                <a:cubicBezTo>
                  <a:pt x="601" y="421"/>
                  <a:pt x="601" y="421"/>
                  <a:pt x="601" y="421"/>
                </a:cubicBezTo>
                <a:cubicBezTo>
                  <a:pt x="599" y="424"/>
                  <a:pt x="599" y="429"/>
                  <a:pt x="601" y="431"/>
                </a:cubicBezTo>
                <a:cubicBezTo>
                  <a:pt x="603" y="433"/>
                  <a:pt x="604" y="433"/>
                  <a:pt x="606" y="433"/>
                </a:cubicBezTo>
                <a:cubicBezTo>
                  <a:pt x="608" y="433"/>
                  <a:pt x="610" y="433"/>
                  <a:pt x="611" y="431"/>
                </a:cubicBezTo>
                <a:cubicBezTo>
                  <a:pt x="691" y="352"/>
                  <a:pt x="691" y="352"/>
                  <a:pt x="691" y="352"/>
                </a:cubicBezTo>
                <a:cubicBezTo>
                  <a:pt x="691" y="351"/>
                  <a:pt x="691" y="351"/>
                  <a:pt x="692" y="351"/>
                </a:cubicBezTo>
                <a:close/>
                <a:moveTo>
                  <a:pt x="239" y="340"/>
                </a:moveTo>
                <a:cubicBezTo>
                  <a:pt x="24" y="340"/>
                  <a:pt x="24" y="340"/>
                  <a:pt x="24" y="340"/>
                </a:cubicBezTo>
                <a:cubicBezTo>
                  <a:pt x="92" y="272"/>
                  <a:pt x="92" y="272"/>
                  <a:pt x="92" y="272"/>
                </a:cubicBezTo>
                <a:cubicBezTo>
                  <a:pt x="94" y="269"/>
                  <a:pt x="94" y="265"/>
                  <a:pt x="92" y="262"/>
                </a:cubicBezTo>
                <a:cubicBezTo>
                  <a:pt x="89" y="260"/>
                  <a:pt x="84" y="260"/>
                  <a:pt x="82" y="262"/>
                </a:cubicBezTo>
                <a:cubicBezTo>
                  <a:pt x="2" y="342"/>
                  <a:pt x="2" y="342"/>
                  <a:pt x="2" y="342"/>
                </a:cubicBezTo>
                <a:cubicBezTo>
                  <a:pt x="2" y="342"/>
                  <a:pt x="2" y="343"/>
                  <a:pt x="1" y="343"/>
                </a:cubicBezTo>
                <a:cubicBezTo>
                  <a:pt x="1" y="343"/>
                  <a:pt x="1" y="343"/>
                  <a:pt x="1" y="343"/>
                </a:cubicBezTo>
                <a:cubicBezTo>
                  <a:pt x="1" y="344"/>
                  <a:pt x="1" y="344"/>
                  <a:pt x="1" y="344"/>
                </a:cubicBezTo>
                <a:cubicBezTo>
                  <a:pt x="1" y="344"/>
                  <a:pt x="1" y="345"/>
                  <a:pt x="0" y="345"/>
                </a:cubicBezTo>
                <a:cubicBezTo>
                  <a:pt x="0" y="345"/>
                  <a:pt x="0" y="345"/>
                  <a:pt x="0" y="345"/>
                </a:cubicBezTo>
                <a:cubicBezTo>
                  <a:pt x="0" y="346"/>
                  <a:pt x="0" y="347"/>
                  <a:pt x="0" y="348"/>
                </a:cubicBezTo>
                <a:cubicBezTo>
                  <a:pt x="0" y="348"/>
                  <a:pt x="0" y="349"/>
                  <a:pt x="0" y="349"/>
                </a:cubicBezTo>
                <a:cubicBezTo>
                  <a:pt x="1" y="349"/>
                  <a:pt x="1" y="349"/>
                  <a:pt x="1" y="349"/>
                </a:cubicBezTo>
                <a:cubicBezTo>
                  <a:pt x="1" y="350"/>
                  <a:pt x="1" y="350"/>
                  <a:pt x="1" y="350"/>
                </a:cubicBezTo>
                <a:cubicBezTo>
                  <a:pt x="1" y="350"/>
                  <a:pt x="1" y="351"/>
                  <a:pt x="1" y="351"/>
                </a:cubicBezTo>
                <a:cubicBezTo>
                  <a:pt x="2" y="351"/>
                  <a:pt x="2" y="351"/>
                  <a:pt x="2" y="352"/>
                </a:cubicBezTo>
                <a:cubicBezTo>
                  <a:pt x="82" y="431"/>
                  <a:pt x="82" y="431"/>
                  <a:pt x="82" y="431"/>
                </a:cubicBezTo>
                <a:cubicBezTo>
                  <a:pt x="83" y="433"/>
                  <a:pt x="85" y="433"/>
                  <a:pt x="87" y="433"/>
                </a:cubicBezTo>
                <a:cubicBezTo>
                  <a:pt x="88" y="433"/>
                  <a:pt x="90" y="433"/>
                  <a:pt x="92" y="431"/>
                </a:cubicBezTo>
                <a:cubicBezTo>
                  <a:pt x="94" y="429"/>
                  <a:pt x="94" y="424"/>
                  <a:pt x="92" y="421"/>
                </a:cubicBezTo>
                <a:cubicBezTo>
                  <a:pt x="24" y="354"/>
                  <a:pt x="24" y="354"/>
                  <a:pt x="24" y="354"/>
                </a:cubicBezTo>
                <a:cubicBezTo>
                  <a:pt x="239" y="354"/>
                  <a:pt x="239" y="354"/>
                  <a:pt x="239" y="354"/>
                </a:cubicBezTo>
                <a:cubicBezTo>
                  <a:pt x="243" y="354"/>
                  <a:pt x="246" y="351"/>
                  <a:pt x="246" y="347"/>
                </a:cubicBezTo>
                <a:cubicBezTo>
                  <a:pt x="246" y="343"/>
                  <a:pt x="243" y="340"/>
                  <a:pt x="239" y="340"/>
                </a:cubicBezTo>
                <a:close/>
                <a:moveTo>
                  <a:pt x="346" y="371"/>
                </a:moveTo>
                <a:cubicBezTo>
                  <a:pt x="333" y="371"/>
                  <a:pt x="322" y="360"/>
                  <a:pt x="322" y="347"/>
                </a:cubicBezTo>
                <a:cubicBezTo>
                  <a:pt x="322" y="333"/>
                  <a:pt x="333" y="323"/>
                  <a:pt x="346" y="323"/>
                </a:cubicBezTo>
                <a:cubicBezTo>
                  <a:pt x="360" y="323"/>
                  <a:pt x="371" y="333"/>
                  <a:pt x="371" y="347"/>
                </a:cubicBezTo>
                <a:cubicBezTo>
                  <a:pt x="371" y="360"/>
                  <a:pt x="360" y="371"/>
                  <a:pt x="346" y="371"/>
                </a:cubicBezTo>
                <a:close/>
                <a:moveTo>
                  <a:pt x="346" y="357"/>
                </a:moveTo>
                <a:cubicBezTo>
                  <a:pt x="352" y="357"/>
                  <a:pt x="357" y="352"/>
                  <a:pt x="357" y="347"/>
                </a:cubicBezTo>
                <a:cubicBezTo>
                  <a:pt x="357" y="341"/>
                  <a:pt x="352" y="337"/>
                  <a:pt x="346" y="337"/>
                </a:cubicBezTo>
                <a:cubicBezTo>
                  <a:pt x="341" y="337"/>
                  <a:pt x="336" y="341"/>
                  <a:pt x="336" y="347"/>
                </a:cubicBezTo>
                <a:cubicBezTo>
                  <a:pt x="336" y="352"/>
                  <a:pt x="341" y="357"/>
                  <a:pt x="346" y="3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Oval 136"/>
          <p:cNvSpPr/>
          <p:nvPr/>
        </p:nvSpPr>
        <p:spPr>
          <a:xfrm>
            <a:off x="3286789" y="4529375"/>
            <a:ext cx="564572" cy="564572"/>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138" name="Straight Connector 137"/>
          <p:cNvCxnSpPr>
            <a:cxnSpLocks/>
          </p:cNvCxnSpPr>
          <p:nvPr/>
        </p:nvCxnSpPr>
        <p:spPr>
          <a:xfrm>
            <a:off x="3851361" y="4808337"/>
            <a:ext cx="1343491"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a:cxnSpLocks/>
          </p:cNvCxnSpPr>
          <p:nvPr/>
        </p:nvCxnSpPr>
        <p:spPr>
          <a:xfrm flipV="1">
            <a:off x="5194852" y="4937018"/>
            <a:ext cx="2820190" cy="27358"/>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3807534" y="4498900"/>
            <a:ext cx="2242297" cy="306559"/>
          </a:xfrm>
          <a:prstGeom prst="rect">
            <a:avLst/>
          </a:prstGeom>
          <a:noFill/>
        </p:spPr>
        <p:txBody>
          <a:bodyPr wrap="square" rtlCol="0">
            <a:spAutoFit/>
          </a:bodyPr>
          <a:lstStyle/>
          <a:p>
            <a:pPr>
              <a:lnSpc>
                <a:spcPct val="87000"/>
              </a:lnSpc>
            </a:pPr>
            <a:r>
              <a:rPr lang="en-US" sz="1600" b="1"/>
              <a:t>Electrification</a:t>
            </a:r>
            <a:endParaRPr lang="en-US" sz="1100" b="1"/>
          </a:p>
        </p:txBody>
      </p:sp>
      <p:sp>
        <p:nvSpPr>
          <p:cNvPr id="148" name="Freeform 27"/>
          <p:cNvSpPr>
            <a:spLocks noEditPoints="1"/>
          </p:cNvSpPr>
          <p:nvPr/>
        </p:nvSpPr>
        <p:spPr bwMode="auto">
          <a:xfrm>
            <a:off x="3437083" y="4608471"/>
            <a:ext cx="263973" cy="394892"/>
          </a:xfrm>
          <a:custGeom>
            <a:avLst/>
            <a:gdLst>
              <a:gd name="T0" fmla="*/ 322 w 445"/>
              <a:gd name="T1" fmla="*/ 140 h 693"/>
              <a:gd name="T2" fmla="*/ 434 w 445"/>
              <a:gd name="T3" fmla="*/ 71 h 693"/>
              <a:gd name="T4" fmla="*/ 443 w 445"/>
              <a:gd name="T5" fmla="*/ 67 h 693"/>
              <a:gd name="T6" fmla="*/ 318 w 445"/>
              <a:gd name="T7" fmla="*/ 1 h 693"/>
              <a:gd name="T8" fmla="*/ 318 w 445"/>
              <a:gd name="T9" fmla="*/ 1 h 693"/>
              <a:gd name="T10" fmla="*/ 317 w 445"/>
              <a:gd name="T11" fmla="*/ 0 h 693"/>
              <a:gd name="T12" fmla="*/ 317 w 445"/>
              <a:gd name="T13" fmla="*/ 0 h 693"/>
              <a:gd name="T14" fmla="*/ 315 w 445"/>
              <a:gd name="T15" fmla="*/ 0 h 693"/>
              <a:gd name="T16" fmla="*/ 315 w 445"/>
              <a:gd name="T17" fmla="*/ 0 h 693"/>
              <a:gd name="T18" fmla="*/ 129 w 445"/>
              <a:gd name="T19" fmla="*/ 0 h 693"/>
              <a:gd name="T20" fmla="*/ 129 w 445"/>
              <a:gd name="T21" fmla="*/ 0 h 693"/>
              <a:gd name="T22" fmla="*/ 128 w 445"/>
              <a:gd name="T23" fmla="*/ 0 h 693"/>
              <a:gd name="T24" fmla="*/ 127 w 445"/>
              <a:gd name="T25" fmla="*/ 0 h 693"/>
              <a:gd name="T26" fmla="*/ 127 w 445"/>
              <a:gd name="T27" fmla="*/ 1 h 693"/>
              <a:gd name="T28" fmla="*/ 5 w 445"/>
              <a:gd name="T29" fmla="*/ 58 h 693"/>
              <a:gd name="T30" fmla="*/ 8 w 445"/>
              <a:gd name="T31" fmla="*/ 71 h 693"/>
              <a:gd name="T32" fmla="*/ 123 w 445"/>
              <a:gd name="T33" fmla="*/ 18 h 693"/>
              <a:gd name="T34" fmla="*/ 5 w 445"/>
              <a:gd name="T35" fmla="*/ 195 h 693"/>
              <a:gd name="T36" fmla="*/ 8 w 445"/>
              <a:gd name="T37" fmla="*/ 208 h 693"/>
              <a:gd name="T38" fmla="*/ 123 w 445"/>
              <a:gd name="T39" fmla="*/ 155 h 693"/>
              <a:gd name="T40" fmla="*/ 21 w 445"/>
              <a:gd name="T41" fmla="*/ 684 h 693"/>
              <a:gd name="T42" fmla="*/ 28 w 445"/>
              <a:gd name="T43" fmla="*/ 693 h 693"/>
              <a:gd name="T44" fmla="*/ 222 w 445"/>
              <a:gd name="T45" fmla="*/ 424 h 693"/>
              <a:gd name="T46" fmla="*/ 417 w 445"/>
              <a:gd name="T47" fmla="*/ 693 h 693"/>
              <a:gd name="T48" fmla="*/ 423 w 445"/>
              <a:gd name="T49" fmla="*/ 684 h 693"/>
              <a:gd name="T50" fmla="*/ 322 w 445"/>
              <a:gd name="T51" fmla="*/ 155 h 693"/>
              <a:gd name="T52" fmla="*/ 437 w 445"/>
              <a:gd name="T53" fmla="*/ 208 h 693"/>
              <a:gd name="T54" fmla="*/ 440 w 445"/>
              <a:gd name="T55" fmla="*/ 195 h 693"/>
              <a:gd name="T56" fmla="*/ 214 w 445"/>
              <a:gd name="T57" fmla="*/ 144 h 693"/>
              <a:gd name="T58" fmla="*/ 137 w 445"/>
              <a:gd name="T59" fmla="*/ 30 h 693"/>
              <a:gd name="T60" fmla="*/ 302 w 445"/>
              <a:gd name="T61" fmla="*/ 14 h 693"/>
              <a:gd name="T62" fmla="*/ 143 w 445"/>
              <a:gd name="T63" fmla="*/ 14 h 693"/>
              <a:gd name="T64" fmla="*/ 302 w 445"/>
              <a:gd name="T65" fmla="*/ 274 h 693"/>
              <a:gd name="T66" fmla="*/ 222 w 445"/>
              <a:gd name="T67" fmla="*/ 156 h 693"/>
              <a:gd name="T68" fmla="*/ 222 w 445"/>
              <a:gd name="T69" fmla="*/ 400 h 693"/>
              <a:gd name="T70" fmla="*/ 302 w 445"/>
              <a:gd name="T71" fmla="*/ 288 h 693"/>
              <a:gd name="T72" fmla="*/ 308 w 445"/>
              <a:gd name="T73" fmla="*/ 30 h 693"/>
              <a:gd name="T74" fmla="*/ 231 w 445"/>
              <a:gd name="T75" fmla="*/ 144 h 693"/>
              <a:gd name="T76" fmla="*/ 133 w 445"/>
              <a:gd name="T77" fmla="*/ 297 h 693"/>
              <a:gd name="T78" fmla="*/ 44 w 445"/>
              <a:gd name="T79" fmla="*/ 651 h 693"/>
              <a:gd name="T80" fmla="*/ 312 w 445"/>
              <a:gd name="T81" fmla="*/ 297 h 693"/>
              <a:gd name="T82" fmla="*/ 231 w 445"/>
              <a:gd name="T83" fmla="*/ 412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5" h="693">
                <a:moveTo>
                  <a:pt x="440" y="195"/>
                </a:moveTo>
                <a:cubicBezTo>
                  <a:pt x="322" y="140"/>
                  <a:pt x="322" y="140"/>
                  <a:pt x="322" y="140"/>
                </a:cubicBezTo>
                <a:cubicBezTo>
                  <a:pt x="322" y="18"/>
                  <a:pt x="322" y="18"/>
                  <a:pt x="322" y="18"/>
                </a:cubicBezTo>
                <a:cubicBezTo>
                  <a:pt x="434" y="71"/>
                  <a:pt x="434" y="71"/>
                  <a:pt x="434" y="71"/>
                </a:cubicBezTo>
                <a:cubicBezTo>
                  <a:pt x="435" y="71"/>
                  <a:pt x="436" y="71"/>
                  <a:pt x="437" y="71"/>
                </a:cubicBezTo>
                <a:cubicBezTo>
                  <a:pt x="439" y="71"/>
                  <a:pt x="442" y="70"/>
                  <a:pt x="443" y="67"/>
                </a:cubicBezTo>
                <a:cubicBezTo>
                  <a:pt x="445" y="64"/>
                  <a:pt x="443" y="60"/>
                  <a:pt x="440" y="58"/>
                </a:cubicBezTo>
                <a:cubicBezTo>
                  <a:pt x="318" y="1"/>
                  <a:pt x="318" y="1"/>
                  <a:pt x="318" y="1"/>
                </a:cubicBezTo>
                <a:cubicBezTo>
                  <a:pt x="318" y="1"/>
                  <a:pt x="318" y="1"/>
                  <a:pt x="318" y="1"/>
                </a:cubicBezTo>
                <a:cubicBezTo>
                  <a:pt x="318" y="1"/>
                  <a:pt x="318" y="1"/>
                  <a:pt x="318" y="1"/>
                </a:cubicBezTo>
                <a:cubicBezTo>
                  <a:pt x="318" y="0"/>
                  <a:pt x="318" y="0"/>
                  <a:pt x="317" y="0"/>
                </a:cubicBezTo>
                <a:cubicBezTo>
                  <a:pt x="317" y="0"/>
                  <a:pt x="317" y="0"/>
                  <a:pt x="317" y="0"/>
                </a:cubicBezTo>
                <a:cubicBezTo>
                  <a:pt x="317" y="0"/>
                  <a:pt x="317" y="0"/>
                  <a:pt x="317" y="0"/>
                </a:cubicBezTo>
                <a:cubicBezTo>
                  <a:pt x="317" y="0"/>
                  <a:pt x="317" y="0"/>
                  <a:pt x="317" y="0"/>
                </a:cubicBezTo>
                <a:cubicBezTo>
                  <a:pt x="316" y="0"/>
                  <a:pt x="316" y="0"/>
                  <a:pt x="316" y="0"/>
                </a:cubicBezTo>
                <a:cubicBezTo>
                  <a:pt x="316" y="0"/>
                  <a:pt x="316" y="0"/>
                  <a:pt x="315" y="0"/>
                </a:cubicBezTo>
                <a:cubicBezTo>
                  <a:pt x="315" y="0"/>
                  <a:pt x="315" y="0"/>
                  <a:pt x="315" y="0"/>
                </a:cubicBezTo>
                <a:cubicBezTo>
                  <a:pt x="315" y="0"/>
                  <a:pt x="315" y="0"/>
                  <a:pt x="315" y="0"/>
                </a:cubicBezTo>
                <a:cubicBezTo>
                  <a:pt x="130" y="0"/>
                  <a:pt x="130" y="0"/>
                  <a:pt x="130" y="0"/>
                </a:cubicBezTo>
                <a:cubicBezTo>
                  <a:pt x="130" y="0"/>
                  <a:pt x="129" y="0"/>
                  <a:pt x="129" y="0"/>
                </a:cubicBezTo>
                <a:cubicBezTo>
                  <a:pt x="129" y="0"/>
                  <a:pt x="129" y="0"/>
                  <a:pt x="129" y="0"/>
                </a:cubicBezTo>
                <a:cubicBezTo>
                  <a:pt x="129" y="0"/>
                  <a:pt x="129" y="0"/>
                  <a:pt x="129" y="0"/>
                </a:cubicBezTo>
                <a:cubicBezTo>
                  <a:pt x="128" y="0"/>
                  <a:pt x="128" y="0"/>
                  <a:pt x="128" y="0"/>
                </a:cubicBezTo>
                <a:cubicBezTo>
                  <a:pt x="128" y="0"/>
                  <a:pt x="128" y="0"/>
                  <a:pt x="128" y="0"/>
                </a:cubicBezTo>
                <a:cubicBezTo>
                  <a:pt x="128" y="0"/>
                  <a:pt x="128" y="0"/>
                  <a:pt x="127" y="0"/>
                </a:cubicBezTo>
                <a:cubicBezTo>
                  <a:pt x="127" y="0"/>
                  <a:pt x="127" y="0"/>
                  <a:pt x="127" y="0"/>
                </a:cubicBezTo>
                <a:cubicBezTo>
                  <a:pt x="127" y="0"/>
                  <a:pt x="127" y="0"/>
                  <a:pt x="127" y="1"/>
                </a:cubicBezTo>
                <a:cubicBezTo>
                  <a:pt x="127" y="1"/>
                  <a:pt x="127" y="1"/>
                  <a:pt x="127" y="1"/>
                </a:cubicBezTo>
                <a:cubicBezTo>
                  <a:pt x="127" y="1"/>
                  <a:pt x="127" y="1"/>
                  <a:pt x="127" y="1"/>
                </a:cubicBezTo>
                <a:cubicBezTo>
                  <a:pt x="5" y="58"/>
                  <a:pt x="5" y="58"/>
                  <a:pt x="5" y="58"/>
                </a:cubicBezTo>
                <a:cubicBezTo>
                  <a:pt x="1" y="60"/>
                  <a:pt x="0" y="64"/>
                  <a:pt x="2" y="67"/>
                </a:cubicBezTo>
                <a:cubicBezTo>
                  <a:pt x="3" y="70"/>
                  <a:pt x="5" y="71"/>
                  <a:pt x="8" y="71"/>
                </a:cubicBezTo>
                <a:cubicBezTo>
                  <a:pt x="9" y="71"/>
                  <a:pt x="10" y="71"/>
                  <a:pt x="11" y="71"/>
                </a:cubicBezTo>
                <a:cubicBezTo>
                  <a:pt x="123" y="18"/>
                  <a:pt x="123" y="18"/>
                  <a:pt x="123" y="18"/>
                </a:cubicBezTo>
                <a:cubicBezTo>
                  <a:pt x="123" y="140"/>
                  <a:pt x="123" y="140"/>
                  <a:pt x="123" y="140"/>
                </a:cubicBezTo>
                <a:cubicBezTo>
                  <a:pt x="5" y="195"/>
                  <a:pt x="5" y="195"/>
                  <a:pt x="5" y="195"/>
                </a:cubicBezTo>
                <a:cubicBezTo>
                  <a:pt x="1" y="197"/>
                  <a:pt x="0" y="201"/>
                  <a:pt x="2" y="204"/>
                </a:cubicBezTo>
                <a:cubicBezTo>
                  <a:pt x="3" y="207"/>
                  <a:pt x="5" y="208"/>
                  <a:pt x="8" y="208"/>
                </a:cubicBezTo>
                <a:cubicBezTo>
                  <a:pt x="9" y="208"/>
                  <a:pt x="10" y="208"/>
                  <a:pt x="11" y="208"/>
                </a:cubicBezTo>
                <a:cubicBezTo>
                  <a:pt x="123" y="155"/>
                  <a:pt x="123" y="155"/>
                  <a:pt x="123" y="155"/>
                </a:cubicBezTo>
                <a:cubicBezTo>
                  <a:pt x="123" y="280"/>
                  <a:pt x="123" y="280"/>
                  <a:pt x="123" y="280"/>
                </a:cubicBezTo>
                <a:cubicBezTo>
                  <a:pt x="21" y="684"/>
                  <a:pt x="21" y="684"/>
                  <a:pt x="21" y="684"/>
                </a:cubicBezTo>
                <a:cubicBezTo>
                  <a:pt x="21" y="687"/>
                  <a:pt x="22" y="691"/>
                  <a:pt x="25" y="692"/>
                </a:cubicBezTo>
                <a:cubicBezTo>
                  <a:pt x="26" y="693"/>
                  <a:pt x="27" y="693"/>
                  <a:pt x="28" y="693"/>
                </a:cubicBezTo>
                <a:cubicBezTo>
                  <a:pt x="30" y="693"/>
                  <a:pt x="33" y="692"/>
                  <a:pt x="34" y="690"/>
                </a:cubicBezTo>
                <a:cubicBezTo>
                  <a:pt x="222" y="424"/>
                  <a:pt x="222" y="424"/>
                  <a:pt x="222" y="424"/>
                </a:cubicBezTo>
                <a:cubicBezTo>
                  <a:pt x="411" y="690"/>
                  <a:pt x="411" y="690"/>
                  <a:pt x="411" y="690"/>
                </a:cubicBezTo>
                <a:cubicBezTo>
                  <a:pt x="412" y="692"/>
                  <a:pt x="414" y="693"/>
                  <a:pt x="417" y="693"/>
                </a:cubicBezTo>
                <a:cubicBezTo>
                  <a:pt x="418" y="693"/>
                  <a:pt x="419" y="693"/>
                  <a:pt x="420" y="692"/>
                </a:cubicBezTo>
                <a:cubicBezTo>
                  <a:pt x="423" y="691"/>
                  <a:pt x="424" y="687"/>
                  <a:pt x="423" y="684"/>
                </a:cubicBezTo>
                <a:cubicBezTo>
                  <a:pt x="322" y="280"/>
                  <a:pt x="322" y="280"/>
                  <a:pt x="322" y="280"/>
                </a:cubicBezTo>
                <a:cubicBezTo>
                  <a:pt x="322" y="155"/>
                  <a:pt x="322" y="155"/>
                  <a:pt x="322" y="155"/>
                </a:cubicBezTo>
                <a:cubicBezTo>
                  <a:pt x="434" y="208"/>
                  <a:pt x="434" y="208"/>
                  <a:pt x="434" y="208"/>
                </a:cubicBezTo>
                <a:cubicBezTo>
                  <a:pt x="435" y="208"/>
                  <a:pt x="436" y="208"/>
                  <a:pt x="437" y="208"/>
                </a:cubicBezTo>
                <a:cubicBezTo>
                  <a:pt x="439" y="208"/>
                  <a:pt x="442" y="207"/>
                  <a:pt x="443" y="204"/>
                </a:cubicBezTo>
                <a:cubicBezTo>
                  <a:pt x="445" y="201"/>
                  <a:pt x="443" y="197"/>
                  <a:pt x="440" y="195"/>
                </a:cubicBezTo>
                <a:close/>
                <a:moveTo>
                  <a:pt x="137" y="30"/>
                </a:moveTo>
                <a:cubicBezTo>
                  <a:pt x="214" y="144"/>
                  <a:pt x="214" y="144"/>
                  <a:pt x="214" y="144"/>
                </a:cubicBezTo>
                <a:cubicBezTo>
                  <a:pt x="137" y="258"/>
                  <a:pt x="137" y="258"/>
                  <a:pt x="137" y="258"/>
                </a:cubicBezTo>
                <a:lnTo>
                  <a:pt x="137" y="30"/>
                </a:lnTo>
                <a:close/>
                <a:moveTo>
                  <a:pt x="143" y="14"/>
                </a:moveTo>
                <a:cubicBezTo>
                  <a:pt x="302" y="14"/>
                  <a:pt x="302" y="14"/>
                  <a:pt x="302" y="14"/>
                </a:cubicBezTo>
                <a:cubicBezTo>
                  <a:pt x="222" y="131"/>
                  <a:pt x="222" y="131"/>
                  <a:pt x="222" y="131"/>
                </a:cubicBezTo>
                <a:lnTo>
                  <a:pt x="143" y="14"/>
                </a:lnTo>
                <a:close/>
                <a:moveTo>
                  <a:pt x="222" y="156"/>
                </a:moveTo>
                <a:cubicBezTo>
                  <a:pt x="302" y="274"/>
                  <a:pt x="302" y="274"/>
                  <a:pt x="302" y="274"/>
                </a:cubicBezTo>
                <a:cubicBezTo>
                  <a:pt x="143" y="274"/>
                  <a:pt x="143" y="274"/>
                  <a:pt x="143" y="274"/>
                </a:cubicBezTo>
                <a:lnTo>
                  <a:pt x="222" y="156"/>
                </a:lnTo>
                <a:close/>
                <a:moveTo>
                  <a:pt x="302" y="288"/>
                </a:moveTo>
                <a:cubicBezTo>
                  <a:pt x="222" y="400"/>
                  <a:pt x="222" y="400"/>
                  <a:pt x="222" y="400"/>
                </a:cubicBezTo>
                <a:cubicBezTo>
                  <a:pt x="143" y="288"/>
                  <a:pt x="143" y="288"/>
                  <a:pt x="143" y="288"/>
                </a:cubicBezTo>
                <a:lnTo>
                  <a:pt x="302" y="288"/>
                </a:lnTo>
                <a:close/>
                <a:moveTo>
                  <a:pt x="231" y="144"/>
                </a:moveTo>
                <a:cubicBezTo>
                  <a:pt x="308" y="30"/>
                  <a:pt x="308" y="30"/>
                  <a:pt x="308" y="30"/>
                </a:cubicBezTo>
                <a:cubicBezTo>
                  <a:pt x="308" y="258"/>
                  <a:pt x="308" y="258"/>
                  <a:pt x="308" y="258"/>
                </a:cubicBezTo>
                <a:lnTo>
                  <a:pt x="231" y="144"/>
                </a:lnTo>
                <a:close/>
                <a:moveTo>
                  <a:pt x="44" y="651"/>
                </a:moveTo>
                <a:cubicBezTo>
                  <a:pt x="133" y="297"/>
                  <a:pt x="133" y="297"/>
                  <a:pt x="133" y="297"/>
                </a:cubicBezTo>
                <a:cubicBezTo>
                  <a:pt x="214" y="412"/>
                  <a:pt x="214" y="412"/>
                  <a:pt x="214" y="412"/>
                </a:cubicBezTo>
                <a:lnTo>
                  <a:pt x="44" y="651"/>
                </a:lnTo>
                <a:close/>
                <a:moveTo>
                  <a:pt x="231" y="412"/>
                </a:moveTo>
                <a:cubicBezTo>
                  <a:pt x="312" y="297"/>
                  <a:pt x="312" y="297"/>
                  <a:pt x="312" y="297"/>
                </a:cubicBezTo>
                <a:cubicBezTo>
                  <a:pt x="401" y="651"/>
                  <a:pt x="401" y="651"/>
                  <a:pt x="401" y="651"/>
                </a:cubicBezTo>
                <a:lnTo>
                  <a:pt x="231" y="41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TextBox 149"/>
          <p:cNvSpPr txBox="1"/>
          <p:nvPr/>
        </p:nvSpPr>
        <p:spPr>
          <a:xfrm>
            <a:off x="7508648" y="1518024"/>
            <a:ext cx="936105" cy="300082"/>
          </a:xfrm>
          <a:prstGeom prst="rect">
            <a:avLst/>
          </a:prstGeom>
          <a:noFill/>
        </p:spPr>
        <p:txBody>
          <a:bodyPr wrap="square" rtlCol="0">
            <a:spAutoFit/>
          </a:bodyPr>
          <a:lstStyle/>
          <a:p>
            <a:r>
              <a:rPr lang="lv-LV" b="1" dirty="0">
                <a:solidFill>
                  <a:schemeClr val="bg1">
                    <a:lumMod val="75000"/>
                  </a:schemeClr>
                </a:solidFill>
              </a:rPr>
              <a:t>TESTING</a:t>
            </a:r>
            <a:endParaRPr lang="en-US" b="1" dirty="0">
              <a:solidFill>
                <a:schemeClr val="bg1">
                  <a:lumMod val="75000"/>
                </a:schemeClr>
              </a:solidFill>
            </a:endParaRPr>
          </a:p>
        </p:txBody>
      </p:sp>
      <p:grpSp>
        <p:nvGrpSpPr>
          <p:cNvPr id="8" name="Group 7"/>
          <p:cNvGrpSpPr/>
          <p:nvPr/>
        </p:nvGrpSpPr>
        <p:grpSpPr>
          <a:xfrm>
            <a:off x="6930260" y="585932"/>
            <a:ext cx="2442889" cy="369332"/>
            <a:chOff x="76974" y="4724615"/>
            <a:chExt cx="2442889" cy="369332"/>
          </a:xfrm>
        </p:grpSpPr>
        <p:sp>
          <p:nvSpPr>
            <p:cNvPr id="7" name="TextBox 6"/>
            <p:cNvSpPr txBox="1"/>
            <p:nvPr/>
          </p:nvSpPr>
          <p:spPr>
            <a:xfrm>
              <a:off x="76974" y="4724615"/>
              <a:ext cx="2442889" cy="369332"/>
            </a:xfrm>
            <a:prstGeom prst="rect">
              <a:avLst/>
            </a:prstGeom>
            <a:noFill/>
          </p:spPr>
          <p:txBody>
            <a:bodyPr wrap="square" rtlCol="0">
              <a:spAutoFit/>
            </a:bodyPr>
            <a:lstStyle/>
            <a:p>
              <a:r>
                <a:rPr lang="lv-LV" sz="900" dirty="0"/>
                <a:t>Procurement phase</a:t>
              </a:r>
            </a:p>
            <a:p>
              <a:r>
                <a:rPr lang="lv-LV" sz="900" dirty="0" err="1"/>
                <a:t>Implementation</a:t>
              </a:r>
              <a:r>
                <a:rPr lang="lv-LV" sz="900" dirty="0"/>
                <a:t> </a:t>
              </a:r>
              <a:r>
                <a:rPr lang="lv-LV" sz="900" dirty="0" err="1"/>
                <a:t>phase</a:t>
              </a:r>
              <a:endParaRPr lang="en-US" sz="900" dirty="0"/>
            </a:p>
          </p:txBody>
        </p:sp>
        <p:cxnSp>
          <p:nvCxnSpPr>
            <p:cNvPr id="91" name="Straight Connector 90"/>
            <p:cNvCxnSpPr>
              <a:cxnSpLocks/>
            </p:cNvCxnSpPr>
            <p:nvPr/>
          </p:nvCxnSpPr>
          <p:spPr>
            <a:xfrm>
              <a:off x="1475872" y="4822004"/>
              <a:ext cx="467426" cy="0"/>
            </a:xfrm>
            <a:prstGeom prst="line">
              <a:avLst/>
            </a:prstGeom>
            <a:ln w="19050" cmpd="sng">
              <a:headEnd type="oval"/>
              <a:tailEnd type="oval" w="lg" len="lg"/>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cxnSpLocks/>
            </p:cNvCxnSpPr>
            <p:nvPr/>
          </p:nvCxnSpPr>
          <p:spPr>
            <a:xfrm>
              <a:off x="1479137" y="5003363"/>
              <a:ext cx="464161" cy="2944"/>
            </a:xfrm>
            <a:prstGeom prst="line">
              <a:avLst/>
            </a:prstGeom>
            <a:ln w="19050" cmpd="sng">
              <a:solidFill>
                <a:schemeClr val="accent3">
                  <a:lumMod val="40000"/>
                  <a:lumOff val="60000"/>
                </a:schemeClr>
              </a:solidFill>
              <a:headEnd type="oval"/>
              <a:tailEnd type="oval"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4498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
                                        <p:tgtEl>
                                          <p:spTgt spid="12"/>
                                        </p:tgtEl>
                                      </p:cBhvr>
                                    </p:animEffect>
                                  </p:childTnLst>
                                </p:cTn>
                              </p:par>
                              <p:par>
                                <p:cTn id="11" presetID="22" presetClass="entr" presetSubtype="4" fill="hold" nodeType="withEffect">
                                  <p:stCondLst>
                                    <p:cond delay="100"/>
                                  </p:stCondLst>
                                  <p:childTnLst>
                                    <p:set>
                                      <p:cBhvr>
                                        <p:cTn id="12" dur="1" fill="hold">
                                          <p:stCondLst>
                                            <p:cond delay="0"/>
                                          </p:stCondLst>
                                        </p:cTn>
                                        <p:tgtEl>
                                          <p:spTgt spid="89"/>
                                        </p:tgtEl>
                                        <p:attrNameLst>
                                          <p:attrName>style.visibility</p:attrName>
                                        </p:attrNameLst>
                                      </p:cBhvr>
                                      <p:to>
                                        <p:strVal val="visible"/>
                                      </p:to>
                                    </p:set>
                                    <p:animEffect transition="in" filter="wipe(down)">
                                      <p:cBhvr>
                                        <p:cTn id="13" dur="300"/>
                                        <p:tgtEl>
                                          <p:spTgt spid="89"/>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par>
                                <p:cTn id="17" presetID="10"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par>
                                <p:cTn id="29" presetID="10" presetClass="entr" presetSubtype="0"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par>
                                <p:cTn id="35" presetID="10"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par>
                                <p:cTn id="38" presetID="10" presetClass="entr" presetSubtype="0" fill="hold" nodeType="withEffect">
                                  <p:stCondLst>
                                    <p:cond delay="0"/>
                                  </p:stCondLst>
                                  <p:childTnLst>
                                    <p:set>
                                      <p:cBhvr>
                                        <p:cTn id="39" dur="1" fill="hold">
                                          <p:stCondLst>
                                            <p:cond delay="0"/>
                                          </p:stCondLst>
                                        </p:cTn>
                                        <p:tgtEl>
                                          <p:spTgt spid="122"/>
                                        </p:tgtEl>
                                        <p:attrNameLst>
                                          <p:attrName>style.visibility</p:attrName>
                                        </p:attrNameLst>
                                      </p:cBhvr>
                                      <p:to>
                                        <p:strVal val="visible"/>
                                      </p:to>
                                    </p:set>
                                    <p:animEffect transition="in" filter="fade">
                                      <p:cBhvr>
                                        <p:cTn id="40" dur="500"/>
                                        <p:tgtEl>
                                          <p:spTgt spid="1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500"/>
                                        <p:tgtEl>
                                          <p:spTgt spid="120"/>
                                        </p:tgtEl>
                                      </p:cBhvr>
                                    </p:animEffect>
                                  </p:childTnLst>
                                </p:cTn>
                              </p:par>
                              <p:par>
                                <p:cTn id="44" presetID="10" presetClass="entr" presetSubtype="0" fill="hold" nodeType="with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fade">
                                      <p:cBhvr>
                                        <p:cTn id="49" dur="500"/>
                                        <p:tgtEl>
                                          <p:spTgt spid="1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2"/>
                                        </p:tgtEl>
                                        <p:attrNameLst>
                                          <p:attrName>style.visibility</p:attrName>
                                        </p:attrNameLst>
                                      </p:cBhvr>
                                      <p:to>
                                        <p:strVal val="visible"/>
                                      </p:to>
                                    </p:set>
                                    <p:animEffect transition="in" filter="fade">
                                      <p:cBhvr>
                                        <p:cTn id="52" dur="500"/>
                                        <p:tgtEl>
                                          <p:spTgt spid="132"/>
                                        </p:tgtEl>
                                      </p:cBhvr>
                                    </p:animEffect>
                                  </p:childTnLst>
                                </p:cTn>
                              </p:par>
                              <p:par>
                                <p:cTn id="53" presetID="10" presetClass="entr" presetSubtype="0" fill="hold" nodeType="with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500"/>
                                        <p:tgtEl>
                                          <p:spTgt spid="1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3"/>
                                        </p:tgtEl>
                                        <p:attrNameLst>
                                          <p:attrName>style.visibility</p:attrName>
                                        </p:attrNameLst>
                                      </p:cBhvr>
                                      <p:to>
                                        <p:strVal val="visible"/>
                                      </p:to>
                                    </p:set>
                                    <p:animEffect transition="in" filter="fade">
                                      <p:cBhvr>
                                        <p:cTn id="58" dur="500"/>
                                        <p:tgtEl>
                                          <p:spTgt spid="14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fade">
                                      <p:cBhvr>
                                        <p:cTn id="61" dur="500"/>
                                        <p:tgtEl>
                                          <p:spTgt spid="137"/>
                                        </p:tgtEl>
                                      </p:cBhvr>
                                    </p:animEffect>
                                  </p:childTnLst>
                                </p:cTn>
                              </p:par>
                              <p:par>
                                <p:cTn id="62" presetID="10" presetClass="entr" presetSubtype="0" fill="hold" nodeType="withEffect">
                                  <p:stCondLst>
                                    <p:cond delay="0"/>
                                  </p:stCondLst>
                                  <p:childTnLst>
                                    <p:set>
                                      <p:cBhvr>
                                        <p:cTn id="63" dur="1" fill="hold">
                                          <p:stCondLst>
                                            <p:cond delay="0"/>
                                          </p:stCondLst>
                                        </p:cTn>
                                        <p:tgtEl>
                                          <p:spTgt spid="138"/>
                                        </p:tgtEl>
                                        <p:attrNameLst>
                                          <p:attrName>style.visibility</p:attrName>
                                        </p:attrNameLst>
                                      </p:cBhvr>
                                      <p:to>
                                        <p:strVal val="visible"/>
                                      </p:to>
                                    </p:set>
                                    <p:animEffect transition="in" filter="fade">
                                      <p:cBhvr>
                                        <p:cTn id="64" dur="500"/>
                                        <p:tgtEl>
                                          <p:spTgt spid="138"/>
                                        </p:tgtEl>
                                      </p:cBhvr>
                                    </p:animEffect>
                                  </p:childTnLst>
                                </p:cTn>
                              </p:par>
                              <p:par>
                                <p:cTn id="65" presetID="10" presetClass="entr" presetSubtype="0" fill="hold" nodeType="withEffect">
                                  <p:stCondLst>
                                    <p:cond delay="0"/>
                                  </p:stCondLst>
                                  <p:childTnLst>
                                    <p:set>
                                      <p:cBhvr>
                                        <p:cTn id="66" dur="1" fill="hold">
                                          <p:stCondLst>
                                            <p:cond delay="0"/>
                                          </p:stCondLst>
                                        </p:cTn>
                                        <p:tgtEl>
                                          <p:spTgt spid="141"/>
                                        </p:tgtEl>
                                        <p:attrNameLst>
                                          <p:attrName>style.visibility</p:attrName>
                                        </p:attrNameLst>
                                      </p:cBhvr>
                                      <p:to>
                                        <p:strVal val="visible"/>
                                      </p:to>
                                    </p:set>
                                    <p:animEffect transition="in" filter="fade">
                                      <p:cBhvr>
                                        <p:cTn id="67" dur="500"/>
                                        <p:tgtEl>
                                          <p:spTgt spid="1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fade">
                                      <p:cBhvr>
                                        <p:cTn id="70" dur="500"/>
                                        <p:tgtEl>
                                          <p:spTgt spid="1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fade">
                                      <p:cBhvr>
                                        <p:cTn id="73"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2" grpId="0"/>
      <p:bldP spid="93" grpId="0" animBg="1"/>
      <p:bldP spid="96" grpId="0"/>
      <p:bldP spid="100" grpId="0" animBg="1"/>
      <p:bldP spid="109" grpId="0"/>
      <p:bldP spid="120" grpId="0"/>
      <p:bldP spid="132" grpId="0"/>
      <p:bldP spid="137" grpId="0" animBg="1"/>
      <p:bldP spid="143" grpId="0"/>
      <p:bldP spid="1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795941" y="1733550"/>
            <a:ext cx="1595578" cy="304800"/>
            <a:chOff x="6862622" y="1733550"/>
            <a:chExt cx="1595578" cy="304800"/>
          </a:xfrm>
          <a:solidFill>
            <a:schemeClr val="tx1"/>
          </a:solidFill>
        </p:grpSpPr>
        <p:sp>
          <p:nvSpPr>
            <p:cNvPr id="14" name="Chevron 13"/>
            <p:cNvSpPr/>
            <p:nvPr/>
          </p:nvSpPr>
          <p:spPr>
            <a:xfrm>
              <a:off x="6862622" y="1733550"/>
              <a:ext cx="1595578" cy="304800"/>
            </a:xfrm>
            <a:prstGeom prst="chevron">
              <a:avLst>
                <a:gd name="adj" fmla="val 32323"/>
              </a:avLst>
            </a:prstGeom>
            <a:grp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6" name="Oval 45"/>
            <p:cNvSpPr/>
            <p:nvPr/>
          </p:nvSpPr>
          <p:spPr>
            <a:xfrm>
              <a:off x="7617114" y="1833416"/>
              <a:ext cx="86594" cy="8659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8" name="Group 7"/>
          <p:cNvGrpSpPr/>
          <p:nvPr/>
        </p:nvGrpSpPr>
        <p:grpSpPr>
          <a:xfrm>
            <a:off x="5275550" y="1733550"/>
            <a:ext cx="1595578" cy="304800"/>
            <a:chOff x="5318416" y="1733550"/>
            <a:chExt cx="1595578" cy="304800"/>
          </a:xfrm>
        </p:grpSpPr>
        <p:sp>
          <p:nvSpPr>
            <p:cNvPr id="13" name="Chevron 12"/>
            <p:cNvSpPr/>
            <p:nvPr/>
          </p:nvSpPr>
          <p:spPr>
            <a:xfrm>
              <a:off x="5318416" y="1733550"/>
              <a:ext cx="1595578" cy="304800"/>
            </a:xfrm>
            <a:prstGeom prst="chevron">
              <a:avLst>
                <a:gd name="adj" fmla="val 32323"/>
              </a:avLst>
            </a:prstGeom>
            <a:solidFill>
              <a:schemeClr val="accent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5" name="Oval 44"/>
            <p:cNvSpPr/>
            <p:nvPr/>
          </p:nvSpPr>
          <p:spPr>
            <a:xfrm>
              <a:off x="6072908" y="1833416"/>
              <a:ext cx="86594" cy="865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7" name="Group 6"/>
          <p:cNvGrpSpPr/>
          <p:nvPr/>
        </p:nvGrpSpPr>
        <p:grpSpPr>
          <a:xfrm>
            <a:off x="3755160" y="1733550"/>
            <a:ext cx="1595578" cy="304800"/>
            <a:chOff x="3774211" y="1733550"/>
            <a:chExt cx="1595578" cy="304800"/>
          </a:xfrm>
        </p:grpSpPr>
        <p:sp>
          <p:nvSpPr>
            <p:cNvPr id="12" name="Chevron 11"/>
            <p:cNvSpPr/>
            <p:nvPr/>
          </p:nvSpPr>
          <p:spPr>
            <a:xfrm>
              <a:off x="3774211" y="1733550"/>
              <a:ext cx="1595578" cy="304800"/>
            </a:xfrm>
            <a:prstGeom prst="chevron">
              <a:avLst>
                <a:gd name="adj" fmla="val 32323"/>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4" name="Oval 43"/>
            <p:cNvSpPr/>
            <p:nvPr/>
          </p:nvSpPr>
          <p:spPr>
            <a:xfrm>
              <a:off x="4528703" y="1833416"/>
              <a:ext cx="86594" cy="865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grpSp>
        <p:nvGrpSpPr>
          <p:cNvPr id="6" name="Group 5"/>
          <p:cNvGrpSpPr/>
          <p:nvPr/>
        </p:nvGrpSpPr>
        <p:grpSpPr>
          <a:xfrm>
            <a:off x="2234769" y="1733550"/>
            <a:ext cx="1595578" cy="304800"/>
            <a:chOff x="2230005" y="1733550"/>
            <a:chExt cx="1595578" cy="304800"/>
          </a:xfrm>
        </p:grpSpPr>
        <p:sp>
          <p:nvSpPr>
            <p:cNvPr id="11" name="Chevron 10"/>
            <p:cNvSpPr/>
            <p:nvPr/>
          </p:nvSpPr>
          <p:spPr>
            <a:xfrm>
              <a:off x="2230005" y="1733550"/>
              <a:ext cx="1595578" cy="304800"/>
            </a:xfrm>
            <a:prstGeom prst="chevron">
              <a:avLst>
                <a:gd name="adj" fmla="val 32323"/>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3" name="Oval 42"/>
            <p:cNvSpPr/>
            <p:nvPr/>
          </p:nvSpPr>
          <p:spPr>
            <a:xfrm>
              <a:off x="2984497" y="1833416"/>
              <a:ext cx="86594" cy="865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p:nvSpPr>
          <p:cNvPr id="2" name="Title 1"/>
          <p:cNvSpPr>
            <a:spLocks noGrp="1"/>
          </p:cNvSpPr>
          <p:nvPr>
            <p:ph type="title"/>
          </p:nvPr>
        </p:nvSpPr>
        <p:spPr/>
        <p:txBody>
          <a:bodyPr>
            <a:normAutofit/>
          </a:bodyPr>
          <a:lstStyle/>
          <a:p>
            <a:pPr algn="ctr"/>
            <a:r>
              <a:rPr lang="lv-LV" sz="2500" b="1" dirty="0">
                <a:solidFill>
                  <a:schemeClr val="accent2"/>
                </a:solidFill>
              </a:rPr>
              <a:t>PROJECT LEGAL TIMELINE</a:t>
            </a:r>
            <a:endParaRPr lang="en-US" sz="2500" b="1" dirty="0">
              <a:solidFill>
                <a:schemeClr val="accent2"/>
              </a:solidFill>
            </a:endParaRPr>
          </a:p>
        </p:txBody>
      </p:sp>
      <p:sp>
        <p:nvSpPr>
          <p:cNvPr id="16" name="Oval 15"/>
          <p:cNvSpPr/>
          <p:nvPr/>
        </p:nvSpPr>
        <p:spPr>
          <a:xfrm>
            <a:off x="1246622" y="2419350"/>
            <a:ext cx="531090" cy="53109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sp>
        <p:nvSpPr>
          <p:cNvPr id="17" name="Oval 16"/>
          <p:cNvSpPr/>
          <p:nvPr/>
        </p:nvSpPr>
        <p:spPr>
          <a:xfrm>
            <a:off x="2767012" y="2419350"/>
            <a:ext cx="531090" cy="53109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8" name="Oval 17"/>
          <p:cNvSpPr/>
          <p:nvPr/>
        </p:nvSpPr>
        <p:spPr>
          <a:xfrm>
            <a:off x="4287403" y="2419350"/>
            <a:ext cx="531090" cy="5310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19" name="Oval 18"/>
          <p:cNvSpPr/>
          <p:nvPr/>
        </p:nvSpPr>
        <p:spPr>
          <a:xfrm>
            <a:off x="5807793" y="2419350"/>
            <a:ext cx="531090" cy="53109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0" name="Oval 19"/>
          <p:cNvSpPr/>
          <p:nvPr/>
        </p:nvSpPr>
        <p:spPr>
          <a:xfrm>
            <a:off x="7328184" y="2419350"/>
            <a:ext cx="531090" cy="53109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21" name="Rectangle 20"/>
          <p:cNvSpPr/>
          <p:nvPr/>
        </p:nvSpPr>
        <p:spPr>
          <a:xfrm>
            <a:off x="1208238" y="1352550"/>
            <a:ext cx="607860"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201</a:t>
            </a:r>
            <a:r>
              <a:rPr kumimoji="0" lang="lv-LV" sz="1600" b="0" i="0" u="none" strike="noStrike" kern="1200" cap="none" spc="0" normalizeH="0" baseline="0" noProof="0" dirty="0">
                <a:ln>
                  <a:noFill/>
                </a:ln>
                <a:solidFill>
                  <a:srgbClr val="5D5D5D"/>
                </a:solidFill>
                <a:effectLst/>
                <a:uLnTx/>
                <a:uFillTx/>
                <a:latin typeface="Myriad Pro"/>
                <a:ea typeface="+mn-ea"/>
                <a:cs typeface="+mn-cs"/>
              </a:rPr>
              <a:t>4</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22" name="Rectangle 21"/>
          <p:cNvSpPr/>
          <p:nvPr/>
        </p:nvSpPr>
        <p:spPr>
          <a:xfrm>
            <a:off x="2481768" y="1352550"/>
            <a:ext cx="1101584"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201</a:t>
            </a:r>
            <a:r>
              <a:rPr kumimoji="0" lang="lv-LV" sz="1600" b="0" i="0" u="none" strike="noStrike" kern="1200" cap="none" spc="0" normalizeH="0" baseline="0" noProof="0" dirty="0">
                <a:ln>
                  <a:noFill/>
                </a:ln>
                <a:solidFill>
                  <a:srgbClr val="5D5D5D"/>
                </a:solidFill>
                <a:effectLst/>
                <a:uLnTx/>
                <a:uFillTx/>
                <a:latin typeface="Myriad Pro"/>
                <a:ea typeface="+mn-ea"/>
                <a:cs typeface="+mn-cs"/>
              </a:rPr>
              <a:t>5/2016</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23" name="Rectangle 22"/>
          <p:cNvSpPr/>
          <p:nvPr/>
        </p:nvSpPr>
        <p:spPr>
          <a:xfrm>
            <a:off x="4249019" y="1352550"/>
            <a:ext cx="607860"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201</a:t>
            </a:r>
            <a:r>
              <a:rPr kumimoji="0" lang="lv-LV" sz="1600" b="0" i="0" u="none" strike="noStrike" kern="1200" cap="none" spc="0" normalizeH="0" baseline="0" noProof="0" dirty="0">
                <a:ln>
                  <a:noFill/>
                </a:ln>
                <a:solidFill>
                  <a:srgbClr val="5D5D5D"/>
                </a:solidFill>
                <a:effectLst/>
                <a:uLnTx/>
                <a:uFillTx/>
                <a:latin typeface="Myriad Pro"/>
                <a:ea typeface="+mn-ea"/>
                <a:cs typeface="+mn-cs"/>
              </a:rPr>
              <a:t>6</a:t>
            </a: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24" name="Rectangle 23"/>
          <p:cNvSpPr/>
          <p:nvPr/>
        </p:nvSpPr>
        <p:spPr>
          <a:xfrm>
            <a:off x="5772615" y="1352550"/>
            <a:ext cx="601447"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2016</a:t>
            </a:r>
          </a:p>
        </p:txBody>
      </p:sp>
      <p:sp>
        <p:nvSpPr>
          <p:cNvPr id="25" name="Rectangle 24"/>
          <p:cNvSpPr/>
          <p:nvPr/>
        </p:nvSpPr>
        <p:spPr>
          <a:xfrm>
            <a:off x="7293006" y="1352550"/>
            <a:ext cx="601447" cy="338554"/>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2017</a:t>
            </a:r>
          </a:p>
        </p:txBody>
      </p:sp>
      <p:cxnSp>
        <p:nvCxnSpPr>
          <p:cNvPr id="27" name="Straight Connector 26"/>
          <p:cNvCxnSpPr/>
          <p:nvPr/>
        </p:nvCxnSpPr>
        <p:spPr>
          <a:xfrm flipH="1" flipV="1">
            <a:off x="1512167" y="2038350"/>
            <a:ext cx="0" cy="38100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3032557" y="2038350"/>
            <a:ext cx="0" cy="38100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4552948" y="2038350"/>
            <a:ext cx="0" cy="38100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073338" y="2038350"/>
            <a:ext cx="0" cy="38100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7593729" y="2038350"/>
            <a:ext cx="0" cy="3810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28650" y="3095920"/>
            <a:ext cx="1681306"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dirty="0">
                <a:ln>
                  <a:noFill/>
                </a:ln>
                <a:solidFill>
                  <a:srgbClr val="5D5D5D"/>
                </a:solidFill>
                <a:effectLst/>
                <a:uLnTx/>
                <a:uFillTx/>
                <a:latin typeface="Myriad Pro"/>
                <a:ea typeface="+mn-ea"/>
                <a:cs typeface="+mn-cs"/>
              </a:rPr>
              <a:t>Shareholders Agreement (SHA)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dirty="0">
                <a:ln>
                  <a:noFill/>
                </a:ln>
                <a:solidFill>
                  <a:srgbClr val="5D5D5D"/>
                </a:solidFill>
                <a:effectLst/>
                <a:uLnTx/>
                <a:uFillTx/>
                <a:latin typeface="Myriad Pro"/>
                <a:ea typeface="+mn-ea"/>
                <a:cs typeface="+mn-cs"/>
              </a:rPr>
              <a:t>Articles of Association (AoA)</a:t>
            </a:r>
            <a:endParaRPr kumimoji="0" lang="en-US" sz="14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38" name="Rectangle 37"/>
          <p:cNvSpPr/>
          <p:nvPr/>
        </p:nvSpPr>
        <p:spPr>
          <a:xfrm>
            <a:off x="2287878" y="3095920"/>
            <a:ext cx="1489360"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2 Grant Agreements (CEF)</a:t>
            </a:r>
            <a:endParaRPr kumimoji="0" lang="en-US" sz="11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39" name="Rectangle 38"/>
          <p:cNvSpPr/>
          <p:nvPr/>
        </p:nvSpPr>
        <p:spPr>
          <a:xfrm>
            <a:off x="3808269" y="3095920"/>
            <a:ext cx="1489360" cy="132343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Inter-Beneficiary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Agreement (IBA)</a:t>
            </a:r>
            <a:endParaRPr kumimoji="0" lang="en-US" sz="1100" b="0" i="0" u="none" strike="noStrike" kern="1200" cap="none" spc="0" normalizeH="0" baseline="0" noProof="0" dirty="0">
              <a:ln>
                <a:noFill/>
              </a:ln>
              <a:solidFill>
                <a:srgbClr val="5D5D5D"/>
              </a:solidFill>
              <a:effectLst/>
              <a:uLnTx/>
              <a:uFillTx/>
              <a:latin typeface="Myriad Pro"/>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D5D5D"/>
              </a:solidFill>
              <a:effectLst/>
              <a:uLnTx/>
              <a:uFillTx/>
              <a:latin typeface="Myriad Pro"/>
              <a:ea typeface="+mn-ea"/>
              <a:cs typeface="+mn-cs"/>
            </a:endParaRPr>
          </a:p>
        </p:txBody>
      </p:sp>
      <p:sp>
        <p:nvSpPr>
          <p:cNvPr id="40" name="Rectangle 39"/>
          <p:cNvSpPr/>
          <p:nvPr/>
        </p:nvSpPr>
        <p:spPr>
          <a:xfrm>
            <a:off x="5328659" y="3095920"/>
            <a:ext cx="1489360"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D5D5D"/>
                </a:solidFill>
                <a:effectLst/>
                <a:uLnTx/>
                <a:uFillTx/>
                <a:latin typeface="Myriad Pro"/>
                <a:ea typeface="+mn-ea"/>
                <a:cs typeface="+mn-cs"/>
              </a:rPr>
              <a:t>Contracting Scheme (CS)</a:t>
            </a:r>
          </a:p>
        </p:txBody>
      </p:sp>
      <p:sp>
        <p:nvSpPr>
          <p:cNvPr id="41" name="Rectangle 40"/>
          <p:cNvSpPr/>
          <p:nvPr/>
        </p:nvSpPr>
        <p:spPr>
          <a:xfrm>
            <a:off x="6849050" y="3095920"/>
            <a:ext cx="1489360" cy="107721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5D5D5D"/>
                </a:solidFill>
                <a:effectLst/>
                <a:uLnTx/>
                <a:uFillTx/>
                <a:latin typeface="Myriad Pro"/>
                <a:ea typeface="+mn-ea"/>
                <a:cs typeface="+mn-cs"/>
              </a:rPr>
              <a:t>Inter-Governmental Agrement (IGA)</a:t>
            </a:r>
            <a:endParaRPr kumimoji="0" lang="en-US" sz="1100" b="0" i="0" u="none" strike="noStrike" kern="1200" cap="none" spc="0" normalizeH="0" baseline="0" noProof="0" dirty="0">
              <a:ln>
                <a:noFill/>
              </a:ln>
              <a:solidFill>
                <a:srgbClr val="5D5D5D"/>
              </a:solidFill>
              <a:effectLst/>
              <a:uLnTx/>
              <a:uFillTx/>
              <a:latin typeface="Myriad Pro"/>
              <a:ea typeface="+mn-ea"/>
              <a:cs typeface="+mn-cs"/>
            </a:endParaRPr>
          </a:p>
        </p:txBody>
      </p:sp>
      <p:grpSp>
        <p:nvGrpSpPr>
          <p:cNvPr id="4" name="Group 3"/>
          <p:cNvGrpSpPr/>
          <p:nvPr/>
        </p:nvGrpSpPr>
        <p:grpSpPr>
          <a:xfrm>
            <a:off x="714378" y="1733550"/>
            <a:ext cx="1595578" cy="304800"/>
            <a:chOff x="685800" y="1733550"/>
            <a:chExt cx="1595578" cy="304800"/>
          </a:xfrm>
        </p:grpSpPr>
        <p:sp>
          <p:nvSpPr>
            <p:cNvPr id="5" name="Chevron 4"/>
            <p:cNvSpPr/>
            <p:nvPr/>
          </p:nvSpPr>
          <p:spPr>
            <a:xfrm>
              <a:off x="685800" y="1733550"/>
              <a:ext cx="1595578" cy="304800"/>
            </a:xfrm>
            <a:prstGeom prst="chevron">
              <a:avLst>
                <a:gd name="adj" fmla="val 32323"/>
              </a:avLst>
            </a:prstGeom>
            <a:solidFill>
              <a:schemeClr val="accent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42" name="Oval 41"/>
            <p:cNvSpPr/>
            <p:nvPr/>
          </p:nvSpPr>
          <p:spPr>
            <a:xfrm>
              <a:off x="1440292" y="1833416"/>
              <a:ext cx="86594" cy="865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5E5E5"/>
                </a:solidFill>
                <a:effectLst/>
                <a:uLnTx/>
                <a:uFillTx/>
                <a:latin typeface="Myriad Pro"/>
                <a:ea typeface="+mn-ea"/>
                <a:cs typeface="+mn-cs"/>
              </a:endParaRPr>
            </a:p>
          </p:txBody>
        </p:sp>
      </p:grpSp>
      <p:pic>
        <p:nvPicPr>
          <p:cNvPr id="49" name="Picture 48"/>
          <p:cNvPicPr>
            <a:picLocks noChangeAspect="1"/>
          </p:cNvPicPr>
          <p:nvPr/>
        </p:nvPicPr>
        <p:blipFill>
          <a:blip r:embed="rId2"/>
          <a:stretch>
            <a:fillRect/>
          </a:stretch>
        </p:blipFill>
        <p:spPr>
          <a:xfrm>
            <a:off x="1387075" y="2514899"/>
            <a:ext cx="250184" cy="339994"/>
          </a:xfrm>
          <a:prstGeom prst="rect">
            <a:avLst/>
          </a:prstGeom>
        </p:spPr>
      </p:pic>
      <p:pic>
        <p:nvPicPr>
          <p:cNvPr id="50" name="Picture 49"/>
          <p:cNvPicPr>
            <a:picLocks noChangeAspect="1"/>
          </p:cNvPicPr>
          <p:nvPr/>
        </p:nvPicPr>
        <p:blipFill>
          <a:blip r:embed="rId3"/>
          <a:stretch>
            <a:fillRect/>
          </a:stretch>
        </p:blipFill>
        <p:spPr>
          <a:xfrm>
            <a:off x="2866378" y="2518716"/>
            <a:ext cx="332360" cy="332360"/>
          </a:xfrm>
          <a:prstGeom prst="rect">
            <a:avLst/>
          </a:prstGeom>
        </p:spPr>
      </p:pic>
      <p:pic>
        <p:nvPicPr>
          <p:cNvPr id="51" name="Picture 50"/>
          <p:cNvPicPr>
            <a:picLocks noChangeAspect="1"/>
          </p:cNvPicPr>
          <p:nvPr/>
        </p:nvPicPr>
        <p:blipFill>
          <a:blip r:embed="rId4"/>
          <a:stretch>
            <a:fillRect/>
          </a:stretch>
        </p:blipFill>
        <p:spPr>
          <a:xfrm>
            <a:off x="4376842" y="2572289"/>
            <a:ext cx="352214" cy="225214"/>
          </a:xfrm>
          <a:prstGeom prst="rect">
            <a:avLst/>
          </a:prstGeom>
        </p:spPr>
      </p:pic>
      <p:pic>
        <p:nvPicPr>
          <p:cNvPr id="52" name="Picture 51"/>
          <p:cNvPicPr>
            <a:picLocks noChangeAspect="1"/>
          </p:cNvPicPr>
          <p:nvPr/>
        </p:nvPicPr>
        <p:blipFill>
          <a:blip r:embed="rId5"/>
          <a:stretch>
            <a:fillRect/>
          </a:stretch>
        </p:blipFill>
        <p:spPr>
          <a:xfrm>
            <a:off x="5893496" y="2503371"/>
            <a:ext cx="359686" cy="363048"/>
          </a:xfrm>
          <a:prstGeom prst="rect">
            <a:avLst/>
          </a:prstGeom>
        </p:spPr>
      </p:pic>
      <p:grpSp>
        <p:nvGrpSpPr>
          <p:cNvPr id="55" name="Group 17"/>
          <p:cNvGrpSpPr>
            <a:grpSpLocks noChangeAspect="1"/>
          </p:cNvGrpSpPr>
          <p:nvPr/>
        </p:nvGrpSpPr>
        <p:grpSpPr bwMode="auto">
          <a:xfrm>
            <a:off x="7446842" y="2534800"/>
            <a:ext cx="293777" cy="300193"/>
            <a:chOff x="3263" y="1117"/>
            <a:chExt cx="229" cy="234"/>
          </a:xfrm>
        </p:grpSpPr>
        <p:sp>
          <p:nvSpPr>
            <p:cNvPr id="56" name="Freeform 18"/>
            <p:cNvSpPr>
              <a:spLocks/>
            </p:cNvSpPr>
            <p:nvPr/>
          </p:nvSpPr>
          <p:spPr bwMode="auto">
            <a:xfrm>
              <a:off x="3263" y="1202"/>
              <a:ext cx="133" cy="46"/>
            </a:xfrm>
            <a:custGeom>
              <a:avLst/>
              <a:gdLst>
                <a:gd name="T0" fmla="*/ 1088 w 1088"/>
                <a:gd name="T1" fmla="*/ 184 h 368"/>
                <a:gd name="T2" fmla="*/ 1088 w 1088"/>
                <a:gd name="T3" fmla="*/ 184 h 368"/>
                <a:gd name="T4" fmla="*/ 544 w 1088"/>
                <a:gd name="T5" fmla="*/ 368 h 368"/>
                <a:gd name="T6" fmla="*/ 0 w 1088"/>
                <a:gd name="T7" fmla="*/ 184 h 368"/>
                <a:gd name="T8" fmla="*/ 544 w 1088"/>
                <a:gd name="T9" fmla="*/ 0 h 368"/>
                <a:gd name="T10" fmla="*/ 1088 w 1088"/>
                <a:gd name="T11" fmla="*/ 184 h 368"/>
                <a:gd name="T12" fmla="*/ 1088 w 1088"/>
                <a:gd name="T13" fmla="*/ 184 h 368"/>
              </a:gdLst>
              <a:ahLst/>
              <a:cxnLst>
                <a:cxn ang="0">
                  <a:pos x="T0" y="T1"/>
                </a:cxn>
                <a:cxn ang="0">
                  <a:pos x="T2" y="T3"/>
                </a:cxn>
                <a:cxn ang="0">
                  <a:pos x="T4" y="T5"/>
                </a:cxn>
                <a:cxn ang="0">
                  <a:pos x="T6" y="T7"/>
                </a:cxn>
                <a:cxn ang="0">
                  <a:pos x="T8" y="T9"/>
                </a:cxn>
                <a:cxn ang="0">
                  <a:pos x="T10" y="T11"/>
                </a:cxn>
                <a:cxn ang="0">
                  <a:pos x="T12" y="T13"/>
                </a:cxn>
              </a:cxnLst>
              <a:rect l="0" t="0" r="r" b="b"/>
              <a:pathLst>
                <a:path w="1088" h="368">
                  <a:moveTo>
                    <a:pt x="1088" y="184"/>
                  </a:moveTo>
                  <a:lnTo>
                    <a:pt x="1088" y="184"/>
                  </a:lnTo>
                  <a:cubicBezTo>
                    <a:pt x="1088" y="286"/>
                    <a:pt x="844" y="368"/>
                    <a:pt x="544" y="368"/>
                  </a:cubicBezTo>
                  <a:cubicBezTo>
                    <a:pt x="243" y="368"/>
                    <a:pt x="0" y="286"/>
                    <a:pt x="0" y="184"/>
                  </a:cubicBezTo>
                  <a:cubicBezTo>
                    <a:pt x="0" y="83"/>
                    <a:pt x="243" y="0"/>
                    <a:pt x="544" y="0"/>
                  </a:cubicBezTo>
                  <a:cubicBezTo>
                    <a:pt x="844" y="0"/>
                    <a:pt x="1088" y="83"/>
                    <a:pt x="1088" y="184"/>
                  </a:cubicBezTo>
                  <a:lnTo>
                    <a:pt x="1088" y="184"/>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7" name="Freeform 19"/>
            <p:cNvSpPr>
              <a:spLocks/>
            </p:cNvSpPr>
            <p:nvPr/>
          </p:nvSpPr>
          <p:spPr bwMode="auto">
            <a:xfrm>
              <a:off x="3263" y="1225"/>
              <a:ext cx="133" cy="126"/>
            </a:xfrm>
            <a:custGeom>
              <a:avLst/>
              <a:gdLst>
                <a:gd name="T0" fmla="*/ 1088 w 1088"/>
                <a:gd name="T1" fmla="*/ 0 h 1020"/>
                <a:gd name="T2" fmla="*/ 1088 w 1088"/>
                <a:gd name="T3" fmla="*/ 0 h 1020"/>
                <a:gd name="T4" fmla="*/ 1088 w 1088"/>
                <a:gd name="T5" fmla="*/ 836 h 1020"/>
                <a:gd name="T6" fmla="*/ 544 w 1088"/>
                <a:gd name="T7" fmla="*/ 1020 h 1020"/>
                <a:gd name="T8" fmla="*/ 0 w 1088"/>
                <a:gd name="T9" fmla="*/ 836 h 1020"/>
                <a:gd name="T10" fmla="*/ 0 w 1088"/>
                <a:gd name="T11" fmla="*/ 0 h 1020"/>
              </a:gdLst>
              <a:ahLst/>
              <a:cxnLst>
                <a:cxn ang="0">
                  <a:pos x="T0" y="T1"/>
                </a:cxn>
                <a:cxn ang="0">
                  <a:pos x="T2" y="T3"/>
                </a:cxn>
                <a:cxn ang="0">
                  <a:pos x="T4" y="T5"/>
                </a:cxn>
                <a:cxn ang="0">
                  <a:pos x="T6" y="T7"/>
                </a:cxn>
                <a:cxn ang="0">
                  <a:pos x="T8" y="T9"/>
                </a:cxn>
                <a:cxn ang="0">
                  <a:pos x="T10" y="T11"/>
                </a:cxn>
              </a:cxnLst>
              <a:rect l="0" t="0" r="r" b="b"/>
              <a:pathLst>
                <a:path w="1088" h="1020">
                  <a:moveTo>
                    <a:pt x="1088" y="0"/>
                  </a:moveTo>
                  <a:lnTo>
                    <a:pt x="1088" y="0"/>
                  </a:lnTo>
                  <a:lnTo>
                    <a:pt x="1088" y="836"/>
                  </a:lnTo>
                  <a:cubicBezTo>
                    <a:pt x="1088" y="938"/>
                    <a:pt x="844" y="1020"/>
                    <a:pt x="544" y="1020"/>
                  </a:cubicBezTo>
                  <a:cubicBezTo>
                    <a:pt x="243" y="1020"/>
                    <a:pt x="0" y="938"/>
                    <a:pt x="0" y="836"/>
                  </a:cubicBezTo>
                  <a:lnTo>
                    <a:pt x="0" y="0"/>
                  </a:ln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8" name="Freeform 20"/>
            <p:cNvSpPr>
              <a:spLocks/>
            </p:cNvSpPr>
            <p:nvPr/>
          </p:nvSpPr>
          <p:spPr bwMode="auto">
            <a:xfrm>
              <a:off x="3263" y="1295"/>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4" y="184"/>
                    <a:pt x="544" y="184"/>
                  </a:cubicBezTo>
                  <a:cubicBezTo>
                    <a:pt x="243" y="184"/>
                    <a:pt x="0" y="102"/>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59" name="Freeform 21"/>
            <p:cNvSpPr>
              <a:spLocks/>
            </p:cNvSpPr>
            <p:nvPr/>
          </p:nvSpPr>
          <p:spPr bwMode="auto">
            <a:xfrm>
              <a:off x="3263" y="1261"/>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4" y="184"/>
                    <a:pt x="544" y="184"/>
                  </a:cubicBezTo>
                  <a:cubicBezTo>
                    <a:pt x="243" y="184"/>
                    <a:pt x="0" y="102"/>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0" name="Freeform 22"/>
            <p:cNvSpPr>
              <a:spLocks/>
            </p:cNvSpPr>
            <p:nvPr/>
          </p:nvSpPr>
          <p:spPr bwMode="auto">
            <a:xfrm>
              <a:off x="3359" y="1117"/>
              <a:ext cx="133" cy="46"/>
            </a:xfrm>
            <a:custGeom>
              <a:avLst/>
              <a:gdLst>
                <a:gd name="T0" fmla="*/ 1088 w 1088"/>
                <a:gd name="T1" fmla="*/ 184 h 368"/>
                <a:gd name="T2" fmla="*/ 1088 w 1088"/>
                <a:gd name="T3" fmla="*/ 184 h 368"/>
                <a:gd name="T4" fmla="*/ 544 w 1088"/>
                <a:gd name="T5" fmla="*/ 368 h 368"/>
                <a:gd name="T6" fmla="*/ 0 w 1088"/>
                <a:gd name="T7" fmla="*/ 184 h 368"/>
                <a:gd name="T8" fmla="*/ 544 w 1088"/>
                <a:gd name="T9" fmla="*/ 0 h 368"/>
                <a:gd name="T10" fmla="*/ 1088 w 1088"/>
                <a:gd name="T11" fmla="*/ 184 h 368"/>
                <a:gd name="T12" fmla="*/ 1088 w 1088"/>
                <a:gd name="T13" fmla="*/ 184 h 368"/>
              </a:gdLst>
              <a:ahLst/>
              <a:cxnLst>
                <a:cxn ang="0">
                  <a:pos x="T0" y="T1"/>
                </a:cxn>
                <a:cxn ang="0">
                  <a:pos x="T2" y="T3"/>
                </a:cxn>
                <a:cxn ang="0">
                  <a:pos x="T4" y="T5"/>
                </a:cxn>
                <a:cxn ang="0">
                  <a:pos x="T6" y="T7"/>
                </a:cxn>
                <a:cxn ang="0">
                  <a:pos x="T8" y="T9"/>
                </a:cxn>
                <a:cxn ang="0">
                  <a:pos x="T10" y="T11"/>
                </a:cxn>
                <a:cxn ang="0">
                  <a:pos x="T12" y="T13"/>
                </a:cxn>
              </a:cxnLst>
              <a:rect l="0" t="0" r="r" b="b"/>
              <a:pathLst>
                <a:path w="1088" h="368">
                  <a:moveTo>
                    <a:pt x="1088" y="184"/>
                  </a:moveTo>
                  <a:lnTo>
                    <a:pt x="1088" y="184"/>
                  </a:lnTo>
                  <a:cubicBezTo>
                    <a:pt x="1088" y="285"/>
                    <a:pt x="845" y="368"/>
                    <a:pt x="544" y="368"/>
                  </a:cubicBezTo>
                  <a:cubicBezTo>
                    <a:pt x="244" y="368"/>
                    <a:pt x="0" y="285"/>
                    <a:pt x="0" y="184"/>
                  </a:cubicBezTo>
                  <a:cubicBezTo>
                    <a:pt x="0" y="82"/>
                    <a:pt x="244" y="0"/>
                    <a:pt x="544" y="0"/>
                  </a:cubicBezTo>
                  <a:cubicBezTo>
                    <a:pt x="845" y="0"/>
                    <a:pt x="1088" y="82"/>
                    <a:pt x="1088" y="184"/>
                  </a:cubicBezTo>
                  <a:lnTo>
                    <a:pt x="1088" y="184"/>
                  </a:lnTo>
                  <a:close/>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1" name="Freeform 23"/>
            <p:cNvSpPr>
              <a:spLocks/>
            </p:cNvSpPr>
            <p:nvPr/>
          </p:nvSpPr>
          <p:spPr bwMode="auto">
            <a:xfrm>
              <a:off x="3359" y="1140"/>
              <a:ext cx="0" cy="64"/>
            </a:xfrm>
            <a:custGeom>
              <a:avLst/>
              <a:gdLst>
                <a:gd name="T0" fmla="*/ 519 h 519"/>
                <a:gd name="T1" fmla="*/ 519 h 519"/>
                <a:gd name="T2" fmla="*/ 0 h 519"/>
              </a:gdLst>
              <a:ahLst/>
              <a:cxnLst>
                <a:cxn ang="0">
                  <a:pos x="0" y="T0"/>
                </a:cxn>
                <a:cxn ang="0">
                  <a:pos x="0" y="T1"/>
                </a:cxn>
                <a:cxn ang="0">
                  <a:pos x="0" y="T2"/>
                </a:cxn>
              </a:cxnLst>
              <a:rect l="0" t="0" r="r" b="b"/>
              <a:pathLst>
                <a:path h="519">
                  <a:moveTo>
                    <a:pt x="0" y="519"/>
                  </a:moveTo>
                  <a:lnTo>
                    <a:pt x="0" y="519"/>
                  </a:lnTo>
                  <a:lnTo>
                    <a:pt x="0" y="0"/>
                  </a:ln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2" name="Freeform 24"/>
            <p:cNvSpPr>
              <a:spLocks/>
            </p:cNvSpPr>
            <p:nvPr/>
          </p:nvSpPr>
          <p:spPr bwMode="auto">
            <a:xfrm>
              <a:off x="3396" y="1140"/>
              <a:ext cx="96" cy="166"/>
            </a:xfrm>
            <a:custGeom>
              <a:avLst/>
              <a:gdLst>
                <a:gd name="T0" fmla="*/ 780 w 780"/>
                <a:gd name="T1" fmla="*/ 0 h 1340"/>
                <a:gd name="T2" fmla="*/ 780 w 780"/>
                <a:gd name="T3" fmla="*/ 0 h 1340"/>
                <a:gd name="T4" fmla="*/ 780 w 780"/>
                <a:gd name="T5" fmla="*/ 1156 h 1340"/>
                <a:gd name="T6" fmla="*/ 236 w 780"/>
                <a:gd name="T7" fmla="*/ 1340 h 1340"/>
                <a:gd name="T8" fmla="*/ 0 w 780"/>
                <a:gd name="T9" fmla="*/ 1322 h 1340"/>
              </a:gdLst>
              <a:ahLst/>
              <a:cxnLst>
                <a:cxn ang="0">
                  <a:pos x="T0" y="T1"/>
                </a:cxn>
                <a:cxn ang="0">
                  <a:pos x="T2" y="T3"/>
                </a:cxn>
                <a:cxn ang="0">
                  <a:pos x="T4" y="T5"/>
                </a:cxn>
                <a:cxn ang="0">
                  <a:pos x="T6" y="T7"/>
                </a:cxn>
                <a:cxn ang="0">
                  <a:pos x="T8" y="T9"/>
                </a:cxn>
              </a:cxnLst>
              <a:rect l="0" t="0" r="r" b="b"/>
              <a:pathLst>
                <a:path w="780" h="1340">
                  <a:moveTo>
                    <a:pt x="780" y="0"/>
                  </a:moveTo>
                  <a:lnTo>
                    <a:pt x="780" y="0"/>
                  </a:lnTo>
                  <a:lnTo>
                    <a:pt x="780" y="1156"/>
                  </a:lnTo>
                  <a:cubicBezTo>
                    <a:pt x="780" y="1258"/>
                    <a:pt x="537" y="1340"/>
                    <a:pt x="236" y="1340"/>
                  </a:cubicBezTo>
                  <a:cubicBezTo>
                    <a:pt x="152" y="1340"/>
                    <a:pt x="71" y="1334"/>
                    <a:pt x="0" y="1322"/>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3" name="Freeform 25"/>
            <p:cNvSpPr>
              <a:spLocks/>
            </p:cNvSpPr>
            <p:nvPr/>
          </p:nvSpPr>
          <p:spPr bwMode="auto">
            <a:xfrm>
              <a:off x="3396" y="1250"/>
              <a:ext cx="96" cy="22"/>
            </a:xfrm>
            <a:custGeom>
              <a:avLst/>
              <a:gdLst>
                <a:gd name="T0" fmla="*/ 780 w 780"/>
                <a:gd name="T1" fmla="*/ 0 h 184"/>
                <a:gd name="T2" fmla="*/ 780 w 780"/>
                <a:gd name="T3" fmla="*/ 0 h 184"/>
                <a:gd name="T4" fmla="*/ 236 w 780"/>
                <a:gd name="T5" fmla="*/ 184 h 184"/>
                <a:gd name="T6" fmla="*/ 0 w 780"/>
                <a:gd name="T7" fmla="*/ 166 h 184"/>
              </a:gdLst>
              <a:ahLst/>
              <a:cxnLst>
                <a:cxn ang="0">
                  <a:pos x="T0" y="T1"/>
                </a:cxn>
                <a:cxn ang="0">
                  <a:pos x="T2" y="T3"/>
                </a:cxn>
                <a:cxn ang="0">
                  <a:pos x="T4" y="T5"/>
                </a:cxn>
                <a:cxn ang="0">
                  <a:pos x="T6" y="T7"/>
                </a:cxn>
              </a:cxnLst>
              <a:rect l="0" t="0" r="r" b="b"/>
              <a:pathLst>
                <a:path w="780" h="184">
                  <a:moveTo>
                    <a:pt x="780" y="0"/>
                  </a:moveTo>
                  <a:lnTo>
                    <a:pt x="780" y="0"/>
                  </a:lnTo>
                  <a:cubicBezTo>
                    <a:pt x="780" y="102"/>
                    <a:pt x="537" y="184"/>
                    <a:pt x="236" y="184"/>
                  </a:cubicBezTo>
                  <a:cubicBezTo>
                    <a:pt x="152" y="184"/>
                    <a:pt x="71" y="178"/>
                    <a:pt x="0" y="166"/>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4" name="Freeform 26"/>
            <p:cNvSpPr>
              <a:spLocks/>
            </p:cNvSpPr>
            <p:nvPr/>
          </p:nvSpPr>
          <p:spPr bwMode="auto">
            <a:xfrm>
              <a:off x="3396" y="1214"/>
              <a:ext cx="96" cy="23"/>
            </a:xfrm>
            <a:custGeom>
              <a:avLst/>
              <a:gdLst>
                <a:gd name="T0" fmla="*/ 780 w 780"/>
                <a:gd name="T1" fmla="*/ 0 h 184"/>
                <a:gd name="T2" fmla="*/ 780 w 780"/>
                <a:gd name="T3" fmla="*/ 0 h 184"/>
                <a:gd name="T4" fmla="*/ 236 w 780"/>
                <a:gd name="T5" fmla="*/ 184 h 184"/>
                <a:gd name="T6" fmla="*/ 0 w 780"/>
                <a:gd name="T7" fmla="*/ 166 h 184"/>
              </a:gdLst>
              <a:ahLst/>
              <a:cxnLst>
                <a:cxn ang="0">
                  <a:pos x="T0" y="T1"/>
                </a:cxn>
                <a:cxn ang="0">
                  <a:pos x="T2" y="T3"/>
                </a:cxn>
                <a:cxn ang="0">
                  <a:pos x="T4" y="T5"/>
                </a:cxn>
                <a:cxn ang="0">
                  <a:pos x="T6" y="T7"/>
                </a:cxn>
              </a:cxnLst>
              <a:rect l="0" t="0" r="r" b="b"/>
              <a:pathLst>
                <a:path w="780" h="184">
                  <a:moveTo>
                    <a:pt x="780" y="0"/>
                  </a:moveTo>
                  <a:lnTo>
                    <a:pt x="780" y="0"/>
                  </a:lnTo>
                  <a:cubicBezTo>
                    <a:pt x="780" y="102"/>
                    <a:pt x="537" y="184"/>
                    <a:pt x="236" y="184"/>
                  </a:cubicBezTo>
                  <a:cubicBezTo>
                    <a:pt x="152" y="184"/>
                    <a:pt x="71" y="178"/>
                    <a:pt x="0" y="166"/>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65" name="Freeform 27"/>
            <p:cNvSpPr>
              <a:spLocks/>
            </p:cNvSpPr>
            <p:nvPr/>
          </p:nvSpPr>
          <p:spPr bwMode="auto">
            <a:xfrm>
              <a:off x="3359" y="1179"/>
              <a:ext cx="133" cy="23"/>
            </a:xfrm>
            <a:custGeom>
              <a:avLst/>
              <a:gdLst>
                <a:gd name="T0" fmla="*/ 1088 w 1088"/>
                <a:gd name="T1" fmla="*/ 0 h 184"/>
                <a:gd name="T2" fmla="*/ 1088 w 1088"/>
                <a:gd name="T3" fmla="*/ 0 h 184"/>
                <a:gd name="T4" fmla="*/ 544 w 1088"/>
                <a:gd name="T5" fmla="*/ 184 h 184"/>
                <a:gd name="T6" fmla="*/ 0 w 1088"/>
                <a:gd name="T7" fmla="*/ 0 h 184"/>
              </a:gdLst>
              <a:ahLst/>
              <a:cxnLst>
                <a:cxn ang="0">
                  <a:pos x="T0" y="T1"/>
                </a:cxn>
                <a:cxn ang="0">
                  <a:pos x="T2" y="T3"/>
                </a:cxn>
                <a:cxn ang="0">
                  <a:pos x="T4" y="T5"/>
                </a:cxn>
                <a:cxn ang="0">
                  <a:pos x="T6" y="T7"/>
                </a:cxn>
              </a:cxnLst>
              <a:rect l="0" t="0" r="r" b="b"/>
              <a:pathLst>
                <a:path w="1088" h="184">
                  <a:moveTo>
                    <a:pt x="1088" y="0"/>
                  </a:moveTo>
                  <a:lnTo>
                    <a:pt x="1088" y="0"/>
                  </a:lnTo>
                  <a:cubicBezTo>
                    <a:pt x="1088" y="102"/>
                    <a:pt x="845" y="184"/>
                    <a:pt x="544" y="184"/>
                  </a:cubicBezTo>
                  <a:cubicBezTo>
                    <a:pt x="244" y="184"/>
                    <a:pt x="0" y="102"/>
                    <a:pt x="0" y="0"/>
                  </a:cubicBezTo>
                </a:path>
              </a:pathLst>
            </a:custGeom>
            <a:noFill/>
            <a:ln w="9525" cap="rnd">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grpSp>
      <p:sp useBgFill="1">
        <p:nvSpPr>
          <p:cNvPr id="67" name="Chevron 66"/>
          <p:cNvSpPr/>
          <p:nvPr/>
        </p:nvSpPr>
        <p:spPr bwMode="white">
          <a:xfrm>
            <a:off x="-777435" y="1691105"/>
            <a:ext cx="1595578" cy="389692"/>
          </a:xfrm>
          <a:prstGeom prst="chevron">
            <a:avLst>
              <a:gd name="adj" fmla="val 32323"/>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D5D5D"/>
              </a:solidFill>
              <a:effectLst/>
              <a:uLnTx/>
              <a:uFillTx/>
              <a:latin typeface="Myriad Pro"/>
              <a:ea typeface="+mn-ea"/>
              <a:cs typeface="+mn-cs"/>
            </a:endParaRPr>
          </a:p>
        </p:txBody>
      </p:sp>
      <p:sp>
        <p:nvSpPr>
          <p:cNvPr id="3" name="Arrow: Left-Right 2"/>
          <p:cNvSpPr/>
          <p:nvPr/>
        </p:nvSpPr>
        <p:spPr>
          <a:xfrm>
            <a:off x="3478888" y="3266026"/>
            <a:ext cx="658761" cy="45719"/>
          </a:xfrm>
          <a:prstGeom prst="leftRightArrow">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srgbClr val="E5E5E5"/>
              </a:solidFill>
              <a:effectLst/>
              <a:uLnTx/>
              <a:uFillTx/>
              <a:latin typeface="Myriad Pro"/>
              <a:ea typeface="+mn-ea"/>
              <a:cs typeface="+mn-cs"/>
            </a:endParaRPr>
          </a:p>
        </p:txBody>
      </p:sp>
      <p:sp>
        <p:nvSpPr>
          <p:cNvPr id="15" name="Arrow: Curved Up 14"/>
          <p:cNvSpPr/>
          <p:nvPr/>
        </p:nvSpPr>
        <p:spPr>
          <a:xfrm>
            <a:off x="1790497" y="4155799"/>
            <a:ext cx="4238125" cy="571145"/>
          </a:xfrm>
          <a:prstGeom prst="curvedUpArrow">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lv-LV" sz="1350" b="0" i="0" u="none" strike="noStrike" kern="1200" cap="none" spc="0" normalizeH="0" baseline="0" noProof="0">
              <a:ln>
                <a:noFill/>
              </a:ln>
              <a:solidFill>
                <a:srgbClr val="5D5D5D"/>
              </a:solidFill>
              <a:effectLst/>
              <a:uLnTx/>
              <a:uFillTx/>
              <a:latin typeface="Myriad Pro"/>
              <a:ea typeface="+mn-ea"/>
              <a:cs typeface="+mn-cs"/>
            </a:endParaRPr>
          </a:p>
        </p:txBody>
      </p:sp>
    </p:spTree>
    <p:extLst>
      <p:ext uri="{BB962C8B-B14F-4D97-AF65-F5344CB8AC3E}">
        <p14:creationId xmlns:p14="http://schemas.microsoft.com/office/powerpoint/2010/main" val="17423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4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100" fill="hold"/>
                                        <p:tgtEl>
                                          <p:spTgt spid="7"/>
                                        </p:tgtEl>
                                        <p:attrNameLst>
                                          <p:attrName>ppt_x</p:attrName>
                                        </p:attrNameLst>
                                      </p:cBhvr>
                                      <p:tavLst>
                                        <p:tav tm="0">
                                          <p:val>
                                            <p:strVal val="0-#ppt_w/2"/>
                                          </p:val>
                                        </p:tav>
                                        <p:tav tm="100000">
                                          <p:val>
                                            <p:strVal val="#ppt_x"/>
                                          </p:val>
                                        </p:tav>
                                      </p:tavLst>
                                    </p:anim>
                                    <p:anim calcmode="lin" valueType="num">
                                      <p:cBhvr additive="base">
                                        <p:cTn id="16" dur="11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00" fill="hold"/>
                                        <p:tgtEl>
                                          <p:spTgt spid="8"/>
                                        </p:tgtEl>
                                        <p:attrNameLst>
                                          <p:attrName>ppt_x</p:attrName>
                                        </p:attrNameLst>
                                      </p:cBhvr>
                                      <p:tavLst>
                                        <p:tav tm="0">
                                          <p:val>
                                            <p:strVal val="0-#ppt_w/2"/>
                                          </p:val>
                                        </p:tav>
                                        <p:tav tm="100000">
                                          <p:val>
                                            <p:strVal val="#ppt_x"/>
                                          </p:val>
                                        </p:tav>
                                      </p:tavLst>
                                    </p:anim>
                                    <p:anim calcmode="lin" valueType="num">
                                      <p:cBhvr additive="base">
                                        <p:cTn id="20" dur="12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decel="66667" fill="hold" nodeType="withEffect">
                                  <p:stCondLst>
                                    <p:cond delay="8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500" fill="hold"/>
                                        <p:tgtEl>
                                          <p:spTgt spid="9"/>
                                        </p:tgtEl>
                                        <p:attrNameLst>
                                          <p:attrName>ppt_x</p:attrName>
                                        </p:attrNameLst>
                                      </p:cBhvr>
                                      <p:tavLst>
                                        <p:tav tm="0">
                                          <p:val>
                                            <p:strVal val="0-#ppt_w/2"/>
                                          </p:val>
                                        </p:tav>
                                        <p:tav tm="100000">
                                          <p:val>
                                            <p:strVal val="#ppt_x"/>
                                          </p:val>
                                        </p:tav>
                                      </p:tavLst>
                                    </p:anim>
                                    <p:anim calcmode="lin" valueType="num">
                                      <p:cBhvr additive="base">
                                        <p:cTn id="24" dur="1500" fill="hold"/>
                                        <p:tgtEl>
                                          <p:spTgt spid="9"/>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4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6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13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22" presetClass="entr" presetSubtype="1" fill="hold" nodeType="withEffect">
                                  <p:stCondLst>
                                    <p:cond delay="60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par>
                                <p:cTn id="46" presetID="10" presetClass="entr" presetSubtype="0" fill="hold" grpId="0" nodeType="withEffect">
                                  <p:stCondLst>
                                    <p:cond delay="60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60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22" presetClass="entr" presetSubtype="1" fill="hold" nodeType="withEffect">
                                  <p:stCondLst>
                                    <p:cond delay="90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par>
                                <p:cTn id="58" presetID="10" presetClass="entr" presetSubtype="0" fill="hold" grpId="0" nodeType="withEffect">
                                  <p:stCondLst>
                                    <p:cond delay="90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90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ntr" presetSubtype="0" fill="hold" grpId="0" nodeType="withEffect">
                                  <p:stCondLst>
                                    <p:cond delay="120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22" presetClass="entr" presetSubtype="1" fill="hold" nodeType="withEffect">
                                  <p:stCondLst>
                                    <p:cond delay="120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500"/>
                                        <p:tgtEl>
                                          <p:spTgt spid="29"/>
                                        </p:tgtEl>
                                      </p:cBhvr>
                                    </p:animEffect>
                                  </p:childTnLst>
                                </p:cTn>
                              </p:par>
                              <p:par>
                                <p:cTn id="70" presetID="10" presetClass="entr" presetSubtype="0" fill="hold" grpId="0" nodeType="withEffect">
                                  <p:stCondLst>
                                    <p:cond delay="120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120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0" nodeType="withEffect">
                                  <p:stCondLst>
                                    <p:cond delay="140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22" presetClass="entr" presetSubtype="1" fill="hold" nodeType="withEffect">
                                  <p:stCondLst>
                                    <p:cond delay="140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500"/>
                                        <p:tgtEl>
                                          <p:spTgt spid="30"/>
                                        </p:tgtEl>
                                      </p:cBhvr>
                                    </p:animEffect>
                                  </p:childTnLst>
                                </p:cTn>
                              </p:par>
                              <p:par>
                                <p:cTn id="82" presetID="10" presetClass="entr" presetSubtype="0" fill="hold" grpId="0" nodeType="withEffect">
                                  <p:stCondLst>
                                    <p:cond delay="140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par>
                                <p:cTn id="85" presetID="10" presetClass="entr" presetSubtype="0" fill="hold" nodeType="withEffect">
                                  <p:stCondLst>
                                    <p:cond delay="140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10" presetClass="entr" presetSubtype="0" fill="hold" grpId="0" nodeType="withEffect">
                                  <p:stCondLst>
                                    <p:cond delay="180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22" presetClass="entr" presetSubtype="1" fill="hold" nodeType="withEffect">
                                  <p:stCondLst>
                                    <p:cond delay="1800"/>
                                  </p:stCondLst>
                                  <p:childTnLst>
                                    <p:set>
                                      <p:cBhvr>
                                        <p:cTn id="92" dur="1" fill="hold">
                                          <p:stCondLst>
                                            <p:cond delay="0"/>
                                          </p:stCondLst>
                                        </p:cTn>
                                        <p:tgtEl>
                                          <p:spTgt spid="31"/>
                                        </p:tgtEl>
                                        <p:attrNameLst>
                                          <p:attrName>style.visibility</p:attrName>
                                        </p:attrNameLst>
                                      </p:cBhvr>
                                      <p:to>
                                        <p:strVal val="visible"/>
                                      </p:to>
                                    </p:set>
                                    <p:animEffect transition="in" filter="wipe(up)">
                                      <p:cBhvr>
                                        <p:cTn id="93" dur="500"/>
                                        <p:tgtEl>
                                          <p:spTgt spid="31"/>
                                        </p:tgtEl>
                                      </p:cBhvr>
                                    </p:animEffect>
                                  </p:childTnLst>
                                </p:cTn>
                              </p:par>
                              <p:par>
                                <p:cTn id="94" presetID="10" presetClass="entr" presetSubtype="0" fill="hold" grpId="0" nodeType="withEffect">
                                  <p:stCondLst>
                                    <p:cond delay="180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180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P spid="24" grpId="0"/>
      <p:bldP spid="25" grpId="0"/>
      <p:bldP spid="33"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sp>
        <p:nvSpPr>
          <p:cNvPr id="102" name="TextBox 101"/>
          <p:cNvSpPr txBox="1"/>
          <p:nvPr/>
        </p:nvSpPr>
        <p:spPr>
          <a:xfrm>
            <a:off x="3611966" y="1785934"/>
            <a:ext cx="4910710" cy="1246495"/>
          </a:xfrm>
          <a:prstGeom prst="rect">
            <a:avLst/>
          </a:prstGeom>
          <a:noFill/>
        </p:spPr>
        <p:txBody>
          <a:bodyPr wrap="square" lIns="0" tIns="0" rIns="0" bIns="0" rtlCol="0" anchor="ctr" anchorCtr="0">
            <a:spAutoFit/>
          </a:bodyPr>
          <a:lstStyle/>
          <a:p>
            <a:r>
              <a:rPr lang="lv-LV" sz="4050" dirty="0" err="1"/>
              <a:t>Who</a:t>
            </a:r>
            <a:r>
              <a:rPr lang="lv-LV" sz="4050" dirty="0"/>
              <a:t> </a:t>
            </a:r>
            <a:r>
              <a:rPr lang="lv-LV" sz="4050" dirty="0" err="1"/>
              <a:t>is</a:t>
            </a:r>
            <a:r>
              <a:rPr lang="lv-LV" sz="4050" dirty="0"/>
              <a:t> </a:t>
            </a:r>
            <a:r>
              <a:rPr lang="lv-LV" sz="4050" dirty="0" err="1"/>
              <a:t>who</a:t>
            </a:r>
            <a:r>
              <a:rPr lang="lv-LV" sz="4050" dirty="0"/>
              <a:t>? </a:t>
            </a:r>
          </a:p>
          <a:p>
            <a:r>
              <a:rPr lang="lv-LV" sz="4050" dirty="0"/>
              <a:t>Project </a:t>
            </a:r>
            <a:r>
              <a:rPr lang="lv-LV" sz="4050" dirty="0" err="1"/>
              <a:t>implementers</a:t>
            </a:r>
            <a:endParaRPr lang="en-US" sz="4050" dirty="0"/>
          </a:p>
        </p:txBody>
      </p:sp>
      <p:grpSp>
        <p:nvGrpSpPr>
          <p:cNvPr id="12" name="Group 11"/>
          <p:cNvGrpSpPr/>
          <p:nvPr/>
        </p:nvGrpSpPr>
        <p:grpSpPr>
          <a:xfrm>
            <a:off x="1384749" y="1539631"/>
            <a:ext cx="1617177" cy="1673104"/>
            <a:chOff x="6497640" y="2054225"/>
            <a:chExt cx="1031875" cy="931863"/>
          </a:xfrm>
        </p:grpSpPr>
        <p:sp>
          <p:nvSpPr>
            <p:cNvPr id="13" name="Freeform 85"/>
            <p:cNvSpPr>
              <a:spLocks noEditPoints="1"/>
            </p:cNvSpPr>
            <p:nvPr/>
          </p:nvSpPr>
          <p:spPr bwMode="auto">
            <a:xfrm>
              <a:off x="7288215" y="2184400"/>
              <a:ext cx="182563" cy="180975"/>
            </a:xfrm>
            <a:custGeom>
              <a:avLst/>
              <a:gdLst>
                <a:gd name="T0" fmla="*/ 26 w 53"/>
                <a:gd name="T1" fmla="*/ 53 h 53"/>
                <a:gd name="T2" fmla="*/ 53 w 53"/>
                <a:gd name="T3" fmla="*/ 27 h 53"/>
                <a:gd name="T4" fmla="*/ 26 w 53"/>
                <a:gd name="T5" fmla="*/ 0 h 53"/>
                <a:gd name="T6" fmla="*/ 0 w 53"/>
                <a:gd name="T7" fmla="*/ 27 h 53"/>
                <a:gd name="T8" fmla="*/ 26 w 53"/>
                <a:gd name="T9" fmla="*/ 53 h 53"/>
                <a:gd name="T10" fmla="*/ 26 w 53"/>
                <a:gd name="T11" fmla="*/ 5 h 53"/>
                <a:gd name="T12" fmla="*/ 48 w 53"/>
                <a:gd name="T13" fmla="*/ 27 h 53"/>
                <a:gd name="T14" fmla="*/ 26 w 53"/>
                <a:gd name="T15" fmla="*/ 49 h 53"/>
                <a:gd name="T16" fmla="*/ 4 w 53"/>
                <a:gd name="T17" fmla="*/ 27 h 53"/>
                <a:gd name="T18" fmla="*/ 26 w 53"/>
                <a:gd name="T19"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6" y="53"/>
                  </a:moveTo>
                  <a:cubicBezTo>
                    <a:pt x="41" y="53"/>
                    <a:pt x="53" y="41"/>
                    <a:pt x="53" y="27"/>
                  </a:cubicBezTo>
                  <a:cubicBezTo>
                    <a:pt x="53" y="12"/>
                    <a:pt x="41" y="0"/>
                    <a:pt x="26" y="0"/>
                  </a:cubicBezTo>
                  <a:cubicBezTo>
                    <a:pt x="11" y="0"/>
                    <a:pt x="0" y="12"/>
                    <a:pt x="0" y="27"/>
                  </a:cubicBezTo>
                  <a:cubicBezTo>
                    <a:pt x="0" y="41"/>
                    <a:pt x="11" y="53"/>
                    <a:pt x="26" y="53"/>
                  </a:cubicBezTo>
                  <a:close/>
                  <a:moveTo>
                    <a:pt x="26" y="5"/>
                  </a:moveTo>
                  <a:cubicBezTo>
                    <a:pt x="38" y="5"/>
                    <a:pt x="48" y="15"/>
                    <a:pt x="48" y="27"/>
                  </a:cubicBezTo>
                  <a:cubicBezTo>
                    <a:pt x="48" y="39"/>
                    <a:pt x="38" y="49"/>
                    <a:pt x="26" y="49"/>
                  </a:cubicBezTo>
                  <a:cubicBezTo>
                    <a:pt x="14" y="49"/>
                    <a:pt x="4" y="39"/>
                    <a:pt x="4" y="27"/>
                  </a:cubicBezTo>
                  <a:cubicBezTo>
                    <a:pt x="4" y="15"/>
                    <a:pt x="14" y="5"/>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6"/>
            <p:cNvSpPr>
              <a:spLocks noEditPoints="1"/>
            </p:cNvSpPr>
            <p:nvPr/>
          </p:nvSpPr>
          <p:spPr bwMode="auto">
            <a:xfrm>
              <a:off x="7229477" y="2379663"/>
              <a:ext cx="300038" cy="496888"/>
            </a:xfrm>
            <a:custGeom>
              <a:avLst/>
              <a:gdLst>
                <a:gd name="T0" fmla="*/ 69 w 87"/>
                <a:gd name="T1" fmla="*/ 3 h 145"/>
                <a:gd name="T2" fmla="*/ 69 w 87"/>
                <a:gd name="T3" fmla="*/ 3 h 145"/>
                <a:gd name="T4" fmla="*/ 62 w 87"/>
                <a:gd name="T5" fmla="*/ 1 h 145"/>
                <a:gd name="T6" fmla="*/ 54 w 87"/>
                <a:gd name="T7" fmla="*/ 2 h 145"/>
                <a:gd name="T8" fmla="*/ 43 w 87"/>
                <a:gd name="T9" fmla="*/ 10 h 145"/>
                <a:gd name="T10" fmla="*/ 32 w 87"/>
                <a:gd name="T11" fmla="*/ 2 h 145"/>
                <a:gd name="T12" fmla="*/ 24 w 87"/>
                <a:gd name="T13" fmla="*/ 1 h 145"/>
                <a:gd name="T14" fmla="*/ 18 w 87"/>
                <a:gd name="T15" fmla="*/ 3 h 145"/>
                <a:gd name="T16" fmla="*/ 0 w 87"/>
                <a:gd name="T17" fmla="*/ 28 h 145"/>
                <a:gd name="T18" fmla="*/ 0 w 87"/>
                <a:gd name="T19" fmla="*/ 64 h 145"/>
                <a:gd name="T20" fmla="*/ 1 w 87"/>
                <a:gd name="T21" fmla="*/ 69 h 145"/>
                <a:gd name="T22" fmla="*/ 13 w 87"/>
                <a:gd name="T23" fmla="*/ 87 h 145"/>
                <a:gd name="T24" fmla="*/ 13 w 87"/>
                <a:gd name="T25" fmla="*/ 136 h 145"/>
                <a:gd name="T26" fmla="*/ 23 w 87"/>
                <a:gd name="T27" fmla="*/ 145 h 145"/>
                <a:gd name="T28" fmla="*/ 64 w 87"/>
                <a:gd name="T29" fmla="*/ 145 h 145"/>
                <a:gd name="T30" fmla="*/ 73 w 87"/>
                <a:gd name="T31" fmla="*/ 136 h 145"/>
                <a:gd name="T32" fmla="*/ 73 w 87"/>
                <a:gd name="T33" fmla="*/ 87 h 145"/>
                <a:gd name="T34" fmla="*/ 85 w 87"/>
                <a:gd name="T35" fmla="*/ 69 h 145"/>
                <a:gd name="T36" fmla="*/ 87 w 87"/>
                <a:gd name="T37" fmla="*/ 64 h 145"/>
                <a:gd name="T38" fmla="*/ 87 w 87"/>
                <a:gd name="T39" fmla="*/ 28 h 145"/>
                <a:gd name="T40" fmla="*/ 69 w 87"/>
                <a:gd name="T41" fmla="*/ 3 h 145"/>
                <a:gd name="T42" fmla="*/ 82 w 87"/>
                <a:gd name="T43" fmla="*/ 64 h 145"/>
                <a:gd name="T44" fmla="*/ 81 w 87"/>
                <a:gd name="T45" fmla="*/ 67 h 145"/>
                <a:gd name="T46" fmla="*/ 69 w 87"/>
                <a:gd name="T47" fmla="*/ 85 h 145"/>
                <a:gd name="T48" fmla="*/ 68 w 87"/>
                <a:gd name="T49" fmla="*/ 87 h 145"/>
                <a:gd name="T50" fmla="*/ 68 w 87"/>
                <a:gd name="T51" fmla="*/ 136 h 145"/>
                <a:gd name="T52" fmla="*/ 64 w 87"/>
                <a:gd name="T53" fmla="*/ 141 h 145"/>
                <a:gd name="T54" fmla="*/ 23 w 87"/>
                <a:gd name="T55" fmla="*/ 141 h 145"/>
                <a:gd name="T56" fmla="*/ 18 w 87"/>
                <a:gd name="T57" fmla="*/ 136 h 145"/>
                <a:gd name="T58" fmla="*/ 18 w 87"/>
                <a:gd name="T59" fmla="*/ 87 h 145"/>
                <a:gd name="T60" fmla="*/ 17 w 87"/>
                <a:gd name="T61" fmla="*/ 85 h 145"/>
                <a:gd name="T62" fmla="*/ 5 w 87"/>
                <a:gd name="T63" fmla="*/ 67 h 145"/>
                <a:gd name="T64" fmla="*/ 4 w 87"/>
                <a:gd name="T65" fmla="*/ 64 h 145"/>
                <a:gd name="T66" fmla="*/ 4 w 87"/>
                <a:gd name="T67" fmla="*/ 28 h 145"/>
                <a:gd name="T68" fmla="*/ 19 w 87"/>
                <a:gd name="T69" fmla="*/ 7 h 145"/>
                <a:gd name="T70" fmla="*/ 25 w 87"/>
                <a:gd name="T71" fmla="*/ 5 h 145"/>
                <a:gd name="T72" fmla="*/ 30 w 87"/>
                <a:gd name="T73" fmla="*/ 6 h 145"/>
                <a:gd name="T74" fmla="*/ 42 w 87"/>
                <a:gd name="T75" fmla="*/ 15 h 145"/>
                <a:gd name="T76" fmla="*/ 44 w 87"/>
                <a:gd name="T77" fmla="*/ 15 h 145"/>
                <a:gd name="T78" fmla="*/ 57 w 87"/>
                <a:gd name="T79" fmla="*/ 6 h 145"/>
                <a:gd name="T80" fmla="*/ 61 w 87"/>
                <a:gd name="T81" fmla="*/ 5 h 145"/>
                <a:gd name="T82" fmla="*/ 67 w 87"/>
                <a:gd name="T83" fmla="*/ 7 h 145"/>
                <a:gd name="T84" fmla="*/ 82 w 87"/>
                <a:gd name="T85" fmla="*/ 28 h 145"/>
                <a:gd name="T86" fmla="*/ 82 w 87"/>
                <a:gd name="T87" fmla="*/ 6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145">
                  <a:moveTo>
                    <a:pt x="69" y="3"/>
                  </a:moveTo>
                  <a:cubicBezTo>
                    <a:pt x="69" y="3"/>
                    <a:pt x="69" y="3"/>
                    <a:pt x="69" y="3"/>
                  </a:cubicBezTo>
                  <a:cubicBezTo>
                    <a:pt x="68" y="3"/>
                    <a:pt x="67" y="2"/>
                    <a:pt x="62" y="1"/>
                  </a:cubicBezTo>
                  <a:cubicBezTo>
                    <a:pt x="59" y="0"/>
                    <a:pt x="56" y="0"/>
                    <a:pt x="54" y="2"/>
                  </a:cubicBezTo>
                  <a:cubicBezTo>
                    <a:pt x="43" y="10"/>
                    <a:pt x="43" y="10"/>
                    <a:pt x="43" y="10"/>
                  </a:cubicBezTo>
                  <a:cubicBezTo>
                    <a:pt x="32" y="2"/>
                    <a:pt x="32" y="2"/>
                    <a:pt x="32" y="2"/>
                  </a:cubicBezTo>
                  <a:cubicBezTo>
                    <a:pt x="30" y="0"/>
                    <a:pt x="27" y="0"/>
                    <a:pt x="24" y="1"/>
                  </a:cubicBezTo>
                  <a:cubicBezTo>
                    <a:pt x="18" y="3"/>
                    <a:pt x="18" y="3"/>
                    <a:pt x="18" y="3"/>
                  </a:cubicBezTo>
                  <a:cubicBezTo>
                    <a:pt x="7" y="6"/>
                    <a:pt x="0" y="16"/>
                    <a:pt x="0" y="28"/>
                  </a:cubicBezTo>
                  <a:cubicBezTo>
                    <a:pt x="0" y="64"/>
                    <a:pt x="0" y="64"/>
                    <a:pt x="0" y="64"/>
                  </a:cubicBezTo>
                  <a:cubicBezTo>
                    <a:pt x="0" y="66"/>
                    <a:pt x="0" y="68"/>
                    <a:pt x="1" y="69"/>
                  </a:cubicBezTo>
                  <a:cubicBezTo>
                    <a:pt x="13" y="87"/>
                    <a:pt x="13" y="87"/>
                    <a:pt x="13" y="87"/>
                  </a:cubicBezTo>
                  <a:cubicBezTo>
                    <a:pt x="13" y="136"/>
                    <a:pt x="13" y="136"/>
                    <a:pt x="13" y="136"/>
                  </a:cubicBezTo>
                  <a:cubicBezTo>
                    <a:pt x="13" y="141"/>
                    <a:pt x="17" y="145"/>
                    <a:pt x="23" y="145"/>
                  </a:cubicBezTo>
                  <a:cubicBezTo>
                    <a:pt x="64" y="145"/>
                    <a:pt x="64" y="145"/>
                    <a:pt x="64" y="145"/>
                  </a:cubicBezTo>
                  <a:cubicBezTo>
                    <a:pt x="69" y="145"/>
                    <a:pt x="73" y="141"/>
                    <a:pt x="73" y="136"/>
                  </a:cubicBezTo>
                  <a:cubicBezTo>
                    <a:pt x="73" y="87"/>
                    <a:pt x="73" y="87"/>
                    <a:pt x="73" y="87"/>
                  </a:cubicBezTo>
                  <a:cubicBezTo>
                    <a:pt x="85" y="69"/>
                    <a:pt x="85" y="69"/>
                    <a:pt x="85" y="69"/>
                  </a:cubicBezTo>
                  <a:cubicBezTo>
                    <a:pt x="86" y="68"/>
                    <a:pt x="87" y="66"/>
                    <a:pt x="87" y="64"/>
                  </a:cubicBezTo>
                  <a:cubicBezTo>
                    <a:pt x="87" y="28"/>
                    <a:pt x="87" y="28"/>
                    <a:pt x="87" y="28"/>
                  </a:cubicBezTo>
                  <a:cubicBezTo>
                    <a:pt x="87" y="16"/>
                    <a:pt x="79" y="6"/>
                    <a:pt x="69" y="3"/>
                  </a:cubicBezTo>
                  <a:close/>
                  <a:moveTo>
                    <a:pt x="82" y="64"/>
                  </a:moveTo>
                  <a:cubicBezTo>
                    <a:pt x="82" y="65"/>
                    <a:pt x="82" y="66"/>
                    <a:pt x="81" y="67"/>
                  </a:cubicBezTo>
                  <a:cubicBezTo>
                    <a:pt x="69" y="85"/>
                    <a:pt x="69" y="85"/>
                    <a:pt x="69" y="85"/>
                  </a:cubicBezTo>
                  <a:cubicBezTo>
                    <a:pt x="69" y="86"/>
                    <a:pt x="68" y="86"/>
                    <a:pt x="68" y="87"/>
                  </a:cubicBezTo>
                  <a:cubicBezTo>
                    <a:pt x="68" y="136"/>
                    <a:pt x="68" y="136"/>
                    <a:pt x="68" y="136"/>
                  </a:cubicBezTo>
                  <a:cubicBezTo>
                    <a:pt x="68" y="138"/>
                    <a:pt x="66" y="141"/>
                    <a:pt x="64" y="141"/>
                  </a:cubicBezTo>
                  <a:cubicBezTo>
                    <a:pt x="23" y="141"/>
                    <a:pt x="23" y="141"/>
                    <a:pt x="23" y="141"/>
                  </a:cubicBezTo>
                  <a:cubicBezTo>
                    <a:pt x="20" y="141"/>
                    <a:pt x="18" y="138"/>
                    <a:pt x="18" y="136"/>
                  </a:cubicBezTo>
                  <a:cubicBezTo>
                    <a:pt x="18" y="87"/>
                    <a:pt x="18" y="87"/>
                    <a:pt x="18" y="87"/>
                  </a:cubicBezTo>
                  <a:cubicBezTo>
                    <a:pt x="18" y="86"/>
                    <a:pt x="18" y="86"/>
                    <a:pt x="17" y="85"/>
                  </a:cubicBezTo>
                  <a:cubicBezTo>
                    <a:pt x="5" y="67"/>
                    <a:pt x="5" y="67"/>
                    <a:pt x="5" y="67"/>
                  </a:cubicBezTo>
                  <a:cubicBezTo>
                    <a:pt x="5" y="66"/>
                    <a:pt x="4" y="65"/>
                    <a:pt x="4" y="64"/>
                  </a:cubicBezTo>
                  <a:cubicBezTo>
                    <a:pt x="4" y="28"/>
                    <a:pt x="4" y="28"/>
                    <a:pt x="4" y="28"/>
                  </a:cubicBezTo>
                  <a:cubicBezTo>
                    <a:pt x="4" y="18"/>
                    <a:pt x="10" y="10"/>
                    <a:pt x="19" y="7"/>
                  </a:cubicBezTo>
                  <a:cubicBezTo>
                    <a:pt x="25" y="5"/>
                    <a:pt x="25" y="5"/>
                    <a:pt x="25" y="5"/>
                  </a:cubicBezTo>
                  <a:cubicBezTo>
                    <a:pt x="27" y="5"/>
                    <a:pt x="28" y="5"/>
                    <a:pt x="30" y="6"/>
                  </a:cubicBezTo>
                  <a:cubicBezTo>
                    <a:pt x="42" y="15"/>
                    <a:pt x="42" y="15"/>
                    <a:pt x="42" y="15"/>
                  </a:cubicBezTo>
                  <a:cubicBezTo>
                    <a:pt x="43" y="16"/>
                    <a:pt x="44" y="16"/>
                    <a:pt x="44" y="15"/>
                  </a:cubicBezTo>
                  <a:cubicBezTo>
                    <a:pt x="57" y="6"/>
                    <a:pt x="57" y="6"/>
                    <a:pt x="57" y="6"/>
                  </a:cubicBezTo>
                  <a:cubicBezTo>
                    <a:pt x="58" y="5"/>
                    <a:pt x="60" y="5"/>
                    <a:pt x="61" y="5"/>
                  </a:cubicBezTo>
                  <a:cubicBezTo>
                    <a:pt x="67" y="7"/>
                    <a:pt x="67" y="7"/>
                    <a:pt x="67" y="7"/>
                  </a:cubicBezTo>
                  <a:cubicBezTo>
                    <a:pt x="76" y="10"/>
                    <a:pt x="82" y="18"/>
                    <a:pt x="82" y="28"/>
                  </a:cubicBezTo>
                  <a:lnTo>
                    <a:pt x="82"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7"/>
            <p:cNvSpPr>
              <a:spLocks noEditPoints="1"/>
            </p:cNvSpPr>
            <p:nvPr/>
          </p:nvSpPr>
          <p:spPr bwMode="auto">
            <a:xfrm>
              <a:off x="6556377" y="2184400"/>
              <a:ext cx="182563" cy="180975"/>
            </a:xfrm>
            <a:custGeom>
              <a:avLst/>
              <a:gdLst>
                <a:gd name="T0" fmla="*/ 26 w 53"/>
                <a:gd name="T1" fmla="*/ 53 h 53"/>
                <a:gd name="T2" fmla="*/ 53 w 53"/>
                <a:gd name="T3" fmla="*/ 27 h 53"/>
                <a:gd name="T4" fmla="*/ 26 w 53"/>
                <a:gd name="T5" fmla="*/ 0 h 53"/>
                <a:gd name="T6" fmla="*/ 0 w 53"/>
                <a:gd name="T7" fmla="*/ 27 h 53"/>
                <a:gd name="T8" fmla="*/ 26 w 53"/>
                <a:gd name="T9" fmla="*/ 53 h 53"/>
                <a:gd name="T10" fmla="*/ 26 w 53"/>
                <a:gd name="T11" fmla="*/ 5 h 53"/>
                <a:gd name="T12" fmla="*/ 48 w 53"/>
                <a:gd name="T13" fmla="*/ 27 h 53"/>
                <a:gd name="T14" fmla="*/ 26 w 53"/>
                <a:gd name="T15" fmla="*/ 49 h 53"/>
                <a:gd name="T16" fmla="*/ 4 w 53"/>
                <a:gd name="T17" fmla="*/ 27 h 53"/>
                <a:gd name="T18" fmla="*/ 26 w 53"/>
                <a:gd name="T19"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6" y="53"/>
                  </a:moveTo>
                  <a:cubicBezTo>
                    <a:pt x="41" y="53"/>
                    <a:pt x="53" y="41"/>
                    <a:pt x="53" y="27"/>
                  </a:cubicBezTo>
                  <a:cubicBezTo>
                    <a:pt x="53" y="12"/>
                    <a:pt x="41" y="0"/>
                    <a:pt x="26" y="0"/>
                  </a:cubicBezTo>
                  <a:cubicBezTo>
                    <a:pt x="12" y="0"/>
                    <a:pt x="0" y="12"/>
                    <a:pt x="0" y="27"/>
                  </a:cubicBezTo>
                  <a:cubicBezTo>
                    <a:pt x="0" y="41"/>
                    <a:pt x="12" y="53"/>
                    <a:pt x="26" y="53"/>
                  </a:cubicBezTo>
                  <a:close/>
                  <a:moveTo>
                    <a:pt x="26" y="5"/>
                  </a:moveTo>
                  <a:cubicBezTo>
                    <a:pt x="38" y="5"/>
                    <a:pt x="48" y="15"/>
                    <a:pt x="48" y="27"/>
                  </a:cubicBezTo>
                  <a:cubicBezTo>
                    <a:pt x="48" y="39"/>
                    <a:pt x="38" y="49"/>
                    <a:pt x="26" y="49"/>
                  </a:cubicBezTo>
                  <a:cubicBezTo>
                    <a:pt x="14" y="49"/>
                    <a:pt x="4" y="39"/>
                    <a:pt x="4" y="27"/>
                  </a:cubicBezTo>
                  <a:cubicBezTo>
                    <a:pt x="4" y="15"/>
                    <a:pt x="14" y="5"/>
                    <a:pt x="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8"/>
            <p:cNvSpPr>
              <a:spLocks noEditPoints="1"/>
            </p:cNvSpPr>
            <p:nvPr/>
          </p:nvSpPr>
          <p:spPr bwMode="auto">
            <a:xfrm>
              <a:off x="6497640" y="2379663"/>
              <a:ext cx="300038" cy="496888"/>
            </a:xfrm>
            <a:custGeom>
              <a:avLst/>
              <a:gdLst>
                <a:gd name="T0" fmla="*/ 69 w 87"/>
                <a:gd name="T1" fmla="*/ 3 h 145"/>
                <a:gd name="T2" fmla="*/ 69 w 87"/>
                <a:gd name="T3" fmla="*/ 3 h 145"/>
                <a:gd name="T4" fmla="*/ 63 w 87"/>
                <a:gd name="T5" fmla="*/ 1 h 145"/>
                <a:gd name="T6" fmla="*/ 54 w 87"/>
                <a:gd name="T7" fmla="*/ 2 h 145"/>
                <a:gd name="T8" fmla="*/ 43 w 87"/>
                <a:gd name="T9" fmla="*/ 10 h 145"/>
                <a:gd name="T10" fmla="*/ 33 w 87"/>
                <a:gd name="T11" fmla="*/ 2 h 145"/>
                <a:gd name="T12" fmla="*/ 24 w 87"/>
                <a:gd name="T13" fmla="*/ 1 h 145"/>
                <a:gd name="T14" fmla="*/ 18 w 87"/>
                <a:gd name="T15" fmla="*/ 3 h 145"/>
                <a:gd name="T16" fmla="*/ 0 w 87"/>
                <a:gd name="T17" fmla="*/ 28 h 145"/>
                <a:gd name="T18" fmla="*/ 0 w 87"/>
                <a:gd name="T19" fmla="*/ 64 h 145"/>
                <a:gd name="T20" fmla="*/ 1 w 87"/>
                <a:gd name="T21" fmla="*/ 69 h 145"/>
                <a:gd name="T22" fmla="*/ 13 w 87"/>
                <a:gd name="T23" fmla="*/ 87 h 145"/>
                <a:gd name="T24" fmla="*/ 13 w 87"/>
                <a:gd name="T25" fmla="*/ 136 h 145"/>
                <a:gd name="T26" fmla="*/ 23 w 87"/>
                <a:gd name="T27" fmla="*/ 145 h 145"/>
                <a:gd name="T28" fmla="*/ 64 w 87"/>
                <a:gd name="T29" fmla="*/ 145 h 145"/>
                <a:gd name="T30" fmla="*/ 73 w 87"/>
                <a:gd name="T31" fmla="*/ 136 h 145"/>
                <a:gd name="T32" fmla="*/ 73 w 87"/>
                <a:gd name="T33" fmla="*/ 87 h 145"/>
                <a:gd name="T34" fmla="*/ 85 w 87"/>
                <a:gd name="T35" fmla="*/ 69 h 145"/>
                <a:gd name="T36" fmla="*/ 87 w 87"/>
                <a:gd name="T37" fmla="*/ 64 h 145"/>
                <a:gd name="T38" fmla="*/ 87 w 87"/>
                <a:gd name="T39" fmla="*/ 28 h 145"/>
                <a:gd name="T40" fmla="*/ 69 w 87"/>
                <a:gd name="T41" fmla="*/ 3 h 145"/>
                <a:gd name="T42" fmla="*/ 82 w 87"/>
                <a:gd name="T43" fmla="*/ 64 h 145"/>
                <a:gd name="T44" fmla="*/ 81 w 87"/>
                <a:gd name="T45" fmla="*/ 67 h 145"/>
                <a:gd name="T46" fmla="*/ 69 w 87"/>
                <a:gd name="T47" fmla="*/ 85 h 145"/>
                <a:gd name="T48" fmla="*/ 69 w 87"/>
                <a:gd name="T49" fmla="*/ 87 h 145"/>
                <a:gd name="T50" fmla="*/ 69 w 87"/>
                <a:gd name="T51" fmla="*/ 136 h 145"/>
                <a:gd name="T52" fmla="*/ 64 w 87"/>
                <a:gd name="T53" fmla="*/ 141 h 145"/>
                <a:gd name="T54" fmla="*/ 23 w 87"/>
                <a:gd name="T55" fmla="*/ 141 h 145"/>
                <a:gd name="T56" fmla="*/ 18 w 87"/>
                <a:gd name="T57" fmla="*/ 136 h 145"/>
                <a:gd name="T58" fmla="*/ 18 w 87"/>
                <a:gd name="T59" fmla="*/ 87 h 145"/>
                <a:gd name="T60" fmla="*/ 18 w 87"/>
                <a:gd name="T61" fmla="*/ 85 h 145"/>
                <a:gd name="T62" fmla="*/ 5 w 87"/>
                <a:gd name="T63" fmla="*/ 67 h 145"/>
                <a:gd name="T64" fmla="*/ 4 w 87"/>
                <a:gd name="T65" fmla="*/ 64 h 145"/>
                <a:gd name="T66" fmla="*/ 4 w 87"/>
                <a:gd name="T67" fmla="*/ 28 h 145"/>
                <a:gd name="T68" fmla="*/ 19 w 87"/>
                <a:gd name="T69" fmla="*/ 7 h 145"/>
                <a:gd name="T70" fmla="*/ 25 w 87"/>
                <a:gd name="T71" fmla="*/ 5 h 145"/>
                <a:gd name="T72" fmla="*/ 30 w 87"/>
                <a:gd name="T73" fmla="*/ 6 h 145"/>
                <a:gd name="T74" fmla="*/ 42 w 87"/>
                <a:gd name="T75" fmla="*/ 15 h 145"/>
                <a:gd name="T76" fmla="*/ 45 w 87"/>
                <a:gd name="T77" fmla="*/ 15 h 145"/>
                <a:gd name="T78" fmla="*/ 57 w 87"/>
                <a:gd name="T79" fmla="*/ 6 h 145"/>
                <a:gd name="T80" fmla="*/ 61 w 87"/>
                <a:gd name="T81" fmla="*/ 5 h 145"/>
                <a:gd name="T82" fmla="*/ 67 w 87"/>
                <a:gd name="T83" fmla="*/ 7 h 145"/>
                <a:gd name="T84" fmla="*/ 82 w 87"/>
                <a:gd name="T85" fmla="*/ 28 h 145"/>
                <a:gd name="T86" fmla="*/ 82 w 87"/>
                <a:gd name="T87" fmla="*/ 6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145">
                  <a:moveTo>
                    <a:pt x="69" y="3"/>
                  </a:moveTo>
                  <a:cubicBezTo>
                    <a:pt x="69" y="3"/>
                    <a:pt x="69" y="3"/>
                    <a:pt x="69" y="3"/>
                  </a:cubicBezTo>
                  <a:cubicBezTo>
                    <a:pt x="69" y="3"/>
                    <a:pt x="68" y="2"/>
                    <a:pt x="63" y="1"/>
                  </a:cubicBezTo>
                  <a:cubicBezTo>
                    <a:pt x="60" y="0"/>
                    <a:pt x="56" y="0"/>
                    <a:pt x="54" y="2"/>
                  </a:cubicBezTo>
                  <a:cubicBezTo>
                    <a:pt x="43" y="10"/>
                    <a:pt x="43" y="10"/>
                    <a:pt x="43" y="10"/>
                  </a:cubicBezTo>
                  <a:cubicBezTo>
                    <a:pt x="33" y="2"/>
                    <a:pt x="33" y="2"/>
                    <a:pt x="33" y="2"/>
                  </a:cubicBezTo>
                  <a:cubicBezTo>
                    <a:pt x="30" y="0"/>
                    <a:pt x="27" y="0"/>
                    <a:pt x="24" y="1"/>
                  </a:cubicBezTo>
                  <a:cubicBezTo>
                    <a:pt x="18" y="3"/>
                    <a:pt x="18" y="3"/>
                    <a:pt x="18" y="3"/>
                  </a:cubicBezTo>
                  <a:cubicBezTo>
                    <a:pt x="7" y="6"/>
                    <a:pt x="0" y="16"/>
                    <a:pt x="0" y="28"/>
                  </a:cubicBezTo>
                  <a:cubicBezTo>
                    <a:pt x="0" y="64"/>
                    <a:pt x="0" y="64"/>
                    <a:pt x="0" y="64"/>
                  </a:cubicBezTo>
                  <a:cubicBezTo>
                    <a:pt x="0" y="66"/>
                    <a:pt x="0" y="68"/>
                    <a:pt x="1" y="69"/>
                  </a:cubicBezTo>
                  <a:cubicBezTo>
                    <a:pt x="13" y="87"/>
                    <a:pt x="13" y="87"/>
                    <a:pt x="13" y="87"/>
                  </a:cubicBezTo>
                  <a:cubicBezTo>
                    <a:pt x="13" y="136"/>
                    <a:pt x="13" y="136"/>
                    <a:pt x="13" y="136"/>
                  </a:cubicBezTo>
                  <a:cubicBezTo>
                    <a:pt x="13" y="141"/>
                    <a:pt x="18" y="145"/>
                    <a:pt x="23" y="145"/>
                  </a:cubicBezTo>
                  <a:cubicBezTo>
                    <a:pt x="64" y="145"/>
                    <a:pt x="64" y="145"/>
                    <a:pt x="64" y="145"/>
                  </a:cubicBezTo>
                  <a:cubicBezTo>
                    <a:pt x="69" y="145"/>
                    <a:pt x="73" y="141"/>
                    <a:pt x="73" y="136"/>
                  </a:cubicBezTo>
                  <a:cubicBezTo>
                    <a:pt x="73" y="87"/>
                    <a:pt x="73" y="87"/>
                    <a:pt x="73" y="87"/>
                  </a:cubicBezTo>
                  <a:cubicBezTo>
                    <a:pt x="85" y="69"/>
                    <a:pt x="85" y="69"/>
                    <a:pt x="85" y="69"/>
                  </a:cubicBezTo>
                  <a:cubicBezTo>
                    <a:pt x="86" y="68"/>
                    <a:pt x="87" y="66"/>
                    <a:pt x="87" y="64"/>
                  </a:cubicBezTo>
                  <a:cubicBezTo>
                    <a:pt x="87" y="28"/>
                    <a:pt x="87" y="28"/>
                    <a:pt x="87" y="28"/>
                  </a:cubicBezTo>
                  <a:cubicBezTo>
                    <a:pt x="87" y="16"/>
                    <a:pt x="79" y="6"/>
                    <a:pt x="69" y="3"/>
                  </a:cubicBezTo>
                  <a:close/>
                  <a:moveTo>
                    <a:pt x="82" y="64"/>
                  </a:moveTo>
                  <a:cubicBezTo>
                    <a:pt x="82" y="65"/>
                    <a:pt x="82" y="66"/>
                    <a:pt x="81" y="67"/>
                  </a:cubicBezTo>
                  <a:cubicBezTo>
                    <a:pt x="69" y="85"/>
                    <a:pt x="69" y="85"/>
                    <a:pt x="69" y="85"/>
                  </a:cubicBezTo>
                  <a:cubicBezTo>
                    <a:pt x="69" y="86"/>
                    <a:pt x="69" y="86"/>
                    <a:pt x="69" y="87"/>
                  </a:cubicBezTo>
                  <a:cubicBezTo>
                    <a:pt x="69" y="136"/>
                    <a:pt x="69" y="136"/>
                    <a:pt x="69" y="136"/>
                  </a:cubicBezTo>
                  <a:cubicBezTo>
                    <a:pt x="69" y="138"/>
                    <a:pt x="66" y="141"/>
                    <a:pt x="64" y="141"/>
                  </a:cubicBezTo>
                  <a:cubicBezTo>
                    <a:pt x="23" y="141"/>
                    <a:pt x="23" y="141"/>
                    <a:pt x="23" y="141"/>
                  </a:cubicBezTo>
                  <a:cubicBezTo>
                    <a:pt x="20" y="141"/>
                    <a:pt x="18" y="138"/>
                    <a:pt x="18" y="136"/>
                  </a:cubicBezTo>
                  <a:cubicBezTo>
                    <a:pt x="18" y="87"/>
                    <a:pt x="18" y="87"/>
                    <a:pt x="18" y="87"/>
                  </a:cubicBezTo>
                  <a:cubicBezTo>
                    <a:pt x="18" y="86"/>
                    <a:pt x="18" y="86"/>
                    <a:pt x="18" y="85"/>
                  </a:cubicBezTo>
                  <a:cubicBezTo>
                    <a:pt x="5" y="67"/>
                    <a:pt x="5" y="67"/>
                    <a:pt x="5" y="67"/>
                  </a:cubicBezTo>
                  <a:cubicBezTo>
                    <a:pt x="5" y="66"/>
                    <a:pt x="4" y="65"/>
                    <a:pt x="4" y="64"/>
                  </a:cubicBezTo>
                  <a:cubicBezTo>
                    <a:pt x="4" y="28"/>
                    <a:pt x="4" y="28"/>
                    <a:pt x="4" y="28"/>
                  </a:cubicBezTo>
                  <a:cubicBezTo>
                    <a:pt x="4" y="18"/>
                    <a:pt x="10" y="10"/>
                    <a:pt x="19" y="7"/>
                  </a:cubicBezTo>
                  <a:cubicBezTo>
                    <a:pt x="20" y="7"/>
                    <a:pt x="25" y="5"/>
                    <a:pt x="25" y="5"/>
                  </a:cubicBezTo>
                  <a:cubicBezTo>
                    <a:pt x="27" y="5"/>
                    <a:pt x="28" y="5"/>
                    <a:pt x="30" y="6"/>
                  </a:cubicBezTo>
                  <a:cubicBezTo>
                    <a:pt x="42" y="15"/>
                    <a:pt x="42" y="15"/>
                    <a:pt x="42" y="15"/>
                  </a:cubicBezTo>
                  <a:cubicBezTo>
                    <a:pt x="43" y="16"/>
                    <a:pt x="44" y="16"/>
                    <a:pt x="45" y="15"/>
                  </a:cubicBezTo>
                  <a:cubicBezTo>
                    <a:pt x="57" y="6"/>
                    <a:pt x="57" y="6"/>
                    <a:pt x="57" y="6"/>
                  </a:cubicBezTo>
                  <a:cubicBezTo>
                    <a:pt x="58" y="5"/>
                    <a:pt x="60" y="5"/>
                    <a:pt x="61" y="5"/>
                  </a:cubicBezTo>
                  <a:cubicBezTo>
                    <a:pt x="67" y="7"/>
                    <a:pt x="67" y="7"/>
                    <a:pt x="67" y="7"/>
                  </a:cubicBezTo>
                  <a:cubicBezTo>
                    <a:pt x="76" y="10"/>
                    <a:pt x="82" y="18"/>
                    <a:pt x="82" y="28"/>
                  </a:cubicBezTo>
                  <a:lnTo>
                    <a:pt x="82"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9"/>
            <p:cNvSpPr>
              <a:spLocks noEditPoints="1"/>
            </p:cNvSpPr>
            <p:nvPr/>
          </p:nvSpPr>
          <p:spPr bwMode="auto">
            <a:xfrm>
              <a:off x="6896102" y="2054225"/>
              <a:ext cx="231775" cy="230188"/>
            </a:xfrm>
            <a:custGeom>
              <a:avLst/>
              <a:gdLst>
                <a:gd name="T0" fmla="*/ 34 w 67"/>
                <a:gd name="T1" fmla="*/ 67 h 67"/>
                <a:gd name="T2" fmla="*/ 67 w 67"/>
                <a:gd name="T3" fmla="*/ 34 h 67"/>
                <a:gd name="T4" fmla="*/ 34 w 67"/>
                <a:gd name="T5" fmla="*/ 0 h 67"/>
                <a:gd name="T6" fmla="*/ 0 w 67"/>
                <a:gd name="T7" fmla="*/ 34 h 67"/>
                <a:gd name="T8" fmla="*/ 34 w 67"/>
                <a:gd name="T9" fmla="*/ 67 h 67"/>
                <a:gd name="T10" fmla="*/ 34 w 67"/>
                <a:gd name="T11" fmla="*/ 5 h 67"/>
                <a:gd name="T12" fmla="*/ 63 w 67"/>
                <a:gd name="T13" fmla="*/ 34 h 67"/>
                <a:gd name="T14" fmla="*/ 34 w 67"/>
                <a:gd name="T15" fmla="*/ 62 h 67"/>
                <a:gd name="T16" fmla="*/ 5 w 67"/>
                <a:gd name="T17" fmla="*/ 34 h 67"/>
                <a:gd name="T18" fmla="*/ 34 w 67"/>
                <a:gd name="T19"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67"/>
                  </a:moveTo>
                  <a:cubicBezTo>
                    <a:pt x="52" y="67"/>
                    <a:pt x="67" y="52"/>
                    <a:pt x="67" y="34"/>
                  </a:cubicBezTo>
                  <a:cubicBezTo>
                    <a:pt x="67" y="15"/>
                    <a:pt x="52" y="0"/>
                    <a:pt x="34" y="0"/>
                  </a:cubicBezTo>
                  <a:cubicBezTo>
                    <a:pt x="15" y="0"/>
                    <a:pt x="0" y="15"/>
                    <a:pt x="0" y="34"/>
                  </a:cubicBezTo>
                  <a:cubicBezTo>
                    <a:pt x="0" y="52"/>
                    <a:pt x="15" y="67"/>
                    <a:pt x="34" y="67"/>
                  </a:cubicBezTo>
                  <a:close/>
                  <a:moveTo>
                    <a:pt x="34" y="5"/>
                  </a:moveTo>
                  <a:cubicBezTo>
                    <a:pt x="50" y="5"/>
                    <a:pt x="63" y="18"/>
                    <a:pt x="63" y="34"/>
                  </a:cubicBezTo>
                  <a:cubicBezTo>
                    <a:pt x="63" y="50"/>
                    <a:pt x="50" y="62"/>
                    <a:pt x="34" y="62"/>
                  </a:cubicBezTo>
                  <a:cubicBezTo>
                    <a:pt x="18" y="62"/>
                    <a:pt x="5" y="50"/>
                    <a:pt x="5" y="34"/>
                  </a:cubicBezTo>
                  <a:cubicBezTo>
                    <a:pt x="5" y="18"/>
                    <a:pt x="18" y="5"/>
                    <a:pt x="3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0"/>
            <p:cNvSpPr>
              <a:spLocks noEditPoints="1"/>
            </p:cNvSpPr>
            <p:nvPr/>
          </p:nvSpPr>
          <p:spPr bwMode="auto">
            <a:xfrm>
              <a:off x="6821490" y="2300288"/>
              <a:ext cx="381000" cy="685800"/>
            </a:xfrm>
            <a:custGeom>
              <a:avLst/>
              <a:gdLst>
                <a:gd name="T0" fmla="*/ 91 w 111"/>
                <a:gd name="T1" fmla="*/ 6 h 200"/>
                <a:gd name="T2" fmla="*/ 81 w 111"/>
                <a:gd name="T3" fmla="*/ 3 h 200"/>
                <a:gd name="T4" fmla="*/ 62 w 111"/>
                <a:gd name="T5" fmla="*/ 1 h 200"/>
                <a:gd name="T6" fmla="*/ 31 w 111"/>
                <a:gd name="T7" fmla="*/ 3 h 200"/>
                <a:gd name="T8" fmla="*/ 0 w 111"/>
                <a:gd name="T9" fmla="*/ 34 h 200"/>
                <a:gd name="T10" fmla="*/ 1 w 111"/>
                <a:gd name="T11" fmla="*/ 91 h 200"/>
                <a:gd name="T12" fmla="*/ 20 w 111"/>
                <a:gd name="T13" fmla="*/ 195 h 200"/>
                <a:gd name="T14" fmla="*/ 86 w 111"/>
                <a:gd name="T15" fmla="*/ 200 h 200"/>
                <a:gd name="T16" fmla="*/ 91 w 111"/>
                <a:gd name="T17" fmla="*/ 120 h 200"/>
                <a:gd name="T18" fmla="*/ 111 w 111"/>
                <a:gd name="T19" fmla="*/ 88 h 200"/>
                <a:gd name="T20" fmla="*/ 91 w 111"/>
                <a:gd name="T21" fmla="*/ 6 h 200"/>
                <a:gd name="T22" fmla="*/ 65 w 111"/>
                <a:gd name="T23" fmla="*/ 11 h 200"/>
                <a:gd name="T24" fmla="*/ 58 w 111"/>
                <a:gd name="T25" fmla="*/ 22 h 200"/>
                <a:gd name="T26" fmla="*/ 56 w 111"/>
                <a:gd name="T27" fmla="*/ 63 h 200"/>
                <a:gd name="T28" fmla="*/ 53 w 111"/>
                <a:gd name="T29" fmla="*/ 22 h 200"/>
                <a:gd name="T30" fmla="*/ 46 w 111"/>
                <a:gd name="T31" fmla="*/ 11 h 200"/>
                <a:gd name="T32" fmla="*/ 49 w 111"/>
                <a:gd name="T33" fmla="*/ 5 h 200"/>
                <a:gd name="T34" fmla="*/ 63 w 111"/>
                <a:gd name="T35" fmla="*/ 6 h 200"/>
                <a:gd name="T36" fmla="*/ 106 w 111"/>
                <a:gd name="T37" fmla="*/ 88 h 200"/>
                <a:gd name="T38" fmla="*/ 87 w 111"/>
                <a:gd name="T39" fmla="*/ 118 h 200"/>
                <a:gd name="T40" fmla="*/ 86 w 111"/>
                <a:gd name="T41" fmla="*/ 195 h 200"/>
                <a:gd name="T42" fmla="*/ 25 w 111"/>
                <a:gd name="T43" fmla="*/ 195 h 200"/>
                <a:gd name="T44" fmla="*/ 25 w 111"/>
                <a:gd name="T45" fmla="*/ 120 h 200"/>
                <a:gd name="T46" fmla="*/ 5 w 111"/>
                <a:gd name="T47" fmla="*/ 89 h 200"/>
                <a:gd name="T48" fmla="*/ 5 w 111"/>
                <a:gd name="T49" fmla="*/ 34 h 200"/>
                <a:gd name="T50" fmla="*/ 32 w 111"/>
                <a:gd name="T51" fmla="*/ 7 h 200"/>
                <a:gd name="T52" fmla="*/ 42 w 111"/>
                <a:gd name="T53" fmla="*/ 13 h 200"/>
                <a:gd name="T54" fmla="*/ 48 w 111"/>
                <a:gd name="T55" fmla="*/ 23 h 200"/>
                <a:gd name="T56" fmla="*/ 45 w 111"/>
                <a:gd name="T57" fmla="*/ 47 h 200"/>
                <a:gd name="T58" fmla="*/ 56 w 111"/>
                <a:gd name="T59" fmla="*/ 69 h 200"/>
                <a:gd name="T60" fmla="*/ 66 w 111"/>
                <a:gd name="T61" fmla="*/ 47 h 200"/>
                <a:gd name="T62" fmla="*/ 63 w 111"/>
                <a:gd name="T63" fmla="*/ 23 h 200"/>
                <a:gd name="T64" fmla="*/ 69 w 111"/>
                <a:gd name="T65" fmla="*/ 13 h 200"/>
                <a:gd name="T66" fmla="*/ 80 w 111"/>
                <a:gd name="T67" fmla="*/ 7 h 200"/>
                <a:gd name="T68" fmla="*/ 89 w 111"/>
                <a:gd name="T69" fmla="*/ 10 h 200"/>
                <a:gd name="T70" fmla="*/ 106 w 111"/>
                <a:gd name="T71" fmla="*/ 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200">
                  <a:moveTo>
                    <a:pt x="91" y="6"/>
                  </a:moveTo>
                  <a:cubicBezTo>
                    <a:pt x="91" y="6"/>
                    <a:pt x="91" y="6"/>
                    <a:pt x="91" y="6"/>
                  </a:cubicBezTo>
                  <a:cubicBezTo>
                    <a:pt x="82" y="3"/>
                    <a:pt x="82" y="3"/>
                    <a:pt x="82" y="3"/>
                  </a:cubicBezTo>
                  <a:cubicBezTo>
                    <a:pt x="82" y="3"/>
                    <a:pt x="82" y="3"/>
                    <a:pt x="81" y="3"/>
                  </a:cubicBezTo>
                  <a:cubicBezTo>
                    <a:pt x="77" y="2"/>
                    <a:pt x="71" y="1"/>
                    <a:pt x="64" y="1"/>
                  </a:cubicBezTo>
                  <a:cubicBezTo>
                    <a:pt x="63" y="1"/>
                    <a:pt x="63" y="1"/>
                    <a:pt x="62" y="1"/>
                  </a:cubicBezTo>
                  <a:cubicBezTo>
                    <a:pt x="59" y="1"/>
                    <a:pt x="59" y="1"/>
                    <a:pt x="59" y="1"/>
                  </a:cubicBezTo>
                  <a:cubicBezTo>
                    <a:pt x="49" y="0"/>
                    <a:pt x="37" y="1"/>
                    <a:pt x="31" y="3"/>
                  </a:cubicBezTo>
                  <a:cubicBezTo>
                    <a:pt x="27" y="4"/>
                    <a:pt x="21" y="6"/>
                    <a:pt x="21" y="6"/>
                  </a:cubicBezTo>
                  <a:cubicBezTo>
                    <a:pt x="8" y="10"/>
                    <a:pt x="0" y="21"/>
                    <a:pt x="0" y="34"/>
                  </a:cubicBezTo>
                  <a:cubicBezTo>
                    <a:pt x="0" y="88"/>
                    <a:pt x="0" y="88"/>
                    <a:pt x="0" y="88"/>
                  </a:cubicBezTo>
                  <a:cubicBezTo>
                    <a:pt x="0" y="89"/>
                    <a:pt x="0" y="90"/>
                    <a:pt x="1" y="91"/>
                  </a:cubicBezTo>
                  <a:cubicBezTo>
                    <a:pt x="20" y="120"/>
                    <a:pt x="20" y="120"/>
                    <a:pt x="20" y="120"/>
                  </a:cubicBezTo>
                  <a:cubicBezTo>
                    <a:pt x="20" y="195"/>
                    <a:pt x="20" y="195"/>
                    <a:pt x="20" y="195"/>
                  </a:cubicBezTo>
                  <a:cubicBezTo>
                    <a:pt x="20" y="198"/>
                    <a:pt x="22" y="200"/>
                    <a:pt x="25" y="200"/>
                  </a:cubicBezTo>
                  <a:cubicBezTo>
                    <a:pt x="86" y="200"/>
                    <a:pt x="86" y="200"/>
                    <a:pt x="86" y="200"/>
                  </a:cubicBezTo>
                  <a:cubicBezTo>
                    <a:pt x="89" y="200"/>
                    <a:pt x="91" y="198"/>
                    <a:pt x="91" y="195"/>
                  </a:cubicBezTo>
                  <a:cubicBezTo>
                    <a:pt x="91" y="120"/>
                    <a:pt x="91" y="120"/>
                    <a:pt x="91" y="120"/>
                  </a:cubicBezTo>
                  <a:cubicBezTo>
                    <a:pt x="110" y="91"/>
                    <a:pt x="110" y="91"/>
                    <a:pt x="110" y="91"/>
                  </a:cubicBezTo>
                  <a:cubicBezTo>
                    <a:pt x="111" y="90"/>
                    <a:pt x="111" y="89"/>
                    <a:pt x="111" y="88"/>
                  </a:cubicBezTo>
                  <a:cubicBezTo>
                    <a:pt x="111" y="34"/>
                    <a:pt x="111" y="34"/>
                    <a:pt x="111" y="34"/>
                  </a:cubicBezTo>
                  <a:cubicBezTo>
                    <a:pt x="111" y="21"/>
                    <a:pt x="103" y="10"/>
                    <a:pt x="91" y="6"/>
                  </a:cubicBezTo>
                  <a:close/>
                  <a:moveTo>
                    <a:pt x="65" y="7"/>
                  </a:moveTo>
                  <a:cubicBezTo>
                    <a:pt x="66" y="8"/>
                    <a:pt x="66" y="9"/>
                    <a:pt x="65" y="11"/>
                  </a:cubicBezTo>
                  <a:cubicBezTo>
                    <a:pt x="59" y="21"/>
                    <a:pt x="59" y="21"/>
                    <a:pt x="59" y="21"/>
                  </a:cubicBezTo>
                  <a:cubicBezTo>
                    <a:pt x="58" y="21"/>
                    <a:pt x="58" y="22"/>
                    <a:pt x="58" y="22"/>
                  </a:cubicBezTo>
                  <a:cubicBezTo>
                    <a:pt x="61" y="46"/>
                    <a:pt x="61" y="46"/>
                    <a:pt x="61" y="46"/>
                  </a:cubicBezTo>
                  <a:cubicBezTo>
                    <a:pt x="56" y="63"/>
                    <a:pt x="56" y="63"/>
                    <a:pt x="56" y="63"/>
                  </a:cubicBezTo>
                  <a:cubicBezTo>
                    <a:pt x="50" y="46"/>
                    <a:pt x="50" y="46"/>
                    <a:pt x="50" y="46"/>
                  </a:cubicBezTo>
                  <a:cubicBezTo>
                    <a:pt x="53" y="22"/>
                    <a:pt x="53" y="22"/>
                    <a:pt x="53" y="22"/>
                  </a:cubicBezTo>
                  <a:cubicBezTo>
                    <a:pt x="53" y="21"/>
                    <a:pt x="53" y="21"/>
                    <a:pt x="53" y="21"/>
                  </a:cubicBezTo>
                  <a:cubicBezTo>
                    <a:pt x="46" y="11"/>
                    <a:pt x="46" y="11"/>
                    <a:pt x="46" y="11"/>
                  </a:cubicBezTo>
                  <a:cubicBezTo>
                    <a:pt x="45" y="9"/>
                    <a:pt x="46" y="8"/>
                    <a:pt x="47" y="7"/>
                  </a:cubicBezTo>
                  <a:cubicBezTo>
                    <a:pt x="47" y="6"/>
                    <a:pt x="48" y="5"/>
                    <a:pt x="49" y="5"/>
                  </a:cubicBezTo>
                  <a:cubicBezTo>
                    <a:pt x="59" y="5"/>
                    <a:pt x="59" y="5"/>
                    <a:pt x="59" y="5"/>
                  </a:cubicBezTo>
                  <a:cubicBezTo>
                    <a:pt x="61" y="5"/>
                    <a:pt x="62" y="6"/>
                    <a:pt x="63" y="6"/>
                  </a:cubicBezTo>
                  <a:cubicBezTo>
                    <a:pt x="64" y="6"/>
                    <a:pt x="64" y="6"/>
                    <a:pt x="65" y="7"/>
                  </a:cubicBezTo>
                  <a:close/>
                  <a:moveTo>
                    <a:pt x="106" y="88"/>
                  </a:moveTo>
                  <a:cubicBezTo>
                    <a:pt x="106" y="89"/>
                    <a:pt x="106" y="89"/>
                    <a:pt x="106" y="89"/>
                  </a:cubicBezTo>
                  <a:cubicBezTo>
                    <a:pt x="87" y="118"/>
                    <a:pt x="87" y="118"/>
                    <a:pt x="87" y="118"/>
                  </a:cubicBezTo>
                  <a:cubicBezTo>
                    <a:pt x="87" y="119"/>
                    <a:pt x="86" y="119"/>
                    <a:pt x="86" y="120"/>
                  </a:cubicBezTo>
                  <a:cubicBezTo>
                    <a:pt x="86" y="195"/>
                    <a:pt x="86" y="195"/>
                    <a:pt x="86" y="195"/>
                  </a:cubicBezTo>
                  <a:cubicBezTo>
                    <a:pt x="86" y="195"/>
                    <a:pt x="86" y="195"/>
                    <a:pt x="86" y="195"/>
                  </a:cubicBezTo>
                  <a:cubicBezTo>
                    <a:pt x="25" y="195"/>
                    <a:pt x="25" y="195"/>
                    <a:pt x="25" y="195"/>
                  </a:cubicBezTo>
                  <a:cubicBezTo>
                    <a:pt x="25" y="195"/>
                    <a:pt x="25" y="195"/>
                    <a:pt x="25" y="195"/>
                  </a:cubicBezTo>
                  <a:cubicBezTo>
                    <a:pt x="25" y="120"/>
                    <a:pt x="25" y="120"/>
                    <a:pt x="25" y="120"/>
                  </a:cubicBezTo>
                  <a:cubicBezTo>
                    <a:pt x="25" y="119"/>
                    <a:pt x="25" y="119"/>
                    <a:pt x="24" y="118"/>
                  </a:cubicBezTo>
                  <a:cubicBezTo>
                    <a:pt x="5" y="89"/>
                    <a:pt x="5" y="89"/>
                    <a:pt x="5" y="89"/>
                  </a:cubicBezTo>
                  <a:cubicBezTo>
                    <a:pt x="5" y="88"/>
                    <a:pt x="5" y="88"/>
                    <a:pt x="5" y="88"/>
                  </a:cubicBezTo>
                  <a:cubicBezTo>
                    <a:pt x="5" y="34"/>
                    <a:pt x="5" y="34"/>
                    <a:pt x="5" y="34"/>
                  </a:cubicBezTo>
                  <a:cubicBezTo>
                    <a:pt x="5" y="23"/>
                    <a:pt x="12" y="14"/>
                    <a:pt x="22" y="10"/>
                  </a:cubicBezTo>
                  <a:cubicBezTo>
                    <a:pt x="22" y="10"/>
                    <a:pt x="28" y="8"/>
                    <a:pt x="32" y="7"/>
                  </a:cubicBezTo>
                  <a:cubicBezTo>
                    <a:pt x="34" y="7"/>
                    <a:pt x="38" y="6"/>
                    <a:pt x="42" y="6"/>
                  </a:cubicBezTo>
                  <a:cubicBezTo>
                    <a:pt x="41" y="8"/>
                    <a:pt x="41" y="11"/>
                    <a:pt x="42" y="13"/>
                  </a:cubicBezTo>
                  <a:cubicBezTo>
                    <a:pt x="42" y="13"/>
                    <a:pt x="42" y="13"/>
                    <a:pt x="42" y="13"/>
                  </a:cubicBezTo>
                  <a:cubicBezTo>
                    <a:pt x="48" y="23"/>
                    <a:pt x="48" y="23"/>
                    <a:pt x="48" y="23"/>
                  </a:cubicBezTo>
                  <a:cubicBezTo>
                    <a:pt x="45" y="46"/>
                    <a:pt x="45" y="46"/>
                    <a:pt x="45" y="46"/>
                  </a:cubicBezTo>
                  <a:cubicBezTo>
                    <a:pt x="45" y="47"/>
                    <a:pt x="45" y="47"/>
                    <a:pt x="45" y="47"/>
                  </a:cubicBezTo>
                  <a:cubicBezTo>
                    <a:pt x="52" y="66"/>
                    <a:pt x="52" y="66"/>
                    <a:pt x="52" y="66"/>
                  </a:cubicBezTo>
                  <a:cubicBezTo>
                    <a:pt x="52" y="68"/>
                    <a:pt x="54" y="69"/>
                    <a:pt x="56" y="69"/>
                  </a:cubicBezTo>
                  <a:cubicBezTo>
                    <a:pt x="57" y="69"/>
                    <a:pt x="59" y="68"/>
                    <a:pt x="60" y="66"/>
                  </a:cubicBezTo>
                  <a:cubicBezTo>
                    <a:pt x="66" y="47"/>
                    <a:pt x="66" y="47"/>
                    <a:pt x="66" y="47"/>
                  </a:cubicBezTo>
                  <a:cubicBezTo>
                    <a:pt x="66" y="47"/>
                    <a:pt x="66" y="47"/>
                    <a:pt x="66" y="46"/>
                  </a:cubicBezTo>
                  <a:cubicBezTo>
                    <a:pt x="63" y="23"/>
                    <a:pt x="63" y="23"/>
                    <a:pt x="63" y="23"/>
                  </a:cubicBezTo>
                  <a:cubicBezTo>
                    <a:pt x="69" y="13"/>
                    <a:pt x="69" y="13"/>
                    <a:pt x="69" y="13"/>
                  </a:cubicBezTo>
                  <a:cubicBezTo>
                    <a:pt x="69" y="13"/>
                    <a:pt x="69" y="13"/>
                    <a:pt x="69" y="13"/>
                  </a:cubicBezTo>
                  <a:cubicBezTo>
                    <a:pt x="71" y="11"/>
                    <a:pt x="71" y="8"/>
                    <a:pt x="70" y="6"/>
                  </a:cubicBezTo>
                  <a:cubicBezTo>
                    <a:pt x="74" y="6"/>
                    <a:pt x="78" y="7"/>
                    <a:pt x="80" y="7"/>
                  </a:cubicBezTo>
                  <a:cubicBezTo>
                    <a:pt x="89" y="10"/>
                    <a:pt x="89" y="10"/>
                    <a:pt x="89" y="10"/>
                  </a:cubicBezTo>
                  <a:cubicBezTo>
                    <a:pt x="89" y="10"/>
                    <a:pt x="89" y="10"/>
                    <a:pt x="89" y="10"/>
                  </a:cubicBezTo>
                  <a:cubicBezTo>
                    <a:pt x="100" y="14"/>
                    <a:pt x="106" y="23"/>
                    <a:pt x="106" y="34"/>
                  </a:cubicBezTo>
                  <a:lnTo>
                    <a:pt x="106"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16461574"/>
      </p:ext>
    </p:extLst>
  </p:cSld>
  <p:clrMapOvr>
    <a:masterClrMapping/>
  </p:clrMapOvr>
  <p:transition spd="slow">
    <p:cover/>
  </p:transition>
</p:sld>
</file>

<file path=ppt/theme/theme1.xml><?xml version="1.0" encoding="utf-8"?>
<a:theme xmlns:a="http://schemas.openxmlformats.org/drawingml/2006/main" name="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B_presentation_smartart" id="{A80687FC-16E7-4082-AFBE-BF089C7008FF}" vid="{031025D7-E395-4B36-B13A-1188BDD74B1D}"/>
    </a:ext>
  </a:extLst>
</a:theme>
</file>

<file path=ppt/theme/theme4.xml><?xml version="1.0" encoding="utf-8"?>
<a:theme xmlns:a="http://schemas.openxmlformats.org/drawingml/2006/main" name="2_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18BB99D86B2A46A60A047A0DC1E2D3" ma:contentTypeVersion="7" ma:contentTypeDescription="Create a new document." ma:contentTypeScope="" ma:versionID="f75532f7863e4ac0eb644ae127f8363c">
  <xsd:schema xmlns:xsd="http://www.w3.org/2001/XMLSchema" xmlns:xs="http://www.w3.org/2001/XMLSchema" xmlns:p="http://schemas.microsoft.com/office/2006/metadata/properties" xmlns:ns2="016a8d99-7c2d-46f1-b2a0-cd04a8711ea3" xmlns:ns3="74c9b134-2d46-4c40-a4e5-dc843e62e8ed" targetNamespace="http://schemas.microsoft.com/office/2006/metadata/properties" ma:root="true" ma:fieldsID="94a17e9cbbda8d3495bf060cdfe4bf32" ns2:_="" ns3:_="">
    <xsd:import namespace="016a8d99-7c2d-46f1-b2a0-cd04a8711ea3"/>
    <xsd:import namespace="74c9b134-2d46-4c40-a4e5-dc843e62e8e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8d99-7c2d-46f1-b2a0-cd04a8711ea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c9b134-2d46-4c40-a4e5-dc843e62e8e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2605E2-786F-4DCC-8C73-308A6E333E89}">
  <ds:schemaRefs>
    <ds:schemaRef ds:uri="http://schemas.microsoft.com/sharepoint/v3/contenttype/forms"/>
  </ds:schemaRefs>
</ds:datastoreItem>
</file>

<file path=customXml/itemProps2.xml><?xml version="1.0" encoding="utf-8"?>
<ds:datastoreItem xmlns:ds="http://schemas.openxmlformats.org/officeDocument/2006/customXml" ds:itemID="{1336573D-880A-4E2D-BF48-B4672766D727}">
  <ds:schemaRefs>
    <ds:schemaRef ds:uri="http://purl.org/dc/terms/"/>
    <ds:schemaRef ds:uri="74c9b134-2d46-4c40-a4e5-dc843e62e8e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16a8d99-7c2d-46f1-b2a0-cd04a8711ea3"/>
    <ds:schemaRef ds:uri="http://www.w3.org/XML/1998/namespace"/>
    <ds:schemaRef ds:uri="http://purl.org/dc/dcmitype/"/>
  </ds:schemaRefs>
</ds:datastoreItem>
</file>

<file path=customXml/itemProps3.xml><?xml version="1.0" encoding="utf-8"?>
<ds:datastoreItem xmlns:ds="http://schemas.openxmlformats.org/officeDocument/2006/customXml" ds:itemID="{50650FD3-A6A6-497D-BFB2-8B5CF28C7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8d99-7c2d-46f1-b2a0-cd04a8711ea3"/>
    <ds:schemaRef ds:uri="74c9b134-2d46-4c40-a4e5-dc843e62e8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15571</TotalTime>
  <Words>2328</Words>
  <Application>Microsoft Office PowerPoint</Application>
  <PresentationFormat>On-screen Show (16:9)</PresentationFormat>
  <Paragraphs>467</Paragraphs>
  <Slides>38</Slides>
  <Notes>22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Arial</vt:lpstr>
      <vt:lpstr>Calibri</vt:lpstr>
      <vt:lpstr>Calibri Light</vt:lpstr>
      <vt:lpstr>EYInterstate Light</vt:lpstr>
      <vt:lpstr>Franklin Gothic Book</vt:lpstr>
      <vt:lpstr>Myriad Pro</vt:lpstr>
      <vt:lpstr>Times New Roman</vt:lpstr>
      <vt:lpstr>Trebuchet MS</vt:lpstr>
      <vt:lpstr>RB</vt:lpstr>
      <vt:lpstr>Office Theme</vt:lpstr>
      <vt:lpstr>3_RB</vt:lpstr>
      <vt:lpstr>2_RB</vt:lpstr>
      <vt:lpstr>Rail Baltica - Project of the Century</vt:lpstr>
      <vt:lpstr>PowerPoint Presentation</vt:lpstr>
      <vt:lpstr>PowerPoint Presentation</vt:lpstr>
      <vt:lpstr>RAIL BALTICA – PART OF THE NORTH SEA-BALTIC CORE NETWORK CORRIDOR</vt:lpstr>
      <vt:lpstr>BENEFITS VERSUS COST</vt:lpstr>
      <vt:lpstr>PowerPoint Presentation</vt:lpstr>
      <vt:lpstr>RAIL BALTICA PROCUREMENT PLAN</vt:lpstr>
      <vt:lpstr>PROJECT LEGAL TIMELINE</vt:lpstr>
      <vt:lpstr>PowerPoint Presentation</vt:lpstr>
      <vt:lpstr>PowerPoint Presentation</vt:lpstr>
      <vt:lpstr>CENTRAL PROJECT MANAGEMENT The role of the joint venture RB Rail AS</vt:lpstr>
      <vt:lpstr>PowerPoint Presentation</vt:lpstr>
      <vt:lpstr>PROCUREMENT SPLIT</vt:lpstr>
      <vt:lpstr>PowerPoint Presentation</vt:lpstr>
      <vt:lpstr>PowerPoint Presentation</vt:lpstr>
      <vt:lpstr>PowerPoint Presentation</vt:lpstr>
      <vt:lpstr>SCOPE OF PROCUREMENT STANDARDS AND GUIDELINES</vt:lpstr>
      <vt:lpstr>CONTRACTING AUTHORITY CODE OF CONDUCT</vt:lpstr>
      <vt:lpstr>SUPPLIERS’ CODE OF CONDUCT</vt:lpstr>
      <vt:lpstr>SUPPLIERS’ DECLARATION</vt:lpstr>
      <vt:lpstr>PowerPoint Presentation</vt:lpstr>
      <vt:lpstr>www.railbaltica.org</vt:lpstr>
      <vt:lpstr>PowerPoint Presentation</vt:lpstr>
      <vt:lpstr>2016 - 2017 tender</vt:lpstr>
      <vt:lpstr>2017 – 2019 tender</vt:lpstr>
      <vt:lpstr>4+1 practice areas</vt:lpstr>
      <vt:lpstr>Main services</vt:lpstr>
      <vt:lpstr>Minimal qualification criteria for Law firms</vt:lpstr>
      <vt:lpstr>QR for Lot1 experts (1 expert per 3 countries)</vt:lpstr>
      <vt:lpstr>QR for Lot2 expert</vt:lpstr>
      <vt:lpstr>Evaluation Lot1</vt:lpstr>
      <vt:lpstr>Evaluation Lot2</vt:lpstr>
      <vt:lpstr>Special Task Agreement</vt:lpstr>
      <vt:lpstr>KPI</vt:lpstr>
      <vt:lpstr>Conflict of Interests</vt:lpstr>
      <vt:lpstr>PowerPoint Presentation</vt:lpstr>
      <vt:lpstr>Together we can!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Ģirts Rūda</cp:lastModifiedBy>
  <cp:revision>263</cp:revision>
  <cp:lastPrinted>2017-06-20T14:13:08Z</cp:lastPrinted>
  <dcterms:created xsi:type="dcterms:W3CDTF">2017-03-31T12:51:36Z</dcterms:created>
  <dcterms:modified xsi:type="dcterms:W3CDTF">2017-06-21T17:13:31Z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0x010100A818BB99D86B2A46A60A047A0DC1E2D3</vt:lpwstr>
  </property>
</Properties>
</file>